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8" r:id="rId2"/>
    <p:sldId id="270" r:id="rId3"/>
    <p:sldId id="267" r:id="rId4"/>
    <p:sldId id="272" r:id="rId5"/>
    <p:sldId id="274" r:id="rId6"/>
    <p:sldId id="271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111" autoAdjust="0"/>
  </p:normalViewPr>
  <p:slideViewPr>
    <p:cSldViewPr snapToGrid="0" snapToObjects="1">
      <p:cViewPr varScale="1">
        <p:scale>
          <a:sx n="72" d="100"/>
          <a:sy n="72" d="100"/>
        </p:scale>
        <p:origin x="-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F47D9-27F9-9247-AEC4-C573DC012515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6BA7C-AFBC-7F47-9E05-AEA0D3180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63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I.T. in Organizations: Risk,</a:t>
            </a:r>
            <a:r>
              <a:rPr lang="en-US" baseline="0" dirty="0" smtClean="0"/>
              <a:t> Strategy and Costs</a:t>
            </a:r>
            <a:endParaRPr lang="en-US" dirty="0" smtClean="0"/>
          </a:p>
          <a:p>
            <a:r>
              <a:rPr lang="en-US" dirty="0" smtClean="0"/>
              <a:t>Potential Pitfalls</a:t>
            </a:r>
          </a:p>
          <a:p>
            <a:r>
              <a:rPr lang="en-US" dirty="0" smtClean="0"/>
              <a:t>Commoditizing</a:t>
            </a:r>
            <a:r>
              <a:rPr lang="en-US" baseline="0" dirty="0" smtClean="0"/>
              <a:t> IT Solutions</a:t>
            </a:r>
          </a:p>
          <a:p>
            <a:r>
              <a:rPr lang="en-US" baseline="0" dirty="0" smtClean="0"/>
              <a:t>Common Pitfalls</a:t>
            </a:r>
          </a:p>
          <a:p>
            <a:r>
              <a:rPr lang="en-US" baseline="0" dirty="0" smtClean="0"/>
              <a:t>IT as a knowledge distributor</a:t>
            </a:r>
          </a:p>
          <a:p>
            <a:r>
              <a:rPr lang="en-US" baseline="0" dirty="0" smtClean="0"/>
              <a:t>Paul </a:t>
            </a:r>
            <a:r>
              <a:rPr lang="en-US" baseline="0" dirty="0" err="1" smtClean="0"/>
              <a:t>Strassman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6BA7C-AFBC-7F47-9E05-AEA0D31807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91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6BA7C-AFBC-7F47-9E05-AEA0D31807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08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6BA7C-AFBC-7F47-9E05-AEA0D31807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28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6BA7C-AFBC-7F47-9E05-AEA0D31807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8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Any proof that rests entirely on analogies is flawed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Competitive Advantage Is not the result of PC’s, but effective management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The proposition that IT benefits will flow to consumers and not to businesses is a contradiction…value for customers &amp; companies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This is a misunderstanding of IT. Message transport is not the reason IT is deployed. It is for the management of information intelligence &amp; collaboration.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6BA7C-AFBC-7F47-9E05-AEA0D31807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49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9BC3-940A-184C-9A90-D0E6D244160E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7BEF-4E54-2D4A-92AE-3DA30C380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5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9BC3-940A-184C-9A90-D0E6D244160E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7BEF-4E54-2D4A-92AE-3DA30C380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9BC3-940A-184C-9A90-D0E6D244160E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7BEF-4E54-2D4A-92AE-3DA30C380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33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9BC3-940A-184C-9A90-D0E6D244160E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7BEF-4E54-2D4A-92AE-3DA30C380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1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9BC3-940A-184C-9A90-D0E6D244160E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7BEF-4E54-2D4A-92AE-3DA30C380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16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9BC3-940A-184C-9A90-D0E6D244160E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7BEF-4E54-2D4A-92AE-3DA30C380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9BC3-940A-184C-9A90-D0E6D244160E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7BEF-4E54-2D4A-92AE-3DA30C380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0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9BC3-940A-184C-9A90-D0E6D244160E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7BEF-4E54-2D4A-92AE-3DA30C380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00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9BC3-940A-184C-9A90-D0E6D244160E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7BEF-4E54-2D4A-92AE-3DA30C380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60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9BC3-940A-184C-9A90-D0E6D244160E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7BEF-4E54-2D4A-92AE-3DA30C380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68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9BC3-940A-184C-9A90-D0E6D244160E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7BEF-4E54-2D4A-92AE-3DA30C380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2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E9BC3-940A-184C-9A90-D0E6D244160E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67BEF-4E54-2D4A-92AE-3DA30C380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5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I.T. DOESN’T </a:t>
            </a:r>
            <a:r>
              <a:rPr lang="en-US" dirty="0" smtClean="0"/>
              <a:t>MATTER</a:t>
            </a:r>
            <a:br>
              <a:rPr lang="en-US" dirty="0" smtClean="0"/>
            </a:br>
            <a:r>
              <a:rPr lang="en-US" dirty="0" smtClean="0"/>
              <a:t>or DOES IT?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Group 6</a:t>
            </a:r>
          </a:p>
          <a:p>
            <a:pPr lvl="1"/>
            <a:r>
              <a:rPr lang="en-US" dirty="0" err="1" smtClean="0"/>
              <a:t>Dominik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Santosh</a:t>
            </a:r>
            <a:endParaRPr lang="en-US" dirty="0" smtClean="0"/>
          </a:p>
          <a:p>
            <a:pPr lvl="1"/>
            <a:r>
              <a:rPr lang="en-US" dirty="0" smtClean="0"/>
              <a:t>Austin</a:t>
            </a:r>
          </a:p>
          <a:p>
            <a:pPr lvl="1"/>
            <a:endParaRPr lang="en-S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3869" y="1911585"/>
            <a:ext cx="4189321" cy="484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638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qzpz0g.bay.livefilestore.com/y1pOWc_tveDjaZprm4V5xqfCP9yx7j3dnxyLT0S8OBBmND3o-3j7ADzFKY4PpdePBicJ_UmvYNJnzGJYk5GVQ423EVOOnevxhU6/GoogleTrendsGartnerHypeCycle549p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11" y="530125"/>
            <a:ext cx="7888278" cy="622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Information Technology </a:t>
            </a:r>
            <a:br>
              <a:rPr lang="en-US" dirty="0" smtClean="0"/>
            </a:br>
            <a:r>
              <a:rPr lang="en-US" dirty="0" smtClean="0"/>
              <a:t>in Organizations</a:t>
            </a:r>
            <a:endParaRPr lang="en-SG" dirty="0"/>
          </a:p>
        </p:txBody>
      </p:sp>
      <p:sp>
        <p:nvSpPr>
          <p:cNvPr id="4" name="Oval 3"/>
          <p:cNvSpPr/>
          <p:nvPr/>
        </p:nvSpPr>
        <p:spPr>
          <a:xfrm>
            <a:off x="7015144" y="2486026"/>
            <a:ext cx="2171702" cy="8572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Strategy</a:t>
            </a:r>
            <a:endParaRPr lang="en-SG" sz="2400" b="1" dirty="0"/>
          </a:p>
        </p:txBody>
      </p:sp>
      <p:sp>
        <p:nvSpPr>
          <p:cNvPr id="5" name="Oval 4"/>
          <p:cNvSpPr/>
          <p:nvPr/>
        </p:nvSpPr>
        <p:spPr>
          <a:xfrm>
            <a:off x="6972298" y="3457574"/>
            <a:ext cx="2171702" cy="8572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Cost</a:t>
            </a:r>
            <a:endParaRPr lang="en-SG" sz="2400" b="1" dirty="0"/>
          </a:p>
        </p:txBody>
      </p:sp>
      <p:sp>
        <p:nvSpPr>
          <p:cNvPr id="6" name="Oval 5"/>
          <p:cNvSpPr/>
          <p:nvPr/>
        </p:nvSpPr>
        <p:spPr>
          <a:xfrm>
            <a:off x="7015144" y="1600200"/>
            <a:ext cx="2171702" cy="8572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Risk</a:t>
            </a:r>
            <a:endParaRPr lang="en-SG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00775" y="4641295"/>
            <a:ext cx="2486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of today it has already matured and is commercially available</a:t>
            </a:r>
            <a:endParaRPr lang="en-SG" dirty="0"/>
          </a:p>
        </p:txBody>
      </p:sp>
      <p:sp>
        <p:nvSpPr>
          <p:cNvPr id="9" name="Oval 8"/>
          <p:cNvSpPr/>
          <p:nvPr/>
        </p:nvSpPr>
        <p:spPr>
          <a:xfrm>
            <a:off x="5643549" y="4314824"/>
            <a:ext cx="3157521" cy="2543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52366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Pitfalls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268427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Strategic alignment – commodity, infrastructure, utility</a:t>
            </a:r>
          </a:p>
          <a:p>
            <a:pPr lvl="1"/>
            <a:r>
              <a:rPr lang="en-US" dirty="0" smtClean="0"/>
              <a:t>Is it key technology? Or just a tool?</a:t>
            </a:r>
          </a:p>
          <a:p>
            <a:r>
              <a:rPr lang="en-US" dirty="0" smtClean="0"/>
              <a:t>What matters most about IT is the people running it</a:t>
            </a:r>
            <a:r>
              <a:rPr lang="en-SG" dirty="0"/>
              <a:t> </a:t>
            </a:r>
            <a:r>
              <a:rPr lang="en-SG" dirty="0" smtClean="0"/>
              <a:t>(competitive advantage comes form the people)</a:t>
            </a:r>
          </a:p>
          <a:p>
            <a:r>
              <a:rPr lang="en-US" dirty="0" smtClean="0"/>
              <a:t>Overspending: IT is not the core business but (sometimes requires huge sums to run effectively)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00" y="4634412"/>
            <a:ext cx="36830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087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 solutions have commoditized and standardized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IT is developed as an open solution – everyone can take advantage of it</a:t>
            </a:r>
          </a:p>
          <a:p>
            <a:pPr lvl="1"/>
            <a:r>
              <a:rPr lang="en-US" sz="2400" dirty="0"/>
              <a:t>Internal development must be very carefully considered</a:t>
            </a:r>
          </a:p>
          <a:p>
            <a:pPr lvl="1"/>
            <a:r>
              <a:rPr lang="en-US" sz="2400" dirty="0"/>
              <a:t>It is arriving a natural end of growth </a:t>
            </a:r>
            <a:r>
              <a:rPr lang="en-US" sz="2400" dirty="0" smtClean="0"/>
              <a:t>cycle</a:t>
            </a:r>
          </a:p>
          <a:p>
            <a:r>
              <a:rPr lang="en-US" dirty="0" smtClean="0"/>
              <a:t>Might have too much focus on IT related issues and methods</a:t>
            </a:r>
          </a:p>
          <a:p>
            <a:r>
              <a:rPr lang="en-US" dirty="0" smtClean="0"/>
              <a:t>How you fit your business to IT rather than how IT fits your business</a:t>
            </a:r>
            <a:endParaRPr lang="en-US" dirty="0"/>
          </a:p>
          <a:p>
            <a:endParaRPr lang="en-SG" sz="2800" dirty="0"/>
          </a:p>
        </p:txBody>
      </p:sp>
      <p:pic>
        <p:nvPicPr>
          <p:cNvPr id="4098" name="Picture 2" descr="http://www.reply-mc.com/wp-content/uploads/2008/05/sap-ques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1" y="5258277"/>
            <a:ext cx="1493043" cy="1228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793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8521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Delayed </a:t>
            </a:r>
            <a:r>
              <a:rPr lang="en-US" dirty="0" smtClean="0"/>
              <a:t>participations</a:t>
            </a:r>
            <a:endParaRPr lang="en-US" dirty="0" smtClean="0"/>
          </a:p>
          <a:p>
            <a:pPr lvl="1"/>
            <a:r>
              <a:rPr lang="en-US" dirty="0" smtClean="0"/>
              <a:t>Late start can create competitive disadvantage as IT becomes commodity</a:t>
            </a:r>
          </a:p>
          <a:p>
            <a:r>
              <a:rPr lang="en-US" dirty="0" smtClean="0"/>
              <a:t>Sticking with the familiar</a:t>
            </a:r>
          </a:p>
          <a:p>
            <a:pPr lvl="1"/>
            <a:r>
              <a:rPr lang="en-US" dirty="0" smtClean="0"/>
              <a:t>Systems are available and installed but people are not using them</a:t>
            </a:r>
          </a:p>
          <a:p>
            <a:r>
              <a:rPr lang="en-US" dirty="0" smtClean="0"/>
              <a:t>Reluctance to fully commit</a:t>
            </a:r>
          </a:p>
          <a:p>
            <a:pPr lvl="1"/>
            <a:r>
              <a:rPr lang="en-US" dirty="0" smtClean="0"/>
              <a:t>Traditional technology still used for subsystems</a:t>
            </a:r>
          </a:p>
          <a:p>
            <a:r>
              <a:rPr lang="en-US" dirty="0" smtClean="0"/>
              <a:t>Lack of persistence</a:t>
            </a:r>
          </a:p>
          <a:p>
            <a:pPr lvl="1"/>
            <a:r>
              <a:rPr lang="en-US" dirty="0" smtClean="0"/>
              <a:t>IT still seen as support group and not business partner</a:t>
            </a:r>
            <a:endParaRPr lang="en-S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0"/>
            <a:ext cx="2590800" cy="2298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pitfalls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47781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as a knowledge distributor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Management must have sufficient attention to the IT </a:t>
            </a:r>
            <a:r>
              <a:rPr lang="en-US" dirty="0" smtClean="0"/>
              <a:t>risks (confidentiality </a:t>
            </a:r>
            <a:r>
              <a:rPr lang="en-US" dirty="0" err="1" smtClean="0"/>
              <a:t>vs</a:t>
            </a:r>
            <a:r>
              <a:rPr lang="en-US" dirty="0" smtClean="0"/>
              <a:t> innovation)</a:t>
            </a:r>
            <a:endParaRPr lang="en-SG" dirty="0"/>
          </a:p>
          <a:p>
            <a:endParaRPr lang="en-SG" dirty="0"/>
          </a:p>
        </p:txBody>
      </p:sp>
      <p:grpSp>
        <p:nvGrpSpPr>
          <p:cNvPr id="5" name="Group 4"/>
          <p:cNvGrpSpPr/>
          <p:nvPr/>
        </p:nvGrpSpPr>
        <p:grpSpPr>
          <a:xfrm>
            <a:off x="1703082" y="2833936"/>
            <a:ext cx="5052837" cy="3599461"/>
            <a:chOff x="584178" y="1301152"/>
            <a:chExt cx="7531101" cy="5364888"/>
          </a:xfrm>
        </p:grpSpPr>
        <p:pic>
          <p:nvPicPr>
            <p:cNvPr id="3074" name="Picture 2" descr="http://www.jcu.edu.au/wiledpack/public/groups/everyone/documents/form_submission_feedback/272202.3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575"/>
            <a:stretch/>
          </p:blipFill>
          <p:spPr bwMode="auto">
            <a:xfrm>
              <a:off x="584178" y="1301152"/>
              <a:ext cx="7531101" cy="53648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ight Arrow 3"/>
            <p:cNvSpPr/>
            <p:nvPr/>
          </p:nvSpPr>
          <p:spPr>
            <a:xfrm rot="16200000">
              <a:off x="2228420" y="3929986"/>
              <a:ext cx="2475706" cy="2582927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Right Arrow 5"/>
            <p:cNvSpPr/>
            <p:nvPr/>
          </p:nvSpPr>
          <p:spPr>
            <a:xfrm rot="10800000">
              <a:off x="5014913" y="1960924"/>
              <a:ext cx="2942004" cy="2468627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3772110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7916"/>
            <a:ext cx="8229600" cy="1143000"/>
          </a:xfrm>
        </p:spPr>
        <p:txBody>
          <a:bodyPr/>
          <a:lstStyle/>
          <a:p>
            <a:r>
              <a:rPr lang="en-US" dirty="0" smtClean="0"/>
              <a:t>Enter Paul </a:t>
            </a:r>
            <a:r>
              <a:rPr lang="en-US" dirty="0" err="1" smtClean="0"/>
              <a:t>Strassman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893370" cy="19317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46976" y="793641"/>
            <a:ext cx="4097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CIO General Foods, Kraft, Xerox</a:t>
            </a:r>
          </a:p>
          <a:p>
            <a:pPr algn="r"/>
            <a:r>
              <a:rPr lang="en-US" sz="2400" dirty="0" smtClean="0"/>
              <a:t>Executive Advisor NASA</a:t>
            </a:r>
          </a:p>
          <a:p>
            <a:pPr algn="r"/>
            <a:r>
              <a:rPr lang="en-US" sz="2400" dirty="0" smtClean="0"/>
              <a:t>Department of Defense</a:t>
            </a:r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659014"/>
            <a:ext cx="88953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Carr’s Assertions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r>
              <a:rPr lang="en-US" sz="2400" dirty="0" smtClean="0"/>
              <a:t>		IT has lost strategic value</a:t>
            </a:r>
          </a:p>
          <a:p>
            <a:endParaRPr lang="en-US" sz="2400" dirty="0"/>
          </a:p>
          <a:p>
            <a:r>
              <a:rPr lang="en-US" sz="2400" dirty="0" smtClean="0"/>
              <a:t>		IT is a commodity that does not offer…competitive advantage</a:t>
            </a:r>
          </a:p>
          <a:p>
            <a:endParaRPr lang="en-US" sz="2400" dirty="0" smtClean="0"/>
          </a:p>
          <a:p>
            <a:r>
              <a:rPr lang="en-US" sz="2400" dirty="0" smtClean="0"/>
              <a:t>		IT will be macroeconomic &amp; not competitive differentiation</a:t>
            </a:r>
            <a:endParaRPr lang="en-US" sz="2400" dirty="0"/>
          </a:p>
          <a:p>
            <a:r>
              <a:rPr lang="en-US" sz="2400" dirty="0" smtClean="0"/>
              <a:t>				</a:t>
            </a:r>
            <a:endParaRPr lang="en-US" sz="2400" dirty="0"/>
          </a:p>
          <a:p>
            <a:r>
              <a:rPr lang="en-US" sz="2400" dirty="0" smtClean="0"/>
              <a:t>		IT is a transport technology, open to all &amp; offers no advantage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848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2053</TotalTime>
  <Words>333</Words>
  <Application>Microsoft Macintosh PowerPoint</Application>
  <PresentationFormat>On-screen Show (4:3)</PresentationFormat>
  <Paragraphs>60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I.T. DOESN’T MATTER or DOES IT?</vt:lpstr>
      <vt:lpstr>Using Information Technology  in Organizations</vt:lpstr>
      <vt:lpstr>Potential Pitfalls</vt:lpstr>
      <vt:lpstr>IT solutions have commoditized and standardized </vt:lpstr>
      <vt:lpstr>Common pitfalls</vt:lpstr>
      <vt:lpstr>IT as a knowledge distributor</vt:lpstr>
      <vt:lpstr>Enter Paul Strassman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MIS5801– Managing Information in the Enterprise  </dc:title>
  <dc:creator>Austin Watkins</dc:creator>
  <cp:lastModifiedBy>Austin Watkins</cp:lastModifiedBy>
  <cp:revision>41</cp:revision>
  <dcterms:created xsi:type="dcterms:W3CDTF">2014-12-18T04:23:49Z</dcterms:created>
  <dcterms:modified xsi:type="dcterms:W3CDTF">2014-12-21T06:24:35Z</dcterms:modified>
</cp:coreProperties>
</file>