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62" r:id="rId2"/>
    <p:sldId id="256" r:id="rId3"/>
    <p:sldId id="259" r:id="rId4"/>
    <p:sldId id="260" r:id="rId5"/>
    <p:sldId id="26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9237" autoAdjust="0"/>
  </p:normalViewPr>
  <p:slideViewPr>
    <p:cSldViewPr snapToGrid="0" snapToObjects="1">
      <p:cViewPr varScale="1">
        <p:scale>
          <a:sx n="76" d="100"/>
          <a:sy n="76" d="100"/>
        </p:scale>
        <p:origin x="-258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DF47D9-27F9-9247-AEC4-C573DC012515}" type="datetimeFigureOut">
              <a:rPr lang="en-US" smtClean="0"/>
              <a:t>12/21/14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56BA7C-AFBC-7F47-9E05-AEA0D3180723}" type="slidenum">
              <a:rPr lang="en-US" smtClean="0"/>
              <a:t>‹#›</a:t>
            </a:fld>
            <a:endParaRPr lang="en-US"/>
          </a:p>
        </p:txBody>
      </p:sp>
    </p:spTree>
    <p:extLst>
      <p:ext uri="{BB962C8B-B14F-4D97-AF65-F5344CB8AC3E}">
        <p14:creationId xmlns:p14="http://schemas.microsoft.com/office/powerpoint/2010/main" val="371516320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a:t>
            </a:r>
            <a:r>
              <a:rPr lang="en-US" baseline="0" dirty="0" smtClean="0"/>
              <a:t> didn’t </a:t>
            </a:r>
            <a:r>
              <a:rPr lang="en-US" baseline="0" dirty="0" err="1" smtClean="0"/>
              <a:t>Matulovic</a:t>
            </a:r>
            <a:r>
              <a:rPr lang="en-US" baseline="0" dirty="0" smtClean="0"/>
              <a:t> see?</a:t>
            </a:r>
          </a:p>
          <a:p>
            <a:r>
              <a:rPr lang="en-US" baseline="0" dirty="0" smtClean="0"/>
              <a:t>	He isn’t from IT. He lead process development &amp; prior a paint shop in Germany. Not US.</a:t>
            </a:r>
          </a:p>
          <a:p>
            <a:pPr lvl="1"/>
            <a:r>
              <a:rPr lang="en-US" baseline="0" dirty="0" smtClean="0"/>
              <a:t>IT was seen as a cost center in past history</a:t>
            </a:r>
          </a:p>
          <a:p>
            <a:pPr lvl="1"/>
            <a:r>
              <a:rPr lang="en-US" baseline="0" dirty="0" smtClean="0"/>
              <a:t>The multiple iterations vacated IT knowledge to outsourced vendors</a:t>
            </a:r>
          </a:p>
          <a:p>
            <a:pPr lvl="1"/>
            <a:r>
              <a:rPr lang="en-US" baseline="0" dirty="0" smtClean="0"/>
              <a:t>The </a:t>
            </a:r>
            <a:r>
              <a:rPr lang="en-US" baseline="0" dirty="0" err="1" smtClean="0"/>
              <a:t>eBusiness</a:t>
            </a:r>
            <a:r>
              <a:rPr lang="en-US" baseline="0" dirty="0" smtClean="0"/>
              <a:t> teams with one purpose but it gave more autonomy to other divisions to develop their own solutions</a:t>
            </a:r>
          </a:p>
          <a:p>
            <a:pPr lvl="1"/>
            <a:r>
              <a:rPr lang="en-US" baseline="0" dirty="0" smtClean="0"/>
              <a:t>Despite 2002 projects gradually finishing on budget and on time they may not have been the right projects.</a:t>
            </a:r>
          </a:p>
          <a:p>
            <a:pPr marL="457200" marR="0" lvl="1"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While the IT projects may be aligned with business requirements, the actual business areas have not yet prioritized which business goals are important to execute to achieve the overall subsidiary and enterprise strategies.  </a:t>
            </a:r>
          </a:p>
          <a:p>
            <a:pPr marL="457200" marR="0" lvl="1"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It may have prematurely tried to assign IT funding before the actual business area initiatives were prioritized.  If the business areas had prioritized their goals, they would not have felt that the lack of IT funding was a hindrance to attaining their goals.</a:t>
            </a:r>
          </a:p>
          <a:p>
            <a:pPr lvl="1"/>
            <a:r>
              <a:rPr lang="en-US" sz="1200" kern="1200" dirty="0" smtClean="0">
                <a:solidFill>
                  <a:schemeClr val="tx1"/>
                </a:solidFill>
                <a:effectLst/>
                <a:latin typeface="+mn-lt"/>
                <a:ea typeface="+mn-ea"/>
                <a:cs typeface="+mn-cs"/>
              </a:rPr>
              <a:t>The process has not resulted in a culture change. As we can see that most of the business unit leaders show frustration over the their unfunded projects.</a:t>
            </a:r>
          </a:p>
          <a:p>
            <a:pPr lvl="1"/>
            <a:r>
              <a:rPr lang="en-US" sz="1200" kern="1200" dirty="0" smtClean="0">
                <a:solidFill>
                  <a:schemeClr val="tx1"/>
                </a:solidFill>
                <a:effectLst/>
                <a:latin typeface="+mn-lt"/>
                <a:ea typeface="+mn-ea"/>
                <a:cs typeface="+mn-cs"/>
              </a:rPr>
              <a:t>The culture of accountability and decision-making was not accepted since this prioritization process resulted in leaders frustrated by the outcome.  Changing the attitudes of the leaders is an element of change management that was lacking in this process.</a:t>
            </a:r>
          </a:p>
          <a:p>
            <a:pPr marL="914400" marR="0" lvl="2"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457200" marR="0" lvl="1"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lvl="1"/>
            <a:endParaRPr lang="en-US" baseline="0" dirty="0" smtClean="0"/>
          </a:p>
          <a:p>
            <a:pPr lvl="1"/>
            <a:r>
              <a:rPr lang="en-US" baseline="0" dirty="0" smtClean="0"/>
              <a:t>	</a:t>
            </a:r>
          </a:p>
          <a:p>
            <a:pPr lvl="1"/>
            <a:endParaRPr lang="en-US" dirty="0"/>
          </a:p>
        </p:txBody>
      </p:sp>
      <p:sp>
        <p:nvSpPr>
          <p:cNvPr id="4" name="Slide Number Placeholder 3"/>
          <p:cNvSpPr>
            <a:spLocks noGrp="1"/>
          </p:cNvSpPr>
          <p:nvPr>
            <p:ph type="sldNum" sz="quarter" idx="10"/>
          </p:nvPr>
        </p:nvSpPr>
        <p:spPr/>
        <p:txBody>
          <a:bodyPr/>
          <a:lstStyle/>
          <a:p>
            <a:fld id="{8A56BA7C-AFBC-7F47-9E05-AEA0D3180723}" type="slidenum">
              <a:rPr lang="en-US" smtClean="0"/>
              <a:t>1</a:t>
            </a:fld>
            <a:endParaRPr lang="en-US"/>
          </a:p>
        </p:txBody>
      </p:sp>
    </p:spTree>
    <p:extLst>
      <p:ext uri="{BB962C8B-B14F-4D97-AF65-F5344CB8AC3E}">
        <p14:creationId xmlns:p14="http://schemas.microsoft.com/office/powerpoint/2010/main" val="2145437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a:t>
            </a:r>
            <a:r>
              <a:rPr lang="en-US" baseline="0" dirty="0" smtClean="0"/>
              <a:t> didn’t </a:t>
            </a:r>
            <a:r>
              <a:rPr lang="en-US" baseline="0" dirty="0" err="1" smtClean="0"/>
              <a:t>Matulovic</a:t>
            </a:r>
            <a:r>
              <a:rPr lang="en-US" baseline="0" dirty="0" smtClean="0"/>
              <a:t> see?</a:t>
            </a:r>
          </a:p>
          <a:p>
            <a:r>
              <a:rPr lang="en-US" baseline="0" dirty="0" smtClean="0"/>
              <a:t>	He isn’t from IT. He lead process development &amp; prior a paint shop in Germany. Not US.</a:t>
            </a:r>
          </a:p>
          <a:p>
            <a:pPr lvl="1"/>
            <a:r>
              <a:rPr lang="en-US" baseline="0" dirty="0" smtClean="0"/>
              <a:t>IT was seen as a cost center in past history</a:t>
            </a:r>
          </a:p>
          <a:p>
            <a:pPr lvl="1"/>
            <a:r>
              <a:rPr lang="en-US" baseline="0" dirty="0" smtClean="0"/>
              <a:t>The multiple iterations vacated IT knowledge to outsourced vendors</a:t>
            </a:r>
          </a:p>
          <a:p>
            <a:pPr lvl="1"/>
            <a:r>
              <a:rPr lang="en-US" baseline="0" dirty="0" smtClean="0"/>
              <a:t>The </a:t>
            </a:r>
            <a:r>
              <a:rPr lang="en-US" baseline="0" dirty="0" err="1" smtClean="0"/>
              <a:t>eBusiness</a:t>
            </a:r>
            <a:r>
              <a:rPr lang="en-US" baseline="0" dirty="0" smtClean="0"/>
              <a:t> teams with one purpose but it gave more autonomy to other divisions to develop their own solutions</a:t>
            </a:r>
          </a:p>
          <a:p>
            <a:pPr lvl="1"/>
            <a:r>
              <a:rPr lang="en-US" baseline="0" dirty="0" smtClean="0"/>
              <a:t>Despite 2002 projects gradually finishing on budget and on time they may not have been the right projects.</a:t>
            </a:r>
          </a:p>
          <a:p>
            <a:pPr marL="457200" marR="0" lvl="1"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While the IT projects may be aligned with business requirements, the actual business areas have not yet prioritized which business goals are important to execute to achieve the overall subsidiary and enterprise strategies.  </a:t>
            </a:r>
          </a:p>
          <a:p>
            <a:pPr marL="457200" marR="0" lvl="1"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It may have prematurely tried to assign IT funding before the actual business area initiatives were prioritized.  If the business areas had prioritized their goals, they would not have felt that the lack of IT funding was a hindrance to attaining their goals.</a:t>
            </a:r>
          </a:p>
          <a:p>
            <a:pPr lvl="1"/>
            <a:r>
              <a:rPr lang="en-US" sz="1200" kern="1200" dirty="0" smtClean="0">
                <a:solidFill>
                  <a:schemeClr val="tx1"/>
                </a:solidFill>
                <a:effectLst/>
                <a:latin typeface="+mn-lt"/>
                <a:ea typeface="+mn-ea"/>
                <a:cs typeface="+mn-cs"/>
              </a:rPr>
              <a:t>The process has not resulted in a culture change. As we can see that most of the business unit leaders show frustration over the their unfunded projects.</a:t>
            </a:r>
          </a:p>
          <a:p>
            <a:pPr lvl="1"/>
            <a:r>
              <a:rPr lang="en-US" sz="1200" kern="1200" dirty="0" smtClean="0">
                <a:solidFill>
                  <a:schemeClr val="tx1"/>
                </a:solidFill>
                <a:effectLst/>
                <a:latin typeface="+mn-lt"/>
                <a:ea typeface="+mn-ea"/>
                <a:cs typeface="+mn-cs"/>
              </a:rPr>
              <a:t>The culture of accountability and decision-making was not accepted since this prioritization process resulted in leaders frustrated by the outcome.  Changing the attitudes of the leaders is an element of change management that was lacking in this process.</a:t>
            </a:r>
          </a:p>
          <a:p>
            <a:pPr marL="914400" marR="0" lvl="2"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457200" marR="0" lvl="1"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lvl="1"/>
            <a:endParaRPr lang="en-US" baseline="0" dirty="0" smtClean="0"/>
          </a:p>
          <a:p>
            <a:pPr lvl="1"/>
            <a:r>
              <a:rPr lang="en-US" baseline="0" dirty="0" smtClean="0"/>
              <a:t>	</a:t>
            </a:r>
          </a:p>
          <a:p>
            <a:pPr lvl="1"/>
            <a:endParaRPr lang="en-US" dirty="0"/>
          </a:p>
        </p:txBody>
      </p:sp>
      <p:sp>
        <p:nvSpPr>
          <p:cNvPr id="4" name="Slide Number Placeholder 3"/>
          <p:cNvSpPr>
            <a:spLocks noGrp="1"/>
          </p:cNvSpPr>
          <p:nvPr>
            <p:ph type="sldNum" sz="quarter" idx="10"/>
          </p:nvPr>
        </p:nvSpPr>
        <p:spPr/>
        <p:txBody>
          <a:bodyPr/>
          <a:lstStyle/>
          <a:p>
            <a:fld id="{8A56BA7C-AFBC-7F47-9E05-AEA0D3180723}" type="slidenum">
              <a:rPr lang="en-US" smtClean="0"/>
              <a:t>2</a:t>
            </a:fld>
            <a:endParaRPr lang="en-US"/>
          </a:p>
        </p:txBody>
      </p:sp>
    </p:spTree>
    <p:extLst>
      <p:ext uri="{BB962C8B-B14F-4D97-AF65-F5344CB8AC3E}">
        <p14:creationId xmlns:p14="http://schemas.microsoft.com/office/powerpoint/2010/main" val="2145437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Most of the business unit heads had a difficulty in linking and categorizing their different projects with this new system due to its complexity</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8A56BA7C-AFBC-7F47-9E05-AEA0D3180723}" type="slidenum">
              <a:rPr lang="en-US" smtClean="0"/>
              <a:t>3</a:t>
            </a:fld>
            <a:endParaRPr lang="en-US"/>
          </a:p>
        </p:txBody>
      </p:sp>
    </p:spTree>
    <p:extLst>
      <p:ext uri="{BB962C8B-B14F-4D97-AF65-F5344CB8AC3E}">
        <p14:creationId xmlns:p14="http://schemas.microsoft.com/office/powerpoint/2010/main" val="2145437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56BA7C-AFBC-7F47-9E05-AEA0D3180723}" type="slidenum">
              <a:rPr lang="en-US" smtClean="0"/>
              <a:t>4</a:t>
            </a:fld>
            <a:endParaRPr lang="en-US"/>
          </a:p>
        </p:txBody>
      </p:sp>
    </p:spTree>
    <p:extLst>
      <p:ext uri="{BB962C8B-B14F-4D97-AF65-F5344CB8AC3E}">
        <p14:creationId xmlns:p14="http://schemas.microsoft.com/office/powerpoint/2010/main" val="21454373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56BA7C-AFBC-7F47-9E05-AEA0D3180723}" type="slidenum">
              <a:rPr lang="en-US" smtClean="0"/>
              <a:t>5</a:t>
            </a:fld>
            <a:endParaRPr lang="en-US"/>
          </a:p>
        </p:txBody>
      </p:sp>
    </p:spTree>
    <p:extLst>
      <p:ext uri="{BB962C8B-B14F-4D97-AF65-F5344CB8AC3E}">
        <p14:creationId xmlns:p14="http://schemas.microsoft.com/office/powerpoint/2010/main" val="2145437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3E9BC3-940A-184C-9A90-D0E6D244160E}" type="datetimeFigureOut">
              <a:rPr lang="en-US" smtClean="0"/>
              <a:t>12/21/14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C67BEF-4E54-2D4A-92AE-3DA30C380C07}" type="slidenum">
              <a:rPr lang="en-US" smtClean="0"/>
              <a:t>‹#›</a:t>
            </a:fld>
            <a:endParaRPr lang="en-US"/>
          </a:p>
        </p:txBody>
      </p:sp>
    </p:spTree>
    <p:extLst>
      <p:ext uri="{BB962C8B-B14F-4D97-AF65-F5344CB8AC3E}">
        <p14:creationId xmlns:p14="http://schemas.microsoft.com/office/powerpoint/2010/main" val="1444751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3E9BC3-940A-184C-9A90-D0E6D244160E}" type="datetimeFigureOut">
              <a:rPr lang="en-US" smtClean="0"/>
              <a:t>12/21/14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C67BEF-4E54-2D4A-92AE-3DA30C380C07}" type="slidenum">
              <a:rPr lang="en-US" smtClean="0"/>
              <a:t>‹#›</a:t>
            </a:fld>
            <a:endParaRPr lang="en-US"/>
          </a:p>
        </p:txBody>
      </p:sp>
    </p:spTree>
    <p:extLst>
      <p:ext uri="{BB962C8B-B14F-4D97-AF65-F5344CB8AC3E}">
        <p14:creationId xmlns:p14="http://schemas.microsoft.com/office/powerpoint/2010/main" val="208151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3E9BC3-940A-184C-9A90-D0E6D244160E}" type="datetimeFigureOut">
              <a:rPr lang="en-US" smtClean="0"/>
              <a:t>12/21/14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C67BEF-4E54-2D4A-92AE-3DA30C380C07}" type="slidenum">
              <a:rPr lang="en-US" smtClean="0"/>
              <a:t>‹#›</a:t>
            </a:fld>
            <a:endParaRPr lang="en-US"/>
          </a:p>
        </p:txBody>
      </p:sp>
    </p:spTree>
    <p:extLst>
      <p:ext uri="{BB962C8B-B14F-4D97-AF65-F5344CB8AC3E}">
        <p14:creationId xmlns:p14="http://schemas.microsoft.com/office/powerpoint/2010/main" val="3969339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3E9BC3-940A-184C-9A90-D0E6D244160E}" type="datetimeFigureOut">
              <a:rPr lang="en-US" smtClean="0"/>
              <a:t>12/21/14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C67BEF-4E54-2D4A-92AE-3DA30C380C07}" type="slidenum">
              <a:rPr lang="en-US" smtClean="0"/>
              <a:t>‹#›</a:t>
            </a:fld>
            <a:endParaRPr lang="en-US"/>
          </a:p>
        </p:txBody>
      </p:sp>
    </p:spTree>
    <p:extLst>
      <p:ext uri="{BB962C8B-B14F-4D97-AF65-F5344CB8AC3E}">
        <p14:creationId xmlns:p14="http://schemas.microsoft.com/office/powerpoint/2010/main" val="2856016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3E9BC3-940A-184C-9A90-D0E6D244160E}" type="datetimeFigureOut">
              <a:rPr lang="en-US" smtClean="0"/>
              <a:t>12/21/14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C67BEF-4E54-2D4A-92AE-3DA30C380C07}" type="slidenum">
              <a:rPr lang="en-US" smtClean="0"/>
              <a:t>‹#›</a:t>
            </a:fld>
            <a:endParaRPr lang="en-US"/>
          </a:p>
        </p:txBody>
      </p:sp>
    </p:spTree>
    <p:extLst>
      <p:ext uri="{BB962C8B-B14F-4D97-AF65-F5344CB8AC3E}">
        <p14:creationId xmlns:p14="http://schemas.microsoft.com/office/powerpoint/2010/main" val="3013316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3E9BC3-940A-184C-9A90-D0E6D244160E}" type="datetimeFigureOut">
              <a:rPr lang="en-US" smtClean="0"/>
              <a:t>12/21/14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C67BEF-4E54-2D4A-92AE-3DA30C380C07}" type="slidenum">
              <a:rPr lang="en-US" smtClean="0"/>
              <a:t>‹#›</a:t>
            </a:fld>
            <a:endParaRPr lang="en-US"/>
          </a:p>
        </p:txBody>
      </p:sp>
    </p:spTree>
    <p:extLst>
      <p:ext uri="{BB962C8B-B14F-4D97-AF65-F5344CB8AC3E}">
        <p14:creationId xmlns:p14="http://schemas.microsoft.com/office/powerpoint/2010/main" val="250716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3E9BC3-940A-184C-9A90-D0E6D244160E}" type="datetimeFigureOut">
              <a:rPr lang="en-US" smtClean="0"/>
              <a:t>12/21/14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C67BEF-4E54-2D4A-92AE-3DA30C380C07}" type="slidenum">
              <a:rPr lang="en-US" smtClean="0"/>
              <a:t>‹#›</a:t>
            </a:fld>
            <a:endParaRPr lang="en-US"/>
          </a:p>
        </p:txBody>
      </p:sp>
    </p:spTree>
    <p:extLst>
      <p:ext uri="{BB962C8B-B14F-4D97-AF65-F5344CB8AC3E}">
        <p14:creationId xmlns:p14="http://schemas.microsoft.com/office/powerpoint/2010/main" val="2092604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3E9BC3-940A-184C-9A90-D0E6D244160E}" type="datetimeFigureOut">
              <a:rPr lang="en-US" smtClean="0"/>
              <a:t>12/21/14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C67BEF-4E54-2D4A-92AE-3DA30C380C07}" type="slidenum">
              <a:rPr lang="en-US" smtClean="0"/>
              <a:t>‹#›</a:t>
            </a:fld>
            <a:endParaRPr lang="en-US"/>
          </a:p>
        </p:txBody>
      </p:sp>
    </p:spTree>
    <p:extLst>
      <p:ext uri="{BB962C8B-B14F-4D97-AF65-F5344CB8AC3E}">
        <p14:creationId xmlns:p14="http://schemas.microsoft.com/office/powerpoint/2010/main" val="2048100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3E9BC3-940A-184C-9A90-D0E6D244160E}" type="datetimeFigureOut">
              <a:rPr lang="en-US" smtClean="0"/>
              <a:t>12/21/14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C67BEF-4E54-2D4A-92AE-3DA30C380C07}" type="slidenum">
              <a:rPr lang="en-US" smtClean="0"/>
              <a:t>‹#›</a:t>
            </a:fld>
            <a:endParaRPr lang="en-US"/>
          </a:p>
        </p:txBody>
      </p:sp>
    </p:spTree>
    <p:extLst>
      <p:ext uri="{BB962C8B-B14F-4D97-AF65-F5344CB8AC3E}">
        <p14:creationId xmlns:p14="http://schemas.microsoft.com/office/powerpoint/2010/main" val="2084060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3E9BC3-940A-184C-9A90-D0E6D244160E}" type="datetimeFigureOut">
              <a:rPr lang="en-US" smtClean="0"/>
              <a:t>12/21/14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C67BEF-4E54-2D4A-92AE-3DA30C380C07}" type="slidenum">
              <a:rPr lang="en-US" smtClean="0"/>
              <a:t>‹#›</a:t>
            </a:fld>
            <a:endParaRPr lang="en-US"/>
          </a:p>
        </p:txBody>
      </p:sp>
    </p:spTree>
    <p:extLst>
      <p:ext uri="{BB962C8B-B14F-4D97-AF65-F5344CB8AC3E}">
        <p14:creationId xmlns:p14="http://schemas.microsoft.com/office/powerpoint/2010/main" val="2341268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3E9BC3-940A-184C-9A90-D0E6D244160E}" type="datetimeFigureOut">
              <a:rPr lang="en-US" smtClean="0"/>
              <a:t>12/21/14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C67BEF-4E54-2D4A-92AE-3DA30C380C07}" type="slidenum">
              <a:rPr lang="en-US" smtClean="0"/>
              <a:t>‹#›</a:t>
            </a:fld>
            <a:endParaRPr lang="en-US"/>
          </a:p>
        </p:txBody>
      </p:sp>
    </p:spTree>
    <p:extLst>
      <p:ext uri="{BB962C8B-B14F-4D97-AF65-F5344CB8AC3E}">
        <p14:creationId xmlns:p14="http://schemas.microsoft.com/office/powerpoint/2010/main" val="353042473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3E9BC3-940A-184C-9A90-D0E6D244160E}" type="datetimeFigureOut">
              <a:rPr lang="en-US" smtClean="0"/>
              <a:t>12/21/14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C67BEF-4E54-2D4A-92AE-3DA30C380C07}" type="slidenum">
              <a:rPr lang="en-US" smtClean="0"/>
              <a:t>‹#›</a:t>
            </a:fld>
            <a:endParaRPr lang="en-US"/>
          </a:p>
        </p:txBody>
      </p:sp>
    </p:spTree>
    <p:extLst>
      <p:ext uri="{BB962C8B-B14F-4D97-AF65-F5344CB8AC3E}">
        <p14:creationId xmlns:p14="http://schemas.microsoft.com/office/powerpoint/2010/main" val="1465455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3"/>
          <p:cNvSpPr txBox="1">
            <a:spLocks/>
          </p:cNvSpPr>
          <p:nvPr/>
        </p:nvSpPr>
        <p:spPr>
          <a:xfrm>
            <a:off x="2067785" y="334230"/>
            <a:ext cx="6804694" cy="1504039"/>
          </a:xfrm>
          <a:prstGeom prst="rect">
            <a:avLst/>
          </a:prstGeom>
        </p:spPr>
        <p:txBody>
          <a:bodyPr vert="horz" lIns="91440" tIns="45720" rIns="91440" bIns="45720" rtlCol="0">
            <a:normAutofit fontScale="475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US" dirty="0" smtClean="0">
              <a:solidFill>
                <a:schemeClr val="tx1"/>
              </a:solidFill>
            </a:endParaRPr>
          </a:p>
          <a:p>
            <a:r>
              <a:rPr lang="en-US" sz="8000" dirty="0">
                <a:solidFill>
                  <a:schemeClr val="tx1"/>
                </a:solidFill>
              </a:rPr>
              <a:t>What did Volkswagen get wrong?</a:t>
            </a:r>
            <a:r>
              <a:rPr lang="en-US" sz="8000" dirty="0"/>
              <a:t> </a:t>
            </a:r>
          </a:p>
          <a:p>
            <a:endParaRPr lang="en-US" sz="1900" dirty="0" smtClean="0"/>
          </a:p>
          <a:p>
            <a:endParaRPr lang="en-US" sz="1900" dirty="0" smtClean="0"/>
          </a:p>
        </p:txBody>
      </p:sp>
      <p:pic>
        <p:nvPicPr>
          <p:cNvPr id="6" name="Picture 5" descr="VW logo.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18" y="50132"/>
            <a:ext cx="2067785" cy="2067785"/>
          </a:xfrm>
          <a:prstGeom prst="rect">
            <a:avLst/>
          </a:prstGeom>
        </p:spPr>
      </p:pic>
      <p:sp>
        <p:nvSpPr>
          <p:cNvPr id="7" name="TextBox 6"/>
          <p:cNvSpPr txBox="1"/>
          <p:nvPr/>
        </p:nvSpPr>
        <p:spPr>
          <a:xfrm>
            <a:off x="303300" y="2117917"/>
            <a:ext cx="8569179" cy="3108544"/>
          </a:xfrm>
          <a:prstGeom prst="rect">
            <a:avLst/>
          </a:prstGeom>
          <a:noFill/>
        </p:spPr>
        <p:txBody>
          <a:bodyPr wrap="square" rtlCol="0">
            <a:spAutoFit/>
          </a:bodyPr>
          <a:lstStyle/>
          <a:p>
            <a:r>
              <a:rPr lang="en-US" sz="2800" dirty="0" smtClean="0"/>
              <a:t>We will focus our presentation in three key areas:</a:t>
            </a:r>
          </a:p>
          <a:p>
            <a:endParaRPr lang="en-US" sz="2800" dirty="0" smtClean="0"/>
          </a:p>
          <a:p>
            <a:pPr marL="457200" indent="-457200">
              <a:buFont typeface="Arial"/>
              <a:buChar char="•"/>
            </a:pPr>
            <a:r>
              <a:rPr lang="en-US" sz="2800" dirty="0" smtClean="0"/>
              <a:t>Culture</a:t>
            </a:r>
          </a:p>
          <a:p>
            <a:endParaRPr lang="en-US" sz="2800" dirty="0" smtClean="0"/>
          </a:p>
          <a:p>
            <a:pPr marL="457200" indent="-457200">
              <a:buFont typeface="Arial"/>
              <a:buChar char="•"/>
            </a:pPr>
            <a:r>
              <a:rPr lang="en-US" sz="2800" dirty="0" smtClean="0"/>
              <a:t>Stakeholders</a:t>
            </a:r>
          </a:p>
          <a:p>
            <a:endParaRPr lang="en-US" sz="2800" dirty="0" smtClean="0"/>
          </a:p>
          <a:p>
            <a:pPr marL="457200" indent="-457200">
              <a:buFont typeface="Arial"/>
              <a:buChar char="•"/>
            </a:pPr>
            <a:r>
              <a:rPr lang="en-US" sz="2800" dirty="0" smtClean="0"/>
              <a:t>Manipulation</a:t>
            </a:r>
            <a:endParaRPr lang="en-US" sz="2800" dirty="0"/>
          </a:p>
        </p:txBody>
      </p:sp>
      <p:sp>
        <p:nvSpPr>
          <p:cNvPr id="2" name="TextBox 1"/>
          <p:cNvSpPr txBox="1"/>
          <p:nvPr/>
        </p:nvSpPr>
        <p:spPr>
          <a:xfrm>
            <a:off x="191688" y="5832329"/>
            <a:ext cx="7953484" cy="800219"/>
          </a:xfrm>
          <a:prstGeom prst="rect">
            <a:avLst/>
          </a:prstGeom>
          <a:noFill/>
        </p:spPr>
        <p:txBody>
          <a:bodyPr wrap="square" rtlCol="0">
            <a:spAutoFit/>
          </a:bodyPr>
          <a:lstStyle/>
          <a:p>
            <a:r>
              <a:rPr lang="en-US" sz="2800" dirty="0" smtClean="0"/>
              <a:t>We will address the impact on innovation</a:t>
            </a:r>
            <a:endParaRPr lang="en-US" dirty="0"/>
          </a:p>
          <a:p>
            <a:endParaRPr lang="en-US" dirty="0"/>
          </a:p>
        </p:txBody>
      </p:sp>
    </p:spTree>
    <p:extLst>
      <p:ext uri="{BB962C8B-B14F-4D97-AF65-F5344CB8AC3E}">
        <p14:creationId xmlns:p14="http://schemas.microsoft.com/office/powerpoint/2010/main" val="138657467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3"/>
          <p:cNvSpPr txBox="1">
            <a:spLocks/>
          </p:cNvSpPr>
          <p:nvPr/>
        </p:nvSpPr>
        <p:spPr>
          <a:xfrm>
            <a:off x="2067785" y="334230"/>
            <a:ext cx="6804694" cy="1504039"/>
          </a:xfrm>
          <a:prstGeom prst="rect">
            <a:avLst/>
          </a:prstGeom>
        </p:spPr>
        <p:txBody>
          <a:bodyPr vert="horz" lIns="91440" tIns="45720" rIns="91440" bIns="45720" rtlCol="0">
            <a:normAutofit fontScale="475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US" dirty="0" smtClean="0">
              <a:solidFill>
                <a:schemeClr val="tx1"/>
              </a:solidFill>
            </a:endParaRPr>
          </a:p>
          <a:p>
            <a:r>
              <a:rPr lang="en-US" sz="8000" dirty="0" smtClean="0">
                <a:solidFill>
                  <a:schemeClr val="tx1"/>
                </a:solidFill>
              </a:rPr>
              <a:t>What did Volkswagen get wrong?</a:t>
            </a:r>
            <a:r>
              <a:rPr lang="en-US" sz="8000" dirty="0" smtClean="0"/>
              <a:t> </a:t>
            </a:r>
          </a:p>
          <a:p>
            <a:endParaRPr lang="en-US" dirty="0" smtClean="0"/>
          </a:p>
          <a:p>
            <a:endParaRPr lang="en-US" sz="1900" dirty="0" smtClean="0"/>
          </a:p>
          <a:p>
            <a:endParaRPr lang="en-US" sz="1900" dirty="0" smtClean="0"/>
          </a:p>
        </p:txBody>
      </p:sp>
      <p:pic>
        <p:nvPicPr>
          <p:cNvPr id="6" name="Picture 5" descr="VW logo.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18" y="50132"/>
            <a:ext cx="2067785" cy="2067785"/>
          </a:xfrm>
          <a:prstGeom prst="rect">
            <a:avLst/>
          </a:prstGeom>
        </p:spPr>
      </p:pic>
      <p:sp>
        <p:nvSpPr>
          <p:cNvPr id="7" name="TextBox 6"/>
          <p:cNvSpPr txBox="1"/>
          <p:nvPr/>
        </p:nvSpPr>
        <p:spPr>
          <a:xfrm>
            <a:off x="303300" y="2117917"/>
            <a:ext cx="8569179" cy="4216539"/>
          </a:xfrm>
          <a:prstGeom prst="rect">
            <a:avLst/>
          </a:prstGeom>
          <a:noFill/>
        </p:spPr>
        <p:txBody>
          <a:bodyPr wrap="square" rtlCol="0">
            <a:spAutoFit/>
          </a:bodyPr>
          <a:lstStyle/>
          <a:p>
            <a:r>
              <a:rPr lang="en-US" sz="2600" dirty="0" smtClean="0"/>
              <a:t>They did not recognize the intrinsic culture of the organization</a:t>
            </a:r>
          </a:p>
          <a:p>
            <a:endParaRPr lang="en-US" sz="2600" dirty="0" smtClean="0"/>
          </a:p>
          <a:p>
            <a:r>
              <a:rPr lang="en-US" sz="2400" dirty="0"/>
              <a:t>	</a:t>
            </a:r>
            <a:r>
              <a:rPr lang="en-US" sz="2400" dirty="0" smtClean="0"/>
              <a:t>- 1992 – 2002 IT was a considered a source of overhead </a:t>
            </a:r>
          </a:p>
          <a:p>
            <a:endParaRPr lang="en-US" sz="2400" dirty="0" smtClean="0"/>
          </a:p>
          <a:p>
            <a:r>
              <a:rPr lang="en-US" sz="2400" dirty="0" smtClean="0"/>
              <a:t>	- Three IT iterations in ten years illustrates a lack of awareness</a:t>
            </a:r>
          </a:p>
          <a:p>
            <a:endParaRPr lang="en-US" sz="2400" dirty="0" smtClean="0"/>
          </a:p>
          <a:p>
            <a:r>
              <a:rPr lang="en-US" sz="2400" dirty="0"/>
              <a:t>	</a:t>
            </a:r>
            <a:r>
              <a:rPr lang="en-US" sz="2400" dirty="0" smtClean="0"/>
              <a:t>- Perception that IT was driving business strategy</a:t>
            </a:r>
          </a:p>
          <a:p>
            <a:endParaRPr lang="en-US" sz="2400" dirty="0"/>
          </a:p>
          <a:p>
            <a:r>
              <a:rPr lang="en-US" sz="2400" dirty="0" smtClean="0"/>
              <a:t>	- Business Units assumed they would get funding</a:t>
            </a:r>
          </a:p>
          <a:p>
            <a:endParaRPr lang="en-US" sz="2400" dirty="0"/>
          </a:p>
          <a:p>
            <a:r>
              <a:rPr lang="en-US" sz="2400" dirty="0" smtClean="0"/>
              <a:t>	- A cultural change was needed, not just a procedural change</a:t>
            </a:r>
            <a:endParaRPr lang="en-US" sz="2400" dirty="0"/>
          </a:p>
        </p:txBody>
      </p:sp>
    </p:spTree>
    <p:extLst>
      <p:ext uri="{BB962C8B-B14F-4D97-AF65-F5344CB8AC3E}">
        <p14:creationId xmlns:p14="http://schemas.microsoft.com/office/powerpoint/2010/main" val="114639869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3"/>
          <p:cNvSpPr txBox="1">
            <a:spLocks/>
          </p:cNvSpPr>
          <p:nvPr/>
        </p:nvSpPr>
        <p:spPr>
          <a:xfrm>
            <a:off x="2067785" y="334230"/>
            <a:ext cx="6804694" cy="1504039"/>
          </a:xfrm>
          <a:prstGeom prst="rect">
            <a:avLst/>
          </a:prstGeom>
        </p:spPr>
        <p:txBody>
          <a:bodyPr vert="horz" lIns="91440" tIns="45720" rIns="91440" bIns="45720" rtlCol="0">
            <a:normAutofit fontScale="475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US" dirty="0" smtClean="0">
              <a:solidFill>
                <a:schemeClr val="tx1"/>
              </a:solidFill>
            </a:endParaRPr>
          </a:p>
          <a:p>
            <a:r>
              <a:rPr lang="en-US" sz="8000" dirty="0" smtClean="0">
                <a:solidFill>
                  <a:schemeClr val="tx1"/>
                </a:solidFill>
              </a:rPr>
              <a:t>What did Volkswagen get wrong?</a:t>
            </a:r>
            <a:r>
              <a:rPr lang="en-US" sz="8000" dirty="0" smtClean="0"/>
              <a:t> </a:t>
            </a:r>
          </a:p>
          <a:p>
            <a:endParaRPr lang="en-US" dirty="0" smtClean="0"/>
          </a:p>
          <a:p>
            <a:endParaRPr lang="en-US" sz="1900" dirty="0" smtClean="0"/>
          </a:p>
          <a:p>
            <a:endParaRPr lang="en-US" sz="1900" dirty="0" smtClean="0"/>
          </a:p>
        </p:txBody>
      </p:sp>
      <p:pic>
        <p:nvPicPr>
          <p:cNvPr id="6" name="Picture 5" descr="VW logo.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18" y="50132"/>
            <a:ext cx="2067785" cy="2067785"/>
          </a:xfrm>
          <a:prstGeom prst="rect">
            <a:avLst/>
          </a:prstGeom>
        </p:spPr>
      </p:pic>
      <p:sp>
        <p:nvSpPr>
          <p:cNvPr id="8" name="TextBox 7"/>
          <p:cNvSpPr txBox="1"/>
          <p:nvPr/>
        </p:nvSpPr>
        <p:spPr>
          <a:xfrm>
            <a:off x="303300" y="2158450"/>
            <a:ext cx="8569179" cy="3477875"/>
          </a:xfrm>
          <a:prstGeom prst="rect">
            <a:avLst/>
          </a:prstGeom>
          <a:noFill/>
        </p:spPr>
        <p:txBody>
          <a:bodyPr wrap="square" rtlCol="0">
            <a:spAutoFit/>
          </a:bodyPr>
          <a:lstStyle/>
          <a:p>
            <a:r>
              <a:rPr lang="en-US" sz="2600" dirty="0" smtClean="0"/>
              <a:t>They involved too many stakeholders in the </a:t>
            </a:r>
            <a:r>
              <a:rPr lang="en-US" sz="2600" dirty="0" smtClean="0"/>
              <a:t>process</a:t>
            </a:r>
          </a:p>
          <a:p>
            <a:endParaRPr lang="en-US" sz="2600" dirty="0" smtClean="0"/>
          </a:p>
          <a:p>
            <a:r>
              <a:rPr lang="en-US" sz="2400" dirty="0"/>
              <a:t>	</a:t>
            </a:r>
            <a:r>
              <a:rPr lang="en-US" sz="2400" dirty="0" smtClean="0"/>
              <a:t>- Development of several programs/teams</a:t>
            </a:r>
          </a:p>
          <a:p>
            <a:r>
              <a:rPr lang="en-US" sz="2400" dirty="0"/>
              <a:t>	</a:t>
            </a:r>
            <a:r>
              <a:rPr lang="en-US" sz="2400" dirty="0" smtClean="0"/>
              <a:t>	- NRG Next Round of Growth</a:t>
            </a:r>
          </a:p>
          <a:p>
            <a:r>
              <a:rPr lang="en-US" sz="2400" dirty="0"/>
              <a:t>	</a:t>
            </a:r>
            <a:r>
              <a:rPr lang="en-US" sz="2400" dirty="0" smtClean="0"/>
              <a:t>	- </a:t>
            </a:r>
            <a:r>
              <a:rPr lang="en-US" sz="2400" dirty="0" err="1" smtClean="0"/>
              <a:t>gedasUSA</a:t>
            </a:r>
            <a:endParaRPr lang="en-US" sz="2400" dirty="0" smtClean="0"/>
          </a:p>
          <a:p>
            <a:r>
              <a:rPr lang="en-US" sz="2400" dirty="0"/>
              <a:t>	</a:t>
            </a:r>
            <a:r>
              <a:rPr lang="en-US" sz="2400" dirty="0" smtClean="0"/>
              <a:t>	- BPTO Business Process Technology and Organization</a:t>
            </a:r>
          </a:p>
          <a:p>
            <a:r>
              <a:rPr lang="en-US" sz="2400" dirty="0"/>
              <a:t>	</a:t>
            </a:r>
            <a:r>
              <a:rPr lang="en-US" sz="2400" dirty="0" smtClean="0"/>
              <a:t>	- PMO Program Management Office</a:t>
            </a:r>
          </a:p>
          <a:p>
            <a:r>
              <a:rPr lang="en-US" sz="2400" dirty="0"/>
              <a:t>	</a:t>
            </a:r>
            <a:r>
              <a:rPr lang="en-US" sz="2400" dirty="0" smtClean="0"/>
              <a:t>	- ITSC Information Technology Steering Committee</a:t>
            </a:r>
          </a:p>
          <a:p>
            <a:r>
              <a:rPr lang="en-US" sz="2400" dirty="0"/>
              <a:t>	</a:t>
            </a:r>
            <a:r>
              <a:rPr lang="en-US" sz="2400" dirty="0" smtClean="0"/>
              <a:t>	- DBC Digital Business Council (</a:t>
            </a:r>
            <a:r>
              <a:rPr lang="en-US" sz="2400" dirty="0" err="1" smtClean="0"/>
              <a:t>eBusiness</a:t>
            </a:r>
            <a:r>
              <a:rPr lang="en-US" sz="2400" dirty="0" smtClean="0"/>
              <a:t> teams)</a:t>
            </a:r>
            <a:endParaRPr lang="en-US" sz="2400" dirty="0"/>
          </a:p>
        </p:txBody>
      </p:sp>
    </p:spTree>
    <p:extLst>
      <p:ext uri="{BB962C8B-B14F-4D97-AF65-F5344CB8AC3E}">
        <p14:creationId xmlns:p14="http://schemas.microsoft.com/office/powerpoint/2010/main" val="177958447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3"/>
          <p:cNvSpPr txBox="1">
            <a:spLocks/>
          </p:cNvSpPr>
          <p:nvPr/>
        </p:nvSpPr>
        <p:spPr>
          <a:xfrm>
            <a:off x="2067785" y="334230"/>
            <a:ext cx="6804694" cy="1504039"/>
          </a:xfrm>
          <a:prstGeom prst="rect">
            <a:avLst/>
          </a:prstGeom>
        </p:spPr>
        <p:txBody>
          <a:bodyPr vert="horz" lIns="91440" tIns="45720" rIns="91440" bIns="45720" rtlCol="0">
            <a:normAutofit fontScale="475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US" dirty="0" smtClean="0">
              <a:solidFill>
                <a:schemeClr val="tx1"/>
              </a:solidFill>
            </a:endParaRPr>
          </a:p>
          <a:p>
            <a:r>
              <a:rPr lang="en-US" sz="8000" dirty="0" smtClean="0">
                <a:solidFill>
                  <a:schemeClr val="tx1"/>
                </a:solidFill>
              </a:rPr>
              <a:t>What did Volkswagen get wrong?</a:t>
            </a:r>
            <a:r>
              <a:rPr lang="en-US" sz="8000" dirty="0" smtClean="0"/>
              <a:t> </a:t>
            </a:r>
          </a:p>
          <a:p>
            <a:endParaRPr lang="en-US" dirty="0" smtClean="0"/>
          </a:p>
          <a:p>
            <a:endParaRPr lang="en-US" sz="1900" dirty="0" smtClean="0"/>
          </a:p>
          <a:p>
            <a:endParaRPr lang="en-US" sz="1900" dirty="0" smtClean="0"/>
          </a:p>
        </p:txBody>
      </p:sp>
      <p:pic>
        <p:nvPicPr>
          <p:cNvPr id="6" name="Picture 5" descr="VW logo.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18" y="50132"/>
            <a:ext cx="2067785" cy="2067785"/>
          </a:xfrm>
          <a:prstGeom prst="rect">
            <a:avLst/>
          </a:prstGeom>
        </p:spPr>
      </p:pic>
      <p:sp>
        <p:nvSpPr>
          <p:cNvPr id="8" name="TextBox 7"/>
          <p:cNvSpPr txBox="1"/>
          <p:nvPr/>
        </p:nvSpPr>
        <p:spPr>
          <a:xfrm>
            <a:off x="303300" y="2158450"/>
            <a:ext cx="8569179" cy="3477875"/>
          </a:xfrm>
          <a:prstGeom prst="rect">
            <a:avLst/>
          </a:prstGeom>
          <a:noFill/>
        </p:spPr>
        <p:txBody>
          <a:bodyPr wrap="square" rtlCol="0">
            <a:spAutoFit/>
          </a:bodyPr>
          <a:lstStyle/>
          <a:p>
            <a:r>
              <a:rPr lang="en-US" sz="2600" dirty="0" smtClean="0"/>
              <a:t>The New System Allowed Room for </a:t>
            </a:r>
            <a:r>
              <a:rPr lang="en-US" sz="2600" dirty="0" smtClean="0"/>
              <a:t>Manipulation</a:t>
            </a:r>
          </a:p>
          <a:p>
            <a:endParaRPr lang="en-US" sz="2600" dirty="0" smtClean="0"/>
          </a:p>
          <a:p>
            <a:r>
              <a:rPr lang="en-US" sz="2400" dirty="0"/>
              <a:t>	</a:t>
            </a:r>
            <a:r>
              <a:rPr lang="en-US" sz="2400" dirty="0" smtClean="0"/>
              <a:t>- Similar projects grouped into common enterprise projects</a:t>
            </a:r>
          </a:p>
          <a:p>
            <a:r>
              <a:rPr lang="en-US" sz="2400" dirty="0"/>
              <a:t>	</a:t>
            </a:r>
            <a:r>
              <a:rPr lang="en-US" sz="2400" dirty="0" smtClean="0"/>
              <a:t>- Identified dependencies that would delay projects</a:t>
            </a:r>
          </a:p>
          <a:p>
            <a:r>
              <a:rPr lang="en-US" sz="2400" dirty="0"/>
              <a:t>	</a:t>
            </a:r>
            <a:r>
              <a:rPr lang="en-US" sz="2400" dirty="0" smtClean="0"/>
              <a:t>- Assigning projects to NRG – strengthening position</a:t>
            </a:r>
          </a:p>
          <a:p>
            <a:r>
              <a:rPr lang="en-US" sz="2400" dirty="0"/>
              <a:t>	</a:t>
            </a:r>
            <a:r>
              <a:rPr lang="en-US" sz="2400" dirty="0" smtClean="0"/>
              <a:t>- Temptations to associate projects with a company goal</a:t>
            </a:r>
          </a:p>
          <a:p>
            <a:r>
              <a:rPr lang="en-US" sz="2400" dirty="0"/>
              <a:t>	</a:t>
            </a:r>
            <a:r>
              <a:rPr lang="en-US" sz="2400" dirty="0" smtClean="0"/>
              <a:t>- Offsite meeting that incorporated calls to business unit 	managers not on the DBC</a:t>
            </a:r>
          </a:p>
          <a:p>
            <a:endParaRPr lang="en-US" sz="2400" dirty="0"/>
          </a:p>
        </p:txBody>
      </p:sp>
    </p:spTree>
    <p:extLst>
      <p:ext uri="{BB962C8B-B14F-4D97-AF65-F5344CB8AC3E}">
        <p14:creationId xmlns:p14="http://schemas.microsoft.com/office/powerpoint/2010/main" val="120101242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3"/>
          <p:cNvSpPr txBox="1">
            <a:spLocks/>
          </p:cNvSpPr>
          <p:nvPr/>
        </p:nvSpPr>
        <p:spPr>
          <a:xfrm>
            <a:off x="2067785" y="334230"/>
            <a:ext cx="6804694" cy="1504039"/>
          </a:xfrm>
          <a:prstGeom prst="rect">
            <a:avLst/>
          </a:prstGeom>
        </p:spPr>
        <p:txBody>
          <a:bodyPr vert="horz" lIns="91440" tIns="45720" rIns="91440" bIns="45720" rtlCol="0">
            <a:normAutofit fontScale="475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US" dirty="0" smtClean="0">
              <a:solidFill>
                <a:schemeClr val="tx1"/>
              </a:solidFill>
            </a:endParaRPr>
          </a:p>
          <a:p>
            <a:r>
              <a:rPr lang="en-US" sz="8000" dirty="0" smtClean="0">
                <a:solidFill>
                  <a:schemeClr val="tx1"/>
                </a:solidFill>
              </a:rPr>
              <a:t>How does this hamper innovation?</a:t>
            </a:r>
            <a:r>
              <a:rPr lang="en-US" sz="8000" dirty="0" smtClean="0"/>
              <a:t> </a:t>
            </a:r>
          </a:p>
          <a:p>
            <a:endParaRPr lang="en-US" dirty="0" smtClean="0"/>
          </a:p>
          <a:p>
            <a:endParaRPr lang="en-US" sz="1900" dirty="0" smtClean="0"/>
          </a:p>
          <a:p>
            <a:endParaRPr lang="en-US" sz="1900" dirty="0" smtClean="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18" y="199047"/>
            <a:ext cx="2411933" cy="2064534"/>
          </a:xfrm>
          <a:prstGeom prst="rect">
            <a:avLst/>
          </a:prstGeom>
        </p:spPr>
      </p:pic>
      <p:sp>
        <p:nvSpPr>
          <p:cNvPr id="8" name="TextBox 7"/>
          <p:cNvSpPr txBox="1"/>
          <p:nvPr/>
        </p:nvSpPr>
        <p:spPr>
          <a:xfrm>
            <a:off x="303300" y="2859891"/>
            <a:ext cx="8569179" cy="2462213"/>
          </a:xfrm>
          <a:prstGeom prst="rect">
            <a:avLst/>
          </a:prstGeom>
          <a:noFill/>
        </p:spPr>
        <p:txBody>
          <a:bodyPr wrap="square" rtlCol="0">
            <a:spAutoFit/>
          </a:bodyPr>
          <a:lstStyle/>
          <a:p>
            <a:pPr marL="457200" indent="-457200">
              <a:buFont typeface="Arial"/>
              <a:buChar char="•"/>
            </a:pPr>
            <a:r>
              <a:rPr lang="en-US" sz="2600" dirty="0" smtClean="0"/>
              <a:t>Lack of cultural alignment inhibits synergy</a:t>
            </a:r>
          </a:p>
          <a:p>
            <a:pPr marL="457200" indent="-457200">
              <a:buFont typeface="Arial"/>
              <a:buChar char="•"/>
            </a:pPr>
            <a:endParaRPr lang="en-US" sz="2600" dirty="0"/>
          </a:p>
          <a:p>
            <a:pPr marL="457200" indent="-457200">
              <a:buFont typeface="Arial"/>
              <a:buChar char="•"/>
            </a:pPr>
            <a:r>
              <a:rPr lang="en-US" sz="2600" dirty="0" smtClean="0"/>
              <a:t>Lack of sustained, proper IT structure limits IP</a:t>
            </a:r>
          </a:p>
          <a:p>
            <a:pPr marL="457200" indent="-457200">
              <a:buFont typeface="Arial"/>
              <a:buChar char="•"/>
            </a:pPr>
            <a:endParaRPr lang="en-US" sz="2600" dirty="0"/>
          </a:p>
          <a:p>
            <a:pPr marL="457200" indent="-457200">
              <a:buFont typeface="Arial"/>
              <a:buChar char="•"/>
            </a:pPr>
            <a:endParaRPr lang="en-US" sz="2600" dirty="0" smtClean="0"/>
          </a:p>
          <a:p>
            <a:r>
              <a:rPr lang="en-US" sz="2400" dirty="0"/>
              <a:t>	</a:t>
            </a:r>
          </a:p>
        </p:txBody>
      </p:sp>
    </p:spTree>
    <p:extLst>
      <p:ext uri="{BB962C8B-B14F-4D97-AF65-F5344CB8AC3E}">
        <p14:creationId xmlns:p14="http://schemas.microsoft.com/office/powerpoint/2010/main" val="396934660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2338</TotalTime>
  <Words>129</Words>
  <Application>Microsoft Macintosh PowerPoint</Application>
  <PresentationFormat>On-screen Show (4:3)</PresentationFormat>
  <Paragraphs>89</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MIS5801– Managing Information in the Enterprise  </dc:title>
  <dc:creator>Austin Watkins</dc:creator>
  <cp:lastModifiedBy>Austin Watkins</cp:lastModifiedBy>
  <cp:revision>15</cp:revision>
  <dcterms:created xsi:type="dcterms:W3CDTF">2014-12-18T04:23:49Z</dcterms:created>
  <dcterms:modified xsi:type="dcterms:W3CDTF">2014-12-21T03:36:10Z</dcterms:modified>
</cp:coreProperties>
</file>