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7" r:id="rId4"/>
    <p:sldId id="260" r:id="rId5"/>
    <p:sldId id="262"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A42B52C6-52A2-40A8-979E-B4C260A1652F}" type="datetimeFigureOut">
              <a:rPr lang="en-SG" smtClean="0"/>
              <a:t>21/12/2014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42B52C6-52A2-40A8-979E-B4C260A1652F}" type="datetimeFigureOut">
              <a:rPr lang="en-SG" smtClean="0"/>
              <a:t>21/12/2014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42B52C6-52A2-40A8-979E-B4C260A1652F}" type="datetimeFigureOut">
              <a:rPr lang="en-SG" smtClean="0"/>
              <a:t>21/12/2014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A42B52C6-52A2-40A8-979E-B4C260A1652F}" type="datetimeFigureOut">
              <a:rPr lang="en-SG" smtClean="0"/>
              <a:t>21/12/2014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B52C6-52A2-40A8-979E-B4C260A1652F}" type="datetimeFigureOut">
              <a:rPr lang="en-SG" smtClean="0"/>
              <a:t>21/12/2014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A42B52C6-52A2-40A8-979E-B4C260A1652F}" type="datetimeFigureOut">
              <a:rPr lang="en-SG" smtClean="0"/>
              <a:t>21/12/2014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A42B52C6-52A2-40A8-979E-B4C260A1652F}" type="datetimeFigureOut">
              <a:rPr lang="en-SG" smtClean="0"/>
              <a:t>21/12/2014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A42B52C6-52A2-40A8-979E-B4C260A1652F}" type="datetimeFigureOut">
              <a:rPr lang="en-SG" smtClean="0"/>
              <a:t>21/12/2014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B52C6-52A2-40A8-979E-B4C260A1652F}" type="datetimeFigureOut">
              <a:rPr lang="en-SG" smtClean="0"/>
              <a:t>21/12/2014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B52C6-52A2-40A8-979E-B4C260A1652F}" type="datetimeFigureOut">
              <a:rPr lang="en-SG" smtClean="0"/>
              <a:t>21/12/2014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B52C6-52A2-40A8-979E-B4C260A1652F}" type="datetimeFigureOut">
              <a:rPr lang="en-SG" smtClean="0"/>
              <a:t>21/12/2014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702833B-372D-47A4-ADB9-9EF6D4A8E1DA}" type="slidenum">
              <a:rPr lang="en-SG" smtClean="0"/>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B52C6-52A2-40A8-979E-B4C260A1652F}" type="datetimeFigureOut">
              <a:rPr lang="en-SG" smtClean="0"/>
              <a:t>21/12/2014</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2833B-372D-47A4-ADB9-9EF6D4A8E1DA}"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8651" y="4963988"/>
            <a:ext cx="2561861" cy="19213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1555576" y="4653136"/>
            <a:ext cx="6400800" cy="1844824"/>
          </a:xfrm>
        </p:spPr>
        <p:txBody>
          <a:bodyPr>
            <a:normAutofit fontScale="62500" lnSpcReduction="20000"/>
          </a:bodyPr>
          <a:lstStyle/>
          <a:p>
            <a:endParaRPr lang="en-US" sz="4500" b="1" dirty="0" smtClean="0">
              <a:solidFill>
                <a:schemeClr val="tx1"/>
              </a:solidFill>
              <a:latin typeface="Segoe UI" pitchFamily="34" charset="0"/>
              <a:cs typeface="Segoe UI" pitchFamily="34" charset="0"/>
            </a:endParaRPr>
          </a:p>
          <a:p>
            <a:endParaRPr lang="en-US" sz="2800" dirty="0" smtClean="0">
              <a:solidFill>
                <a:schemeClr val="tx1"/>
              </a:solidFill>
              <a:latin typeface="Segoe UI" pitchFamily="34" charset="0"/>
              <a:cs typeface="Segoe UI" pitchFamily="34" charset="0"/>
            </a:endParaRPr>
          </a:p>
          <a:p>
            <a:r>
              <a:rPr lang="en-US" sz="2800" dirty="0" smtClean="0">
                <a:solidFill>
                  <a:schemeClr val="tx1"/>
                </a:solidFill>
                <a:latin typeface="Segoe UI" pitchFamily="34" charset="0"/>
                <a:cs typeface="Segoe UI" pitchFamily="34" charset="0"/>
              </a:rPr>
              <a:t>Mainer Herrera</a:t>
            </a:r>
          </a:p>
          <a:p>
            <a:r>
              <a:rPr lang="en-US" sz="2800" dirty="0" smtClean="0">
                <a:solidFill>
                  <a:schemeClr val="tx1"/>
                </a:solidFill>
                <a:latin typeface="Segoe UI" pitchFamily="34" charset="0"/>
                <a:cs typeface="Segoe UI" pitchFamily="34" charset="0"/>
              </a:rPr>
              <a:t>Kenneth Sumbuk</a:t>
            </a:r>
          </a:p>
          <a:p>
            <a:r>
              <a:rPr lang="en-US" sz="2800" dirty="0" smtClean="0">
                <a:solidFill>
                  <a:schemeClr val="tx1"/>
                </a:solidFill>
                <a:latin typeface="Segoe UI" pitchFamily="34" charset="0"/>
                <a:cs typeface="Segoe UI" pitchFamily="34" charset="0"/>
              </a:rPr>
              <a:t>Pravin Nehete</a:t>
            </a:r>
          </a:p>
          <a:p>
            <a:r>
              <a:rPr lang="en-US" sz="2800" dirty="0" smtClean="0">
                <a:solidFill>
                  <a:schemeClr val="tx1"/>
                </a:solidFill>
                <a:latin typeface="Segoe UI" pitchFamily="34" charset="0"/>
                <a:cs typeface="Segoe UI" pitchFamily="34" charset="0"/>
              </a:rPr>
              <a:t>Ong Han Boon</a:t>
            </a:r>
            <a:endParaRPr lang="en-SG" sz="2800" dirty="0">
              <a:solidFill>
                <a:schemeClr val="tx1"/>
              </a:solidFill>
              <a:latin typeface="Segoe UI" pitchFamily="34" charset="0"/>
              <a:cs typeface="Segoe U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980728"/>
            <a:ext cx="5904656" cy="40594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7" name="Picture 6" descr="fox.png"/>
          <p:cNvPicPr>
            <a:picLocks noChangeAspect="1"/>
          </p:cNvPicPr>
          <p:nvPr/>
        </p:nvPicPr>
        <p:blipFill>
          <a:blip r:embed="rId4" cstate="print"/>
          <a:srcRect l="4860" t="20183" r="2123" b="27073"/>
          <a:stretch>
            <a:fillRect/>
          </a:stretch>
        </p:blipFill>
        <p:spPr>
          <a:xfrm>
            <a:off x="0" y="6165304"/>
            <a:ext cx="3455368" cy="6480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4680520"/>
          </a:xfrm>
        </p:spPr>
        <p:txBody>
          <a:bodyPr>
            <a:normAutofit fontScale="92500" lnSpcReduction="20000"/>
          </a:bodyPr>
          <a:lstStyle/>
          <a:p>
            <a:pPr lvl="0">
              <a:buNone/>
            </a:pPr>
            <a:endParaRPr lang="en-US" sz="2000" b="1" dirty="0" smtClean="0"/>
          </a:p>
          <a:p>
            <a:r>
              <a:rPr lang="en-US" sz="2000" dirty="0" smtClean="0"/>
              <a:t>Integral to all businesses and people</a:t>
            </a:r>
          </a:p>
          <a:p>
            <a:pPr marL="0" indent="0">
              <a:buNone/>
            </a:pPr>
            <a:endParaRPr lang="en-US" sz="2000" dirty="0" smtClean="0"/>
          </a:p>
          <a:p>
            <a:r>
              <a:rPr lang="en-US" sz="2000" dirty="0" smtClean="0"/>
              <a:t>Larger global market</a:t>
            </a:r>
          </a:p>
          <a:p>
            <a:pPr marL="0" indent="0">
              <a:buNone/>
            </a:pPr>
            <a:endParaRPr lang="en-US" sz="2000" dirty="0" smtClean="0"/>
          </a:p>
          <a:p>
            <a:r>
              <a:rPr lang="en-US" sz="2000" dirty="0" smtClean="0"/>
              <a:t>Increasing Speed of IT</a:t>
            </a:r>
          </a:p>
          <a:p>
            <a:pPr marL="0" indent="0">
              <a:buNone/>
            </a:pPr>
            <a:endParaRPr lang="en-US" sz="2000" dirty="0" smtClean="0"/>
          </a:p>
          <a:p>
            <a:r>
              <a:rPr lang="en-US" sz="2000" dirty="0" smtClean="0"/>
              <a:t>Lowering Cost of IT</a:t>
            </a:r>
          </a:p>
          <a:p>
            <a:pPr marL="0" indent="0">
              <a:buNone/>
            </a:pPr>
            <a:endParaRPr lang="en-US" sz="2000" dirty="0" smtClean="0"/>
          </a:p>
          <a:p>
            <a:r>
              <a:rPr lang="en-US" sz="2000" dirty="0" smtClean="0"/>
              <a:t>Greater connectivity </a:t>
            </a:r>
          </a:p>
          <a:p>
            <a:pPr marL="0" indent="0">
              <a:buNone/>
            </a:pPr>
            <a:endParaRPr lang="en-US" sz="2000" dirty="0" smtClean="0"/>
          </a:p>
          <a:p>
            <a:r>
              <a:rPr lang="en-US" sz="2000" dirty="0" smtClean="0"/>
              <a:t>New technologies developed</a:t>
            </a:r>
          </a:p>
          <a:p>
            <a:pPr marL="0" indent="0">
              <a:buNone/>
            </a:pPr>
            <a:endParaRPr lang="en-US" sz="2000" dirty="0" smtClean="0"/>
          </a:p>
          <a:p>
            <a:r>
              <a:rPr lang="en-US" sz="2000" dirty="0" smtClean="0"/>
              <a:t>Intelligent and innovative applications to help solve business problems and opportunities </a:t>
            </a:r>
            <a:endParaRPr lang="en-US" sz="2000" dirty="0"/>
          </a:p>
        </p:txBody>
      </p:sp>
      <p:pic>
        <p:nvPicPr>
          <p:cNvPr id="6" name="Picture 5" descr="fox.png"/>
          <p:cNvPicPr>
            <a:picLocks noChangeAspect="1"/>
          </p:cNvPicPr>
          <p:nvPr/>
        </p:nvPicPr>
        <p:blipFill>
          <a:blip r:embed="rId2" cstate="print"/>
          <a:srcRect l="4860" t="20183" r="2123" b="27073"/>
          <a:stretch>
            <a:fillRect/>
          </a:stretch>
        </p:blipFill>
        <p:spPr>
          <a:xfrm>
            <a:off x="0" y="6165304"/>
            <a:ext cx="3455368" cy="648072"/>
          </a:xfrm>
          <a:prstGeom prst="rect">
            <a:avLst/>
          </a:prstGeom>
        </p:spPr>
      </p:pic>
      <p:sp>
        <p:nvSpPr>
          <p:cNvPr id="2" name="Rectangle 1"/>
          <p:cNvSpPr/>
          <p:nvPr/>
        </p:nvSpPr>
        <p:spPr>
          <a:xfrm>
            <a:off x="1727684" y="836712"/>
            <a:ext cx="6257482" cy="523220"/>
          </a:xfrm>
          <a:prstGeom prst="rect">
            <a:avLst/>
          </a:prstGeom>
        </p:spPr>
        <p:txBody>
          <a:bodyPr wrap="none">
            <a:spAutoFit/>
          </a:bodyPr>
          <a:lstStyle/>
          <a:p>
            <a:pPr lvl="0">
              <a:buNone/>
            </a:pPr>
            <a:r>
              <a:rPr lang="en-US" sz="2800" b="1" dirty="0"/>
              <a:t>What opportunities exist for companies?</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391"/>
          <a:stretch/>
        </p:blipFill>
        <p:spPr bwMode="auto">
          <a:xfrm>
            <a:off x="5580112" y="1844824"/>
            <a:ext cx="28803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335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36" y="476672"/>
            <a:ext cx="8229600" cy="1143000"/>
          </a:xfrm>
        </p:spPr>
        <p:txBody>
          <a:bodyPr>
            <a:normAutofit fontScale="90000"/>
          </a:bodyPr>
          <a:lstStyle/>
          <a:p>
            <a:pPr lvl="0"/>
            <a:r>
              <a:rPr lang="en-US" sz="3600" b="1" dirty="0"/>
              <a:t>W</a:t>
            </a:r>
            <a:r>
              <a:rPr lang="en-US" sz="3600" b="1" dirty="0" smtClean="0"/>
              <a:t>hat opportunities exist for companies?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520136" y="1340768"/>
            <a:ext cx="8229600" cy="4061048"/>
          </a:xfrm>
        </p:spPr>
        <p:txBody>
          <a:bodyPr>
            <a:noAutofit/>
          </a:bodyPr>
          <a:lstStyle/>
          <a:p>
            <a:pPr algn="just"/>
            <a:r>
              <a:rPr lang="en-US" sz="2000" dirty="0" smtClean="0"/>
              <a:t>More companies can have access to technology ,as IT becomes a commodity.</a:t>
            </a:r>
          </a:p>
          <a:p>
            <a:pPr algn="just"/>
            <a:r>
              <a:rPr lang="en-US" sz="2000" dirty="0" smtClean="0"/>
              <a:t>Companies will be able to spend their money on other areas that will provide them a true competitive advantage. </a:t>
            </a:r>
          </a:p>
          <a:p>
            <a:pPr algn="just"/>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smtClean="0"/>
          </a:p>
          <a:p>
            <a:pPr marL="0" indent="0" algn="just">
              <a:buNone/>
            </a:pPr>
            <a:endParaRPr lang="en-US" sz="2000" dirty="0" smtClean="0"/>
          </a:p>
          <a:p>
            <a:pPr algn="just"/>
            <a:r>
              <a:rPr lang="en-US" sz="2000" dirty="0" smtClean="0"/>
              <a:t>Standardizing processes and utilizing IT systems will be the norm, this will also provide a workforce that is trained on these systems, this will be beneficial for companies as more skilled people will be available.</a:t>
            </a:r>
            <a:endParaRPr lang="en-US" sz="2000" dirty="0"/>
          </a:p>
        </p:txBody>
      </p:sp>
      <p:pic>
        <p:nvPicPr>
          <p:cNvPr id="4" name="Picture 3" descr="fox.png"/>
          <p:cNvPicPr>
            <a:picLocks noChangeAspect="1"/>
          </p:cNvPicPr>
          <p:nvPr/>
        </p:nvPicPr>
        <p:blipFill>
          <a:blip r:embed="rId2" cstate="print"/>
          <a:srcRect l="4860" t="20183" r="2123" b="27073"/>
          <a:stretch>
            <a:fillRect/>
          </a:stretch>
        </p:blipFill>
        <p:spPr>
          <a:xfrm>
            <a:off x="0" y="6165304"/>
            <a:ext cx="3455368" cy="648072"/>
          </a:xfrm>
          <a:prstGeom prst="rect">
            <a:avLst/>
          </a:prstGeom>
        </p:spPr>
      </p:pic>
      <p:pic>
        <p:nvPicPr>
          <p:cNvPr id="5" name="Picture 4" descr="carr.jpg"/>
          <p:cNvPicPr>
            <a:picLocks noChangeAspect="1"/>
          </p:cNvPicPr>
          <p:nvPr/>
        </p:nvPicPr>
        <p:blipFill>
          <a:blip r:embed="rId3" cstate="print"/>
          <a:srcRect l="6617" t="16790" b="22765"/>
          <a:stretch>
            <a:fillRect/>
          </a:stretch>
        </p:blipFill>
        <p:spPr>
          <a:xfrm>
            <a:off x="2699792" y="2819112"/>
            <a:ext cx="4014305" cy="14599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5400600"/>
            <a:ext cx="2448272" cy="1484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33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109681" cy="836712"/>
          </a:xfrm>
        </p:spPr>
        <p:txBody>
          <a:bodyPr>
            <a:normAutofit/>
          </a:bodyPr>
          <a:lstStyle/>
          <a:p>
            <a:r>
              <a:rPr lang="en-US" sz="3200" b="1" dirty="0" smtClean="0"/>
              <a:t>IT &amp; Allied Industrial Automation</a:t>
            </a:r>
            <a:endParaRPr lang="en-US" sz="3200" b="1" dirty="0"/>
          </a:p>
        </p:txBody>
      </p:sp>
      <p:sp>
        <p:nvSpPr>
          <p:cNvPr id="3" name="Content Placeholder 2"/>
          <p:cNvSpPr>
            <a:spLocks noGrp="1"/>
          </p:cNvSpPr>
          <p:nvPr>
            <p:ph idx="1"/>
          </p:nvPr>
        </p:nvSpPr>
        <p:spPr>
          <a:xfrm>
            <a:off x="179512" y="1916832"/>
            <a:ext cx="8784976" cy="3240360"/>
          </a:xfrm>
        </p:spPr>
        <p:txBody>
          <a:bodyPr vert="horz" lIns="91440" tIns="45720" rIns="91440" bIns="45720" rtlCol="0">
            <a:normAutofit fontScale="92500" lnSpcReduction="20000"/>
          </a:bodyPr>
          <a:lstStyle/>
          <a:p>
            <a:r>
              <a:rPr lang="en-US" sz="2000" dirty="0"/>
              <a:t>Manufacturing Plant Automations to reduce production cycle time</a:t>
            </a:r>
            <a:r>
              <a:rPr lang="en-US" sz="2000" dirty="0" smtClean="0"/>
              <a:t>.</a:t>
            </a:r>
          </a:p>
          <a:p>
            <a:pPr marL="0" indent="0">
              <a:buNone/>
            </a:pPr>
            <a:endParaRPr lang="en-US" sz="2000" dirty="0"/>
          </a:p>
          <a:p>
            <a:r>
              <a:rPr lang="en-US" sz="2000" dirty="0"/>
              <a:t>Replacing human operators in tasks that involve hard physical or monotonous work &amp; Replacing humans in tasks done in dangerous environments (i.e. fire, space, volcanoes, nuclear facilities, underwater, etc</a:t>
            </a:r>
            <a:r>
              <a:rPr lang="en-US" sz="2000" dirty="0" smtClean="0"/>
              <a:t>.)</a:t>
            </a:r>
          </a:p>
          <a:p>
            <a:pPr marL="0" indent="0">
              <a:buNone/>
            </a:pPr>
            <a:endParaRPr lang="en-US" sz="2000" dirty="0"/>
          </a:p>
          <a:p>
            <a:r>
              <a:rPr lang="en-US" sz="2000" dirty="0"/>
              <a:t>Performing tasks that are beyond human capabilities of size, weight, speed, endurance, higher degree of accuracy </a:t>
            </a:r>
            <a:endParaRPr lang="en-US" sz="2000" dirty="0" smtClean="0"/>
          </a:p>
          <a:p>
            <a:pPr marL="0" indent="0">
              <a:buNone/>
            </a:pPr>
            <a:endParaRPr lang="en-US" sz="2000" dirty="0"/>
          </a:p>
          <a:p>
            <a:r>
              <a:rPr lang="en-US" sz="2000" dirty="0"/>
              <a:t>Reduces operation time and work handling time significantly with Distributed Control System (DCS), Supervisory Control &amp; Data Acquisition System (SCADA) &amp; Programmable Logic Controllers (PLC)..</a:t>
            </a:r>
          </a:p>
        </p:txBody>
      </p:sp>
      <p:pic>
        <p:nvPicPr>
          <p:cNvPr id="4" name="Picture 3" descr="fox.png"/>
          <p:cNvPicPr>
            <a:picLocks noChangeAspect="1"/>
          </p:cNvPicPr>
          <p:nvPr/>
        </p:nvPicPr>
        <p:blipFill>
          <a:blip r:embed="rId2" cstate="print"/>
          <a:srcRect l="4860" t="20183" r="2123" b="27073"/>
          <a:stretch>
            <a:fillRect/>
          </a:stretch>
        </p:blipFill>
        <p:spPr>
          <a:xfrm>
            <a:off x="0" y="6165304"/>
            <a:ext cx="3455368" cy="648072"/>
          </a:xfrm>
          <a:prstGeom prst="rect">
            <a:avLst/>
          </a:prstGeom>
        </p:spPr>
      </p:pic>
      <p:pic>
        <p:nvPicPr>
          <p:cNvPr id="5" name="Picture 2" descr="http://www.designworldonline.com/wp-content/uploads/2013/09/abb-automation-buil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941168"/>
            <a:ext cx="4032448" cy="1775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47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7333"/>
            <a:ext cx="8229600" cy="4525963"/>
          </a:xfrm>
        </p:spPr>
        <p:txBody>
          <a:bodyPr vert="horz" lIns="91440" tIns="45720" rIns="91440" bIns="45720" rtlCol="0">
            <a:normAutofit/>
          </a:bodyPr>
          <a:lstStyle/>
          <a:p>
            <a:r>
              <a:rPr lang="en-US" sz="2000" dirty="0"/>
              <a:t>Provides higher level jobs in the development, deployment, maintenance and running of the automated processes.</a:t>
            </a:r>
          </a:p>
          <a:p>
            <a:endParaRPr lang="en-US" sz="2000" dirty="0"/>
          </a:p>
          <a:p>
            <a:r>
              <a:rPr lang="en-US" sz="2000" dirty="0"/>
              <a:t>Wide application in almost all sort of industries including aerospace, Oil &amp; gas (Upstream &amp; Downstream), Power (Smart Grids), Chemical (Wireless field devices), Railways, buildings, Home - smart Appliances, Artificial Neural Networks &amp; intelligence system, Telecommunication, Health care Industries.</a:t>
            </a:r>
          </a:p>
          <a:p>
            <a:r>
              <a:rPr lang="en-US" sz="2000" dirty="0"/>
              <a:t>Changing workplace rules (Globalization).</a:t>
            </a:r>
          </a:p>
          <a:p>
            <a:endParaRPr lang="en-US" sz="2000" dirty="0"/>
          </a:p>
          <a:p>
            <a:r>
              <a:rPr lang="en-US" sz="2000" dirty="0"/>
              <a:t>ERP &amp; CRM system.</a:t>
            </a:r>
          </a:p>
          <a:p>
            <a:endParaRPr lang="en-US" sz="2000" dirty="0"/>
          </a:p>
          <a:p>
            <a:endParaRPr lang="en-US" sz="2000" dirty="0"/>
          </a:p>
        </p:txBody>
      </p:sp>
      <p:sp>
        <p:nvSpPr>
          <p:cNvPr id="4" name="Title 1"/>
          <p:cNvSpPr txBox="1">
            <a:spLocks/>
          </p:cNvSpPr>
          <p:nvPr/>
        </p:nvSpPr>
        <p:spPr>
          <a:xfrm>
            <a:off x="323528" y="418356"/>
            <a:ext cx="8109681" cy="836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IT &amp; Allied Industrial Automation</a:t>
            </a:r>
            <a:endParaRPr lang="en-US" sz="3200" b="1" dirty="0"/>
          </a:p>
        </p:txBody>
      </p:sp>
      <p:pic>
        <p:nvPicPr>
          <p:cNvPr id="5" name="Picture 4" descr="fox.png"/>
          <p:cNvPicPr>
            <a:picLocks noChangeAspect="1"/>
          </p:cNvPicPr>
          <p:nvPr/>
        </p:nvPicPr>
        <p:blipFill>
          <a:blip r:embed="rId2" cstate="print"/>
          <a:srcRect l="4860" t="20183" r="2123" b="27073"/>
          <a:stretch>
            <a:fillRect/>
          </a:stretch>
        </p:blipFill>
        <p:spPr>
          <a:xfrm>
            <a:off x="0" y="6093296"/>
            <a:ext cx="3455368" cy="64807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51920"/>
            <a:ext cx="2967309" cy="20654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3948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What opportunities existed for the companies</a:t>
            </a:r>
            <a:endParaRPr lang="en-US" sz="3200" dirty="0"/>
          </a:p>
        </p:txBody>
      </p:sp>
      <p:sp>
        <p:nvSpPr>
          <p:cNvPr id="3" name="Content Placeholder 2"/>
          <p:cNvSpPr>
            <a:spLocks noGrp="1"/>
          </p:cNvSpPr>
          <p:nvPr>
            <p:ph idx="1"/>
          </p:nvPr>
        </p:nvSpPr>
        <p:spPr>
          <a:xfrm>
            <a:off x="457200" y="1600201"/>
            <a:ext cx="8229600" cy="3989040"/>
          </a:xfrm>
        </p:spPr>
        <p:txBody>
          <a:bodyPr>
            <a:normAutofit/>
          </a:bodyPr>
          <a:lstStyle/>
          <a:p>
            <a:r>
              <a:rPr lang="en-US" sz="2000" dirty="0" smtClean="0"/>
              <a:t>Invest more on the human capital of the enterprise. Since the IT will now be easily accessible and much cheaper, the massive financial investment of the companies now can be diverted  to the human capital, after all,</a:t>
            </a:r>
            <a:r>
              <a:rPr lang="en-US" sz="2000" dirty="0"/>
              <a:t> </a:t>
            </a:r>
            <a:r>
              <a:rPr lang="en-US" sz="2000" dirty="0" smtClean="0"/>
              <a:t>IT is only a tool for enhanced productivity. </a:t>
            </a:r>
          </a:p>
          <a:p>
            <a:endParaRPr lang="en-US" sz="2000" dirty="0"/>
          </a:p>
          <a:p>
            <a:pPr lvl="1"/>
            <a:r>
              <a:rPr lang="en-US" sz="1600" dirty="0" smtClean="0"/>
              <a:t>It is the human face of the enterprise that ensures the proper and effective use of the IT that is now easily and cheaply available</a:t>
            </a:r>
          </a:p>
          <a:p>
            <a:pPr marL="0" indent="0">
              <a:buNone/>
            </a:pPr>
            <a:endParaRPr lang="en-US" sz="2000" dirty="0"/>
          </a:p>
          <a:p>
            <a:r>
              <a:rPr lang="en-US" sz="2000" dirty="0" smtClean="0"/>
              <a:t>Increase competition. With the easily and cheaply availability and accessibility of IT, the dynamics of competition changes for the better. Increase competition is beneficial to customer  and in the long term the continued improvement of the IT.</a:t>
            </a:r>
            <a:endParaRPr lang="en-US" sz="2000" dirty="0"/>
          </a:p>
        </p:txBody>
      </p:sp>
      <p:pic>
        <p:nvPicPr>
          <p:cNvPr id="4" name="Picture 3" descr="fox.png"/>
          <p:cNvPicPr>
            <a:picLocks noChangeAspect="1"/>
          </p:cNvPicPr>
          <p:nvPr/>
        </p:nvPicPr>
        <p:blipFill>
          <a:blip r:embed="rId2" cstate="print"/>
          <a:srcRect l="4860" t="20183" r="2123" b="27073"/>
          <a:stretch>
            <a:fillRect/>
          </a:stretch>
        </p:blipFill>
        <p:spPr>
          <a:xfrm>
            <a:off x="0" y="6093296"/>
            <a:ext cx="3455368" cy="648072"/>
          </a:xfrm>
          <a:prstGeom prst="rect">
            <a:avLst/>
          </a:prstGeom>
        </p:spPr>
      </p:pic>
    </p:spTree>
    <p:extLst>
      <p:ext uri="{BB962C8B-B14F-4D97-AF65-F5344CB8AC3E}">
        <p14:creationId xmlns:p14="http://schemas.microsoft.com/office/powerpoint/2010/main" val="3536063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436</Words>
  <Application>Microsoft Office PowerPoint</Application>
  <PresentationFormat>On-screen Show (4:3)</PresentationFormat>
  <Paragraphs>51</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What opportunities exist for companies? </vt:lpstr>
      <vt:lpstr>IT &amp; Allied Industrial Automation</vt:lpstr>
      <vt:lpstr>PowerPoint Presentation</vt:lpstr>
      <vt:lpstr>What opportunities existed for the companies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Doesn’t Matter</dc:title>
  <dc:creator>ong.han.boon</dc:creator>
  <cp:lastModifiedBy>Herrera, Mainer</cp:lastModifiedBy>
  <cp:revision>20</cp:revision>
  <dcterms:created xsi:type="dcterms:W3CDTF">2014-12-20T08:10:11Z</dcterms:created>
  <dcterms:modified xsi:type="dcterms:W3CDTF">2014-12-21T07:19:16Z</dcterms:modified>
</cp:coreProperties>
</file>