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1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3049" autoAdjust="0"/>
    <p:restoredTop sz="94574" autoAdjust="0"/>
  </p:normalViewPr>
  <p:slideViewPr>
    <p:cSldViewPr>
      <p:cViewPr varScale="1">
        <p:scale>
          <a:sx n="93" d="100"/>
          <a:sy n="93" d="100"/>
        </p:scale>
        <p:origin x="-14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B42A-80B5-469F-B3E3-820323C78201}" type="datetimeFigureOut">
              <a:rPr lang="en-SG" smtClean="0"/>
              <a:pPr/>
              <a:t>21/12/2014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AF72-9458-42F9-B8DB-21540790C7F2}" type="slidenum">
              <a:rPr lang="en-SG" smtClean="0"/>
              <a:pPr/>
              <a:t>‹#›</a:t>
            </a:fld>
            <a:endParaRPr lang="en-SG"/>
          </a:p>
        </p:txBody>
      </p:sp>
      <p:pic>
        <p:nvPicPr>
          <p:cNvPr id="7" name="Picture 6" descr="Logo - Fox School of Biz Temple University.jpg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339752" y="6237312"/>
            <a:ext cx="4635461" cy="5515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B42A-80B5-469F-B3E3-820323C78201}" type="datetimeFigureOut">
              <a:rPr lang="en-SG" smtClean="0"/>
              <a:pPr/>
              <a:t>21/12/2014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AF72-9458-42F9-B8DB-21540790C7F2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B42A-80B5-469F-B3E3-820323C78201}" type="datetimeFigureOut">
              <a:rPr lang="en-SG" smtClean="0"/>
              <a:pPr/>
              <a:t>21/12/2014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AF72-9458-42F9-B8DB-21540790C7F2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B42A-80B5-469F-B3E3-820323C78201}" type="datetimeFigureOut">
              <a:rPr lang="en-SG" smtClean="0"/>
              <a:pPr/>
              <a:t>21/12/2014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AF72-9458-42F9-B8DB-21540790C7F2}" type="slidenum">
              <a:rPr lang="en-SG" smtClean="0"/>
              <a:pPr/>
              <a:t>‹#›</a:t>
            </a:fld>
            <a:endParaRPr lang="en-SG"/>
          </a:p>
        </p:txBody>
      </p:sp>
      <p:pic>
        <p:nvPicPr>
          <p:cNvPr id="7" name="Picture 6" descr="Logo - Fox School of Biz Temple University.jpg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339752" y="6165304"/>
            <a:ext cx="4635461" cy="6235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B42A-80B5-469F-B3E3-820323C78201}" type="datetimeFigureOut">
              <a:rPr lang="en-SG" smtClean="0"/>
              <a:pPr/>
              <a:t>21/12/2014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AF72-9458-42F9-B8DB-21540790C7F2}" type="slidenum">
              <a:rPr lang="en-SG" smtClean="0"/>
              <a:pPr/>
              <a:t>‹#›</a:t>
            </a:fld>
            <a:endParaRPr lang="en-SG"/>
          </a:p>
        </p:txBody>
      </p:sp>
      <p:pic>
        <p:nvPicPr>
          <p:cNvPr id="7" name="Picture 6" descr="Logo - Fox School of Biz Temple University.jpg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339752" y="6237312"/>
            <a:ext cx="4635461" cy="55155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B42A-80B5-469F-B3E3-820323C78201}" type="datetimeFigureOut">
              <a:rPr lang="en-SG" smtClean="0"/>
              <a:pPr/>
              <a:t>21/12/2014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AF72-9458-42F9-B8DB-21540790C7F2}" type="slidenum">
              <a:rPr lang="en-SG" smtClean="0"/>
              <a:pPr/>
              <a:t>‹#›</a:t>
            </a:fld>
            <a:endParaRPr lang="en-SG"/>
          </a:p>
        </p:txBody>
      </p:sp>
      <p:pic>
        <p:nvPicPr>
          <p:cNvPr id="8" name="Picture 7" descr="Logo - Fox School of Biz Temple University.jpg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339752" y="6237312"/>
            <a:ext cx="4635461" cy="55155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B42A-80B5-469F-B3E3-820323C78201}" type="datetimeFigureOut">
              <a:rPr lang="en-SG" smtClean="0"/>
              <a:pPr/>
              <a:t>21/12/2014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AF72-9458-42F9-B8DB-21540790C7F2}" type="slidenum">
              <a:rPr lang="en-SG" smtClean="0"/>
              <a:pPr/>
              <a:t>‹#›</a:t>
            </a:fld>
            <a:endParaRPr lang="en-SG"/>
          </a:p>
        </p:txBody>
      </p:sp>
      <p:pic>
        <p:nvPicPr>
          <p:cNvPr id="10" name="Picture 9" descr="Logo - Fox School of Biz Temple University.jpg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339752" y="6237312"/>
            <a:ext cx="4635461" cy="55155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B42A-80B5-469F-B3E3-820323C78201}" type="datetimeFigureOut">
              <a:rPr lang="en-SG" smtClean="0"/>
              <a:pPr/>
              <a:t>21/12/2014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AF72-9458-42F9-B8DB-21540790C7F2}" type="slidenum">
              <a:rPr lang="en-SG" smtClean="0"/>
              <a:pPr/>
              <a:t>‹#›</a:t>
            </a:fld>
            <a:endParaRPr lang="en-SG"/>
          </a:p>
        </p:txBody>
      </p:sp>
      <p:pic>
        <p:nvPicPr>
          <p:cNvPr id="6" name="Picture 5" descr="Logo - Fox School of Biz Temple University.jpg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339752" y="6237312"/>
            <a:ext cx="4635461" cy="55155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B42A-80B5-469F-B3E3-820323C78201}" type="datetimeFigureOut">
              <a:rPr lang="en-SG" smtClean="0"/>
              <a:pPr/>
              <a:t>21/12/2014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AF72-9458-42F9-B8DB-21540790C7F2}" type="slidenum">
              <a:rPr lang="en-SG" smtClean="0"/>
              <a:pPr/>
              <a:t>‹#›</a:t>
            </a:fld>
            <a:endParaRPr lang="en-SG"/>
          </a:p>
        </p:txBody>
      </p:sp>
      <p:pic>
        <p:nvPicPr>
          <p:cNvPr id="5" name="Picture 4" descr="Logo - Fox School of Biz Temple University.jpg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339752" y="6237312"/>
            <a:ext cx="4635461" cy="55155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B42A-80B5-469F-B3E3-820323C78201}" type="datetimeFigureOut">
              <a:rPr lang="en-SG" smtClean="0"/>
              <a:pPr/>
              <a:t>21/12/2014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AF72-9458-42F9-B8DB-21540790C7F2}" type="slidenum">
              <a:rPr lang="en-SG" smtClean="0"/>
              <a:pPr/>
              <a:t>‹#›</a:t>
            </a:fld>
            <a:endParaRPr lang="en-SG"/>
          </a:p>
        </p:txBody>
      </p:sp>
      <p:pic>
        <p:nvPicPr>
          <p:cNvPr id="8" name="Picture 7" descr="Logo - Fox School of Biz Temple University.jpg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339752" y="6237312"/>
            <a:ext cx="4635461" cy="55155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B42A-80B5-469F-B3E3-820323C78201}" type="datetimeFigureOut">
              <a:rPr lang="en-SG" smtClean="0"/>
              <a:pPr/>
              <a:t>21/12/2014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AF72-9458-42F9-B8DB-21540790C7F2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EB42A-80B5-469F-B3E3-820323C78201}" type="datetimeFigureOut">
              <a:rPr lang="en-SG" smtClean="0"/>
              <a:pPr/>
              <a:t>21/12/2014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5AF72-9458-42F9-B8DB-21540790C7F2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772400" cy="1470025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Volkswagen of America: Managing IT Priorities</a:t>
            </a:r>
            <a:endParaRPr lang="en-SG" sz="2400" b="1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5013176"/>
            <a:ext cx="6400800" cy="576064"/>
          </a:xfrm>
        </p:spPr>
        <p:txBody>
          <a:bodyPr>
            <a:normAutofit fontScale="77500" lnSpcReduction="20000"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Managing IT Priorities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 </a:t>
            </a:r>
            <a:endParaRPr lang="en-SG" sz="18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6" name="Picture 5" descr="v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-27384"/>
            <a:ext cx="9144001" cy="491947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5496" y="5685055"/>
            <a:ext cx="30243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Segoe UI" pitchFamily="34" charset="0"/>
                <a:cs typeface="Segoe UI" pitchFamily="34" charset="0"/>
              </a:rPr>
              <a:t>Mainer </a:t>
            </a:r>
            <a:r>
              <a:rPr lang="en-US" dirty="0" smtClean="0">
                <a:latin typeface="Segoe UI" pitchFamily="34" charset="0"/>
                <a:cs typeface="Segoe UI" pitchFamily="34" charset="0"/>
              </a:rPr>
              <a:t>Herrera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Segoe UI" pitchFamily="34" charset="0"/>
                <a:cs typeface="Segoe UI" pitchFamily="34" charset="0"/>
              </a:rPr>
              <a:t>Kenneth </a:t>
            </a:r>
            <a:r>
              <a:rPr lang="en-US" dirty="0" err="1">
                <a:latin typeface="Segoe UI" pitchFamily="34" charset="0"/>
                <a:cs typeface="Segoe UI" pitchFamily="34" charset="0"/>
              </a:rPr>
              <a:t>Sumbuk</a:t>
            </a:r>
            <a:endParaRPr lang="en-US" dirty="0">
              <a:latin typeface="Segoe UI" pitchFamily="34" charset="0"/>
              <a:cs typeface="Segoe U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>
                <a:latin typeface="Segoe UI" pitchFamily="34" charset="0"/>
                <a:cs typeface="Segoe UI" pitchFamily="34" charset="0"/>
              </a:rPr>
              <a:t>Pravin</a:t>
            </a:r>
            <a:r>
              <a:rPr lang="en-US" dirty="0">
                <a:latin typeface="Segoe UI" pitchFamily="34" charset="0"/>
                <a:cs typeface="Segoe UI" pitchFamily="34" charset="0"/>
              </a:rPr>
              <a:t> </a:t>
            </a:r>
            <a:r>
              <a:rPr lang="en-US" dirty="0" err="1">
                <a:latin typeface="Segoe UI" pitchFamily="34" charset="0"/>
                <a:cs typeface="Segoe UI" pitchFamily="34" charset="0"/>
              </a:rPr>
              <a:t>Nehete</a:t>
            </a:r>
            <a:r>
              <a:rPr lang="en-US" dirty="0">
                <a:latin typeface="Segoe UI" pitchFamily="34" charset="0"/>
                <a:cs typeface="Segoe UI" pitchFamily="34" charset="0"/>
              </a:rPr>
              <a:t>  </a:t>
            </a:r>
            <a:endParaRPr lang="en-US" dirty="0" smtClean="0">
              <a:latin typeface="Segoe UI" pitchFamily="34" charset="0"/>
              <a:cs typeface="Segoe U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Segoe UI" pitchFamily="34" charset="0"/>
                <a:cs typeface="Segoe UI" pitchFamily="34" charset="0"/>
              </a:rPr>
              <a:t>Ong </a:t>
            </a:r>
            <a:r>
              <a:rPr lang="en-US" dirty="0">
                <a:latin typeface="Segoe UI" pitchFamily="34" charset="0"/>
                <a:cs typeface="Segoe UI" pitchFamily="34" charset="0"/>
              </a:rPr>
              <a:t>Han Boon</a:t>
            </a:r>
            <a:endParaRPr lang="en-SG" dirty="0"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What </a:t>
            </a:r>
            <a:r>
              <a:rPr lang="en-US" sz="2800" b="1" dirty="0" err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VWoA</a:t>
            </a:r>
            <a:r>
              <a:rPr lang="en-US" sz="28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 did Right </a:t>
            </a:r>
            <a:endParaRPr lang="en-SG" sz="28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4" name="Content Placeholder 3" descr="FullSizeRend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16200000">
            <a:off x="2024715" y="287652"/>
            <a:ext cx="5022560" cy="669674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What </a:t>
            </a:r>
            <a:r>
              <a:rPr lang="en-US" sz="2800" b="1" dirty="0" err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VWoA</a:t>
            </a:r>
            <a:r>
              <a:rPr lang="en-US" sz="28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 did Right </a:t>
            </a:r>
            <a:endParaRPr lang="en-SG" sz="28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785395"/>
          </a:xfrm>
        </p:spPr>
        <p:txBody>
          <a:bodyPr>
            <a:normAutofit fontScale="85000" lnSpcReduction="10000"/>
          </a:bodyPr>
          <a:lstStyle/>
          <a:p>
            <a:pPr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New process &amp; architecture of prioritizing IT Projects-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Structured around core processes (sales &amp; marketing, logistics, after-sales service)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Supported Next Round of Growths (NRG) &amp; high level of business goals to “build brand customer loyalty” &amp; “Improve vehicle value”.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Created digital marketing assets &amp; interacting with customers in new ways.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Formation of Business Process, Technology &amp; Organization (BPTO) to avoid schedule &amp; cost overruns of IT projects.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SG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IT governance processes implementation &amp; formation of IT steering committee (ITSC).</a:t>
            </a: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PMO with qualified project managers &amp; Project management standards</a:t>
            </a: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Three phases of selecting &amp; categorizing projects:</a:t>
            </a:r>
          </a:p>
          <a:p>
            <a:pPr lvl="1">
              <a:defRPr/>
            </a:pPr>
            <a:r>
              <a:rPr lang="en-US" dirty="0" smtClean="0">
                <a:solidFill>
                  <a:schemeClr val="bg1"/>
                </a:solidFill>
              </a:rPr>
              <a:t>Calling for projects, communicating process &amp; identifying dependencies</a:t>
            </a:r>
          </a:p>
          <a:p>
            <a:pPr lvl="1">
              <a:defRPr/>
            </a:pPr>
            <a:r>
              <a:rPr lang="en-US" dirty="0" smtClean="0">
                <a:solidFill>
                  <a:schemeClr val="bg1"/>
                </a:solidFill>
              </a:rPr>
              <a:t>Formal project request from business units.</a:t>
            </a:r>
          </a:p>
          <a:p>
            <a:pPr lvl="1">
              <a:defRPr/>
            </a:pPr>
            <a:r>
              <a:rPr lang="en-US" dirty="0" smtClean="0">
                <a:solidFill>
                  <a:schemeClr val="bg1"/>
                </a:solidFill>
              </a:rPr>
              <a:t>Transforming business unit request into enterprise Goal portfolio.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How it enabled innovation?</a:t>
            </a:r>
            <a:endParaRPr lang="en-SG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20000"/>
              </a:lnSpc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Innovation: 	the discovery of better solutions that meet 		Business requirements &amp; needs of existing 		market. </a:t>
            </a:r>
          </a:p>
          <a:p>
            <a:pPr algn="just">
              <a:lnSpc>
                <a:spcPct val="120000"/>
              </a:lnSpc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Divided into two broad categories: </a:t>
            </a:r>
            <a:r>
              <a:rPr lang="en-US" b="1" dirty="0" smtClean="0">
                <a:solidFill>
                  <a:schemeClr val="bg1"/>
                </a:solidFill>
              </a:rPr>
              <a:t>Evolutionary innovations </a:t>
            </a:r>
            <a:r>
              <a:rPr lang="en-US" dirty="0" smtClean="0">
                <a:solidFill>
                  <a:schemeClr val="bg1"/>
                </a:solidFill>
              </a:rPr>
              <a:t>(continuous or dynamic evolutionary innovation) that are brought about by many incremental advances in technology or processes and </a:t>
            </a:r>
            <a:r>
              <a:rPr lang="en-US" b="1" dirty="0" smtClean="0">
                <a:solidFill>
                  <a:schemeClr val="bg1"/>
                </a:solidFill>
              </a:rPr>
              <a:t>revolutionary innovations </a:t>
            </a:r>
            <a:r>
              <a:rPr lang="en-US" dirty="0" smtClean="0">
                <a:solidFill>
                  <a:schemeClr val="bg1"/>
                </a:solidFill>
              </a:rPr>
              <a:t>(also called discontinuous innovations) which are often disruptive and new.</a:t>
            </a:r>
          </a:p>
          <a:p>
            <a:endParaRPr lang="en-SG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5004048" y="5745577"/>
            <a:ext cx="40052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800" dirty="0">
                <a:solidFill>
                  <a:schemeClr val="bg1"/>
                </a:solidFill>
              </a:rPr>
              <a:t>Source of Diagram: http://4.bp.blogspot.com/-bCWBIOcRew4/TZOTUmxvl6I/AAAAAAAAAE8/rjTjm8tb6I4/s1600/Innovation+Funnel+3.jpg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121" y="404665"/>
            <a:ext cx="9034879" cy="52522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Innovation is enabled by:</a:t>
            </a:r>
          </a:p>
          <a:p>
            <a:pPr marL="285750" indent="-285750" algn="just" fontAlgn="auto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solidFill>
                  <a:schemeClr val="bg1"/>
                </a:solidFill>
              </a:rPr>
              <a:t>Obtain feedback to be able to adjust strategies and come up with new ideas to improve their portfolios.</a:t>
            </a:r>
          </a:p>
          <a:p>
            <a:pPr marL="285750" indent="-285750" algn="just" fontAlgn="auto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solidFill>
                  <a:schemeClr val="bg1"/>
                </a:solidFill>
              </a:rPr>
              <a:t>Align IT project selection process with corporate strategy and business goals</a:t>
            </a:r>
          </a:p>
          <a:p>
            <a:pPr marL="285750" indent="-285750" algn="just" fontAlgn="auto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solidFill>
                  <a:schemeClr val="bg1"/>
                </a:solidFill>
              </a:rPr>
              <a:t>Identify dependencies among projects, grouped similar projects and maximize coordination and performance with a limited budget.</a:t>
            </a:r>
          </a:p>
          <a:p>
            <a:pPr marL="285750" indent="-285750" algn="just" fontAlgn="auto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solidFill>
                  <a:schemeClr val="bg1"/>
                </a:solidFill>
              </a:rPr>
              <a:t>Categorization in the project investments: </a:t>
            </a: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ü"/>
              <a:defRPr/>
            </a:pPr>
            <a:r>
              <a:rPr lang="en-US" dirty="0" smtClean="0">
                <a:solidFill>
                  <a:schemeClr val="bg1"/>
                </a:solidFill>
              </a:rPr>
              <a:t>Stay in Business (SIB)</a:t>
            </a: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ü"/>
              <a:defRPr/>
            </a:pPr>
            <a:r>
              <a:rPr lang="en-US" dirty="0" smtClean="0">
                <a:solidFill>
                  <a:schemeClr val="bg1"/>
                </a:solidFill>
              </a:rPr>
              <a:t>Return on Investment (ROI)</a:t>
            </a: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ü"/>
              <a:defRPr/>
            </a:pPr>
            <a:r>
              <a:rPr lang="en-US" dirty="0" smtClean="0">
                <a:solidFill>
                  <a:schemeClr val="bg1"/>
                </a:solidFill>
              </a:rPr>
              <a:t>Option Creating Investment (OCI) similar to ROI</a:t>
            </a:r>
            <a:endParaRPr lang="en-SG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261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Volkswagen of America: Managing IT Priorities</vt:lpstr>
      <vt:lpstr>What VWoA did Right </vt:lpstr>
      <vt:lpstr>What VWoA did Right </vt:lpstr>
      <vt:lpstr>PowerPoint Presentation</vt:lpstr>
      <vt:lpstr>How it enabled innovation?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MIS5801  Managing Information in the Enterprise</dc:title>
  <dc:creator>jennefoo</dc:creator>
  <cp:lastModifiedBy>Herrera, Mainer</cp:lastModifiedBy>
  <cp:revision>18</cp:revision>
  <dcterms:created xsi:type="dcterms:W3CDTF">2014-12-03T03:34:14Z</dcterms:created>
  <dcterms:modified xsi:type="dcterms:W3CDTF">2014-12-21T03:11:04Z</dcterms:modified>
</cp:coreProperties>
</file>