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60" r:id="rId2"/>
    <p:sldId id="257" r:id="rId3"/>
    <p:sldId id="263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7580" autoAdjust="0"/>
  </p:normalViewPr>
  <p:slideViewPr>
    <p:cSldViewPr>
      <p:cViewPr varScale="1">
        <p:scale>
          <a:sx n="62" d="100"/>
          <a:sy n="62" d="100"/>
        </p:scale>
        <p:origin x="1400" y="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A6B2DA-9BF4-044D-9CBB-A58DF787580A}" type="datetimeFigureOut">
              <a:rPr lang="en-US" smtClean="0"/>
              <a:t>12/21/2014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C21770-76B0-A14C-A5FC-38F004415A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5768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indent="-285750">
              <a:buFont typeface="Arial"/>
              <a:buChar char="•"/>
            </a:pPr>
            <a:r>
              <a:rPr lang="en-US" dirty="0" smtClean="0"/>
              <a:t>The establishment of an IT governance </a:t>
            </a:r>
          </a:p>
          <a:p>
            <a:pPr marL="285750" indent="-285750">
              <a:buFont typeface="Wingdings" charset="2"/>
              <a:buChar char="v"/>
            </a:pPr>
            <a:r>
              <a:rPr lang="en-US" dirty="0" smtClean="0"/>
              <a:t>Business Process, Technology and Organization (BPTO)</a:t>
            </a:r>
          </a:p>
          <a:p>
            <a:pPr marL="285750" indent="-285750">
              <a:buFont typeface="Wingdings" charset="2"/>
              <a:buChar char="v"/>
            </a:pPr>
            <a:r>
              <a:rPr lang="en-US" dirty="0" smtClean="0"/>
              <a:t>Centralization of IT department</a:t>
            </a:r>
          </a:p>
          <a:p>
            <a:pPr marL="285750" indent="-285750">
              <a:buFont typeface="Wingdings" charset="2"/>
              <a:buChar char="v"/>
            </a:pPr>
            <a:r>
              <a:rPr lang="en-US" dirty="0" smtClean="0"/>
              <a:t>Centralization on the governance of the IT projects, and empowerment of the PMO - setting up of PMO to manage all IT projects by project manager who had to abide by project management standards</a:t>
            </a:r>
          </a:p>
          <a:p>
            <a:pPr marL="285750" indent="-285750">
              <a:buFont typeface="Wingdings" charset="2"/>
              <a:buChar char="v"/>
            </a:pPr>
            <a:r>
              <a:rPr lang="en-US" dirty="0" smtClean="0"/>
              <a:t>IT steering committee composed of senior business and IT representatives which guide and approve the process of IT project selection and prioritization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C21770-76B0-A14C-A5FC-38F004415A3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7402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C21770-76B0-A14C-A5FC-38F004415A3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7402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FE4B1-0E5E-4F4E-9206-B48C97755729}" type="datetimeFigureOut">
              <a:rPr lang="en-US" smtClean="0"/>
              <a:t>12/21/2014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E3347-628D-4D37-966D-0D3784A809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FE4B1-0E5E-4F4E-9206-B48C97755729}" type="datetimeFigureOut">
              <a:rPr lang="en-US" smtClean="0"/>
              <a:t>12/21/2014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E3347-628D-4D37-966D-0D3784A809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FE4B1-0E5E-4F4E-9206-B48C97755729}" type="datetimeFigureOut">
              <a:rPr lang="en-US" smtClean="0"/>
              <a:t>12/21/2014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E3347-628D-4D37-966D-0D3784A809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FE4B1-0E5E-4F4E-9206-B48C97755729}" type="datetimeFigureOut">
              <a:rPr lang="en-US" smtClean="0"/>
              <a:t>12/21/2014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E3347-628D-4D37-966D-0D3784A809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FE4B1-0E5E-4F4E-9206-B48C97755729}" type="datetimeFigureOut">
              <a:rPr lang="en-US" smtClean="0"/>
              <a:t>12/21/2014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E3347-628D-4D37-966D-0D3784A809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FE4B1-0E5E-4F4E-9206-B48C97755729}" type="datetimeFigureOut">
              <a:rPr lang="en-US" smtClean="0"/>
              <a:t>12/21/2014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E3347-628D-4D37-966D-0D3784A809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FE4B1-0E5E-4F4E-9206-B48C97755729}" type="datetimeFigureOut">
              <a:rPr lang="en-US" smtClean="0"/>
              <a:t>12/21/2014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E3347-628D-4D37-966D-0D3784A809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FE4B1-0E5E-4F4E-9206-B48C97755729}" type="datetimeFigureOut">
              <a:rPr lang="en-US" smtClean="0"/>
              <a:t>12/21/2014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E3347-628D-4D37-966D-0D3784A809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FE4B1-0E5E-4F4E-9206-B48C97755729}" type="datetimeFigureOut">
              <a:rPr lang="en-US" smtClean="0"/>
              <a:t>12/21/2014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E3347-628D-4D37-966D-0D3784A809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FE4B1-0E5E-4F4E-9206-B48C97755729}" type="datetimeFigureOut">
              <a:rPr lang="en-US" smtClean="0"/>
              <a:t>12/21/2014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E3347-628D-4D37-966D-0D3784A8092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FE4B1-0E5E-4F4E-9206-B48C97755729}" type="datetimeFigureOut">
              <a:rPr lang="en-US" smtClean="0"/>
              <a:t>12/21/2014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E5E3347-628D-4D37-966D-0D3784A8092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AE5E3347-628D-4D37-966D-0D3784A8092C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712FE4B1-0E5E-4F4E-9206-B48C97755729}" type="datetimeFigureOut">
              <a:rPr lang="en-US" smtClean="0"/>
              <a:t>12/21/2014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5400" dirty="0" smtClean="0"/>
              <a:t>Volkswagen of America:</a:t>
            </a:r>
            <a:br>
              <a:rPr lang="en-US" sz="5400" dirty="0" smtClean="0"/>
            </a:br>
            <a:r>
              <a:rPr lang="en-US" sz="5400" dirty="0" smtClean="0"/>
              <a:t>Managing IT Priorities</a:t>
            </a:r>
            <a:br>
              <a:rPr lang="en-US" sz="5400" dirty="0" smtClean="0"/>
            </a:b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By</a:t>
            </a:r>
          </a:p>
          <a:p>
            <a:r>
              <a:rPr lang="en-US" dirty="0" smtClean="0"/>
              <a:t>Alex Cheong</a:t>
            </a:r>
          </a:p>
          <a:p>
            <a:r>
              <a:rPr lang="en-US" dirty="0" smtClean="0"/>
              <a:t>Germaine Wong</a:t>
            </a:r>
          </a:p>
          <a:p>
            <a:r>
              <a:rPr lang="en-US" dirty="0" smtClean="0"/>
              <a:t>Julie </a:t>
            </a:r>
            <a:r>
              <a:rPr lang="en-US" dirty="0" err="1" smtClean="0"/>
              <a:t>Laffy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7198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What did Volkswagen get right regarding its method of prioritizing IT projects? </a:t>
            </a:r>
            <a:endParaRPr lang="en-US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685800" y="1981200"/>
            <a:ext cx="74676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 smtClean="0"/>
              <a:t>IT Governance</a:t>
            </a:r>
            <a:r>
              <a:rPr lang="en-US" dirty="0"/>
              <a:t> </a:t>
            </a:r>
          </a:p>
          <a:p>
            <a:pPr marL="285750" indent="-285750">
              <a:buFont typeface="Arial"/>
              <a:buChar char="•"/>
            </a:pPr>
            <a:endParaRPr lang="en-US" dirty="0" smtClean="0"/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Business Architecture formalizing governance and prioritization processes of all departmental projects</a:t>
            </a:r>
          </a:p>
          <a:p>
            <a:pPr marL="285750" indent="-285750">
              <a:buFont typeface="Arial"/>
              <a:buChar char="•"/>
            </a:pPr>
            <a:endParaRPr lang="en-US" dirty="0" smtClean="0"/>
          </a:p>
          <a:p>
            <a:pPr marL="285750" indent="-285750">
              <a:buFont typeface="Arial"/>
              <a:buChar char="•"/>
            </a:pPr>
            <a:r>
              <a:rPr lang="en-US" dirty="0"/>
              <a:t>Provide an overview of all projects presented – encourage system thinking approach</a:t>
            </a:r>
          </a:p>
          <a:p>
            <a:pPr marL="285750" indent="-285750">
              <a:buFont typeface="Arial"/>
              <a:buChar char="•"/>
            </a:pPr>
            <a:endParaRPr lang="en-US" dirty="0" smtClean="0"/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Link </a:t>
            </a:r>
            <a:r>
              <a:rPr lang="en-US" dirty="0"/>
              <a:t>projects and core business processes with </a:t>
            </a:r>
            <a:r>
              <a:rPr lang="en-US" dirty="0" smtClean="0"/>
              <a:t>corporate </a:t>
            </a:r>
            <a:r>
              <a:rPr lang="en-US" dirty="0"/>
              <a:t>goals</a:t>
            </a:r>
          </a:p>
          <a:p>
            <a:pPr marL="285750" indent="-285750">
              <a:buFont typeface="Arial"/>
              <a:buChar char="•"/>
            </a:pPr>
            <a:endParaRPr lang="en-US" dirty="0"/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Process and protocol set up to evaluate, prioritize and implement </a:t>
            </a:r>
            <a:r>
              <a:rPr lang="en-US" dirty="0"/>
              <a:t>projects </a:t>
            </a:r>
            <a:r>
              <a:rPr lang="en-US" dirty="0" smtClean="0"/>
              <a:t>to align with </a:t>
            </a:r>
            <a:r>
              <a:rPr lang="en-US" dirty="0"/>
              <a:t>the corporate goals</a:t>
            </a:r>
            <a:endParaRPr lang="en-US" dirty="0" smtClean="0"/>
          </a:p>
          <a:p>
            <a:pPr marL="285750" indent="-285750">
              <a:buFont typeface="Arial"/>
              <a:buChar char="•"/>
            </a:pPr>
            <a:endParaRPr lang="en-US" dirty="0"/>
          </a:p>
          <a:p>
            <a:endParaRPr lang="en-US" dirty="0"/>
          </a:p>
          <a:p>
            <a:pPr marL="285750" indent="-285750">
              <a:buFont typeface="Arial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40272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What did Volkswagen get right regarding its method of prioritizing IT projects? </a:t>
            </a:r>
            <a:endParaRPr lang="en-US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685800" y="1981200"/>
            <a:ext cx="71628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endParaRPr lang="en-US" dirty="0" smtClean="0"/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Common projects grouped together, and identified dependencies amongst projects</a:t>
            </a:r>
          </a:p>
          <a:p>
            <a:endParaRPr lang="en-US" dirty="0"/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Business units were engaged in aligning projects to the </a:t>
            </a:r>
            <a:r>
              <a:rPr lang="en-US" dirty="0"/>
              <a:t>goals of </a:t>
            </a:r>
            <a:r>
              <a:rPr lang="en-US" dirty="0" smtClean="0"/>
              <a:t>NGR </a:t>
            </a:r>
          </a:p>
          <a:p>
            <a:endParaRPr lang="en-US" dirty="0"/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Fair and balanced process to ensure IT projects that had key impact on enterprise goals for </a:t>
            </a:r>
            <a:r>
              <a:rPr lang="en-US" dirty="0" err="1" smtClean="0"/>
              <a:t>VWoA</a:t>
            </a:r>
            <a:r>
              <a:rPr lang="en-US" dirty="0" smtClean="0"/>
              <a:t> received funding</a:t>
            </a:r>
          </a:p>
          <a:p>
            <a:endParaRPr lang="en-US" dirty="0"/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Categorization framework was introduced </a:t>
            </a:r>
            <a:r>
              <a:rPr lang="en-US" dirty="0"/>
              <a:t>to </a:t>
            </a:r>
            <a:r>
              <a:rPr lang="en-US" dirty="0" smtClean="0"/>
              <a:t>define both </a:t>
            </a:r>
            <a:r>
              <a:rPr lang="en-US" dirty="0"/>
              <a:t>the investment type, and the technological application </a:t>
            </a:r>
            <a:r>
              <a:rPr lang="en-US" dirty="0" smtClean="0"/>
              <a:t>used</a:t>
            </a:r>
          </a:p>
          <a:p>
            <a:pPr marL="285750" indent="-285750">
              <a:buFont typeface="Arial"/>
              <a:buChar char="•"/>
            </a:pPr>
            <a:endParaRPr lang="en-US" dirty="0" smtClean="0"/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More information on projects was available than ever before</a:t>
            </a:r>
          </a:p>
          <a:p>
            <a:endParaRPr lang="en-US" dirty="0"/>
          </a:p>
          <a:p>
            <a:endParaRPr lang="en-US" dirty="0"/>
          </a:p>
          <a:p>
            <a:pPr marL="285750" indent="-285750">
              <a:buFont typeface="Arial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93664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does it enable innovation?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81000" y="1676400"/>
            <a:ext cx="7696200" cy="49398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dirty="0" smtClean="0"/>
              <a:t>Establishment </a:t>
            </a:r>
            <a:r>
              <a:rPr lang="en-AU" dirty="0"/>
              <a:t>of a governance team </a:t>
            </a:r>
            <a:r>
              <a:rPr lang="en-AU" dirty="0" smtClean="0"/>
              <a:t>encouraged a systems thinking approach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AU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New project prioritization encouraged proposals from business units on transformational projects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It focused </a:t>
            </a:r>
            <a:r>
              <a:rPr lang="en-US" dirty="0"/>
              <a:t>on product diversification as part of the global strategic change </a:t>
            </a:r>
            <a:r>
              <a:rPr lang="en-US" dirty="0" smtClean="0"/>
              <a:t>initiative</a:t>
            </a:r>
          </a:p>
          <a:p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“</a:t>
            </a:r>
            <a:r>
              <a:rPr lang="en-US" dirty="0"/>
              <a:t>New vehicle value” </a:t>
            </a:r>
            <a:r>
              <a:rPr lang="en-US" dirty="0" smtClean="0"/>
              <a:t>ranked </a:t>
            </a:r>
            <a:r>
              <a:rPr lang="en-US" dirty="0"/>
              <a:t>high on the enterprise goal and therefore </a:t>
            </a:r>
            <a:r>
              <a:rPr lang="en-US" dirty="0" smtClean="0"/>
              <a:t>drove </a:t>
            </a:r>
            <a:r>
              <a:rPr lang="en-US" dirty="0"/>
              <a:t>R&amp;D </a:t>
            </a:r>
            <a:r>
              <a:rPr lang="en-US" dirty="0" smtClean="0"/>
              <a:t>activities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Option-creating </a:t>
            </a:r>
            <a:r>
              <a:rPr lang="en-US" dirty="0"/>
              <a:t>investment (OCI) categorized projects with the potential in new idea discovery or which lead to a competitive advantage for </a:t>
            </a:r>
            <a:r>
              <a:rPr lang="en-US" dirty="0" err="1" smtClean="0"/>
              <a:t>VWoA</a:t>
            </a:r>
            <a:endParaRPr lang="en-US" dirty="0" smtClean="0"/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OCI enabled </a:t>
            </a:r>
            <a:r>
              <a:rPr lang="en-US" dirty="0" err="1"/>
              <a:t>VWoA</a:t>
            </a:r>
            <a:r>
              <a:rPr lang="en-US" dirty="0"/>
              <a:t> to take on riskier projects and </a:t>
            </a:r>
            <a:r>
              <a:rPr lang="en-US" dirty="0" smtClean="0"/>
              <a:t>created </a:t>
            </a:r>
            <a:r>
              <a:rPr lang="en-US" dirty="0"/>
              <a:t>the opportunity to </a:t>
            </a:r>
            <a:r>
              <a:rPr lang="en-US" dirty="0" smtClean="0"/>
              <a:t>innovate</a:t>
            </a:r>
            <a:endParaRPr lang="en-US" dirty="0"/>
          </a:p>
          <a:p>
            <a:pPr>
              <a:lnSpc>
                <a:spcPct val="150000"/>
              </a:lnSpc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23319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429</TotalTime>
  <Words>326</Words>
  <Application>Microsoft Office PowerPoint</Application>
  <PresentationFormat>On-screen Show (4:3)</PresentationFormat>
  <Paragraphs>51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Cambria</vt:lpstr>
      <vt:lpstr>Wingdings</vt:lpstr>
      <vt:lpstr>Adjacency</vt:lpstr>
      <vt:lpstr>Volkswagen of America: Managing IT Priorities </vt:lpstr>
      <vt:lpstr>What did Volkswagen get right regarding its method of prioritizing IT projects? </vt:lpstr>
      <vt:lpstr>What did Volkswagen get right regarding its method of prioritizing IT projects? </vt:lpstr>
      <vt:lpstr>How does it enable innovation?</vt:lpstr>
    </vt:vector>
  </TitlesOfParts>
  <Company>Illumina, Inc.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 Doesn’t Matter</dc:title>
  <dc:creator>Windows User</dc:creator>
  <cp:lastModifiedBy>Julie Laffy</cp:lastModifiedBy>
  <cp:revision>35</cp:revision>
  <dcterms:created xsi:type="dcterms:W3CDTF">2014-12-15T11:33:57Z</dcterms:created>
  <dcterms:modified xsi:type="dcterms:W3CDTF">2014-12-20T23:25:47Z</dcterms:modified>
</cp:coreProperties>
</file>