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  <p:sldMasterId id="2147484224" r:id="rId2"/>
    <p:sldMasterId id="2147484272" r:id="rId3"/>
  </p:sldMasterIdLst>
  <p:notesMasterIdLst>
    <p:notesMasterId r:id="rId19"/>
  </p:notesMasterIdLst>
  <p:sldIdLst>
    <p:sldId id="256" r:id="rId4"/>
    <p:sldId id="258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3" r:id="rId16"/>
    <p:sldId id="272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9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4660"/>
  </p:normalViewPr>
  <p:slideViewPr>
    <p:cSldViewPr>
      <p:cViewPr varScale="1">
        <p:scale>
          <a:sx n="66" d="100"/>
          <a:sy n="66" d="100"/>
        </p:scale>
        <p:origin x="-84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D8B1B-2837-40FB-A0A4-F11030730D67}" type="doc">
      <dgm:prSet loTypeId="urn:microsoft.com/office/officeart/2005/8/layout/chart3" loCatId="cycle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3828AF-BC20-4F00-8DE1-1CDFFF4502CA}">
      <dgm:prSet phldrT="[Text]" custT="1"/>
      <dgm:spPr/>
      <dgm:t>
        <a:bodyPr/>
        <a:lstStyle/>
        <a:p>
          <a:r>
            <a:rPr lang="en-US" sz="2000" dirty="0" smtClean="0"/>
            <a:t>Self Awareness</a:t>
          </a:r>
          <a:endParaRPr lang="en-US" sz="2000" dirty="0"/>
        </a:p>
      </dgm:t>
    </dgm:pt>
    <dgm:pt modelId="{10425CEB-886E-41F9-B45B-48A3AECA66B0}" type="parTrans" cxnId="{671F1E53-79F6-4C39-8422-D9D41959D741}">
      <dgm:prSet/>
      <dgm:spPr/>
      <dgm:t>
        <a:bodyPr/>
        <a:lstStyle/>
        <a:p>
          <a:endParaRPr lang="en-US"/>
        </a:p>
      </dgm:t>
    </dgm:pt>
    <dgm:pt modelId="{BCCC0B9E-7C82-40E1-B68A-3EF2E8F214EB}" type="sibTrans" cxnId="{671F1E53-79F6-4C39-8422-D9D41959D741}">
      <dgm:prSet/>
      <dgm:spPr/>
      <dgm:t>
        <a:bodyPr/>
        <a:lstStyle/>
        <a:p>
          <a:endParaRPr lang="en-US"/>
        </a:p>
      </dgm:t>
    </dgm:pt>
    <dgm:pt modelId="{91FFD6AB-97DA-4DC8-A5BD-AF9269D3965D}">
      <dgm:prSet phldrT="[Text]"/>
      <dgm:spPr/>
      <dgm:t>
        <a:bodyPr/>
        <a:lstStyle/>
        <a:p>
          <a:r>
            <a:rPr lang="en-US" dirty="0" smtClean="0"/>
            <a:t>Self Motivation</a:t>
          </a:r>
          <a:endParaRPr lang="en-US" dirty="0"/>
        </a:p>
      </dgm:t>
    </dgm:pt>
    <dgm:pt modelId="{865BCBAB-D42C-4A08-95E6-CCC734D93B48}" type="parTrans" cxnId="{70046F84-E649-4B60-ABF5-91F388BAAD8F}">
      <dgm:prSet/>
      <dgm:spPr/>
      <dgm:t>
        <a:bodyPr/>
        <a:lstStyle/>
        <a:p>
          <a:endParaRPr lang="en-US"/>
        </a:p>
      </dgm:t>
    </dgm:pt>
    <dgm:pt modelId="{9E565031-3E6B-4A2A-899B-E7C0C47DCDAF}" type="sibTrans" cxnId="{70046F84-E649-4B60-ABF5-91F388BAAD8F}">
      <dgm:prSet/>
      <dgm:spPr/>
      <dgm:t>
        <a:bodyPr/>
        <a:lstStyle/>
        <a:p>
          <a:endParaRPr lang="en-US"/>
        </a:p>
      </dgm:t>
    </dgm:pt>
    <dgm:pt modelId="{696F3883-8029-4BC6-B8E7-C5B1189A8FEF}">
      <dgm:prSet phldrT="[Text]"/>
      <dgm:spPr/>
      <dgm:t>
        <a:bodyPr/>
        <a:lstStyle/>
        <a:p>
          <a:r>
            <a:rPr lang="en-US" dirty="0" smtClean="0"/>
            <a:t>Self Management</a:t>
          </a:r>
          <a:endParaRPr lang="en-US" dirty="0"/>
        </a:p>
      </dgm:t>
    </dgm:pt>
    <dgm:pt modelId="{BD74C447-69E3-458A-BEED-DCB699465864}" type="parTrans" cxnId="{C779CEB8-D77E-46E9-84B9-605BFD2CBEBC}">
      <dgm:prSet/>
      <dgm:spPr/>
      <dgm:t>
        <a:bodyPr/>
        <a:lstStyle/>
        <a:p>
          <a:endParaRPr lang="en-US"/>
        </a:p>
      </dgm:t>
    </dgm:pt>
    <dgm:pt modelId="{777C8249-3006-4EDA-8141-4E5533A63472}" type="sibTrans" cxnId="{C779CEB8-D77E-46E9-84B9-605BFD2CBEBC}">
      <dgm:prSet/>
      <dgm:spPr/>
      <dgm:t>
        <a:bodyPr/>
        <a:lstStyle/>
        <a:p>
          <a:endParaRPr lang="en-US"/>
        </a:p>
      </dgm:t>
    </dgm:pt>
    <dgm:pt modelId="{464839F0-42AD-4A7E-9698-86ACB156559C}">
      <dgm:prSet phldrT="[Text]"/>
      <dgm:spPr/>
      <dgm:t>
        <a:bodyPr/>
        <a:lstStyle/>
        <a:p>
          <a:r>
            <a:rPr lang="en-US" dirty="0" smtClean="0"/>
            <a:t>Social Skills</a:t>
          </a:r>
          <a:endParaRPr lang="en-US" dirty="0"/>
        </a:p>
      </dgm:t>
    </dgm:pt>
    <dgm:pt modelId="{1CD4396F-B8BA-4EFF-98B4-FB1BB8E1F8FC}" type="parTrans" cxnId="{2E0D2ABC-A40E-427D-B85A-5F79CADA76C2}">
      <dgm:prSet/>
      <dgm:spPr/>
      <dgm:t>
        <a:bodyPr/>
        <a:lstStyle/>
        <a:p>
          <a:endParaRPr lang="en-US"/>
        </a:p>
      </dgm:t>
    </dgm:pt>
    <dgm:pt modelId="{67489022-656F-4CB5-9A9A-BD1B1A16771A}" type="sibTrans" cxnId="{2E0D2ABC-A40E-427D-B85A-5F79CADA76C2}">
      <dgm:prSet/>
      <dgm:spPr/>
      <dgm:t>
        <a:bodyPr/>
        <a:lstStyle/>
        <a:p>
          <a:endParaRPr lang="en-US"/>
        </a:p>
      </dgm:t>
    </dgm:pt>
    <dgm:pt modelId="{27ED2481-AD93-4C5A-B678-1F4E7CBA78C1}">
      <dgm:prSet phldrT="[Text]"/>
      <dgm:spPr/>
      <dgm:t>
        <a:bodyPr/>
        <a:lstStyle/>
        <a:p>
          <a:r>
            <a:rPr lang="en-US" dirty="0" smtClean="0"/>
            <a:t>Empathy</a:t>
          </a:r>
          <a:endParaRPr lang="en-US" dirty="0"/>
        </a:p>
      </dgm:t>
    </dgm:pt>
    <dgm:pt modelId="{5A1AAFBC-976F-471D-BCCA-1792E1F48B1D}" type="parTrans" cxnId="{0ADCACBD-C854-4642-B680-764D270C8933}">
      <dgm:prSet/>
      <dgm:spPr/>
      <dgm:t>
        <a:bodyPr/>
        <a:lstStyle/>
        <a:p>
          <a:endParaRPr lang="en-US"/>
        </a:p>
      </dgm:t>
    </dgm:pt>
    <dgm:pt modelId="{0567709A-AA1D-4CB6-AD0B-AABF8357A786}" type="sibTrans" cxnId="{0ADCACBD-C854-4642-B680-764D270C8933}">
      <dgm:prSet/>
      <dgm:spPr/>
      <dgm:t>
        <a:bodyPr/>
        <a:lstStyle/>
        <a:p>
          <a:endParaRPr lang="en-US"/>
        </a:p>
      </dgm:t>
    </dgm:pt>
    <dgm:pt modelId="{C7D7EBC3-C304-4717-95C8-AEA77BA899F6}" type="pres">
      <dgm:prSet presAssocID="{70FD8B1B-2837-40FB-A0A4-F11030730D6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19F94B-440D-48AE-A8EA-21067CFD661E}" type="pres">
      <dgm:prSet presAssocID="{70FD8B1B-2837-40FB-A0A4-F11030730D67}" presName="wedge1" presStyleLbl="node1" presStyleIdx="0" presStyleCnt="5" custLinFactNeighborX="2462" custLinFactNeighborY="-7113"/>
      <dgm:spPr/>
      <dgm:t>
        <a:bodyPr/>
        <a:lstStyle/>
        <a:p>
          <a:endParaRPr lang="en-US"/>
        </a:p>
      </dgm:t>
    </dgm:pt>
    <dgm:pt modelId="{5CF87B78-E738-4677-9C12-4EC59A3245AE}" type="pres">
      <dgm:prSet presAssocID="{70FD8B1B-2837-40FB-A0A4-F11030730D67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F70C17-6172-402E-92CB-3A4C834EAEA8}" type="pres">
      <dgm:prSet presAssocID="{70FD8B1B-2837-40FB-A0A4-F11030730D67}" presName="wedge2" presStyleLbl="node1" presStyleIdx="1" presStyleCnt="5"/>
      <dgm:spPr/>
      <dgm:t>
        <a:bodyPr/>
        <a:lstStyle/>
        <a:p>
          <a:endParaRPr lang="en-US"/>
        </a:p>
      </dgm:t>
    </dgm:pt>
    <dgm:pt modelId="{40A16CC1-E795-4C34-A06A-7C1072067D83}" type="pres">
      <dgm:prSet presAssocID="{70FD8B1B-2837-40FB-A0A4-F11030730D67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D1521-AA26-4792-9381-3A3BD913026D}" type="pres">
      <dgm:prSet presAssocID="{70FD8B1B-2837-40FB-A0A4-F11030730D67}" presName="wedge3" presStyleLbl="node1" presStyleIdx="2" presStyleCnt="5"/>
      <dgm:spPr/>
      <dgm:t>
        <a:bodyPr/>
        <a:lstStyle/>
        <a:p>
          <a:endParaRPr lang="en-US"/>
        </a:p>
      </dgm:t>
    </dgm:pt>
    <dgm:pt modelId="{6A563435-DC8D-4232-A789-EC22CC8C4BBD}" type="pres">
      <dgm:prSet presAssocID="{70FD8B1B-2837-40FB-A0A4-F11030730D67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626FC3-0087-4CAE-8762-10AC20E2E8D0}" type="pres">
      <dgm:prSet presAssocID="{70FD8B1B-2837-40FB-A0A4-F11030730D67}" presName="wedge4" presStyleLbl="node1" presStyleIdx="3" presStyleCnt="5"/>
      <dgm:spPr/>
      <dgm:t>
        <a:bodyPr/>
        <a:lstStyle/>
        <a:p>
          <a:endParaRPr lang="en-US"/>
        </a:p>
      </dgm:t>
    </dgm:pt>
    <dgm:pt modelId="{B723BC26-0E9B-4237-A2CF-69936CB74A2C}" type="pres">
      <dgm:prSet presAssocID="{70FD8B1B-2837-40FB-A0A4-F11030730D67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51E00-3D6B-45B8-9A36-6637ECD0BD48}" type="pres">
      <dgm:prSet presAssocID="{70FD8B1B-2837-40FB-A0A4-F11030730D67}" presName="wedge5" presStyleLbl="node1" presStyleIdx="4" presStyleCnt="5"/>
      <dgm:spPr/>
      <dgm:t>
        <a:bodyPr/>
        <a:lstStyle/>
        <a:p>
          <a:endParaRPr lang="en-US"/>
        </a:p>
      </dgm:t>
    </dgm:pt>
    <dgm:pt modelId="{1E0401DB-CE4A-487B-8F81-9025D6B8A922}" type="pres">
      <dgm:prSet presAssocID="{70FD8B1B-2837-40FB-A0A4-F11030730D67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DCACBD-C854-4642-B680-764D270C8933}" srcId="{70FD8B1B-2837-40FB-A0A4-F11030730D67}" destId="{27ED2481-AD93-4C5A-B678-1F4E7CBA78C1}" srcOrd="4" destOrd="0" parTransId="{5A1AAFBC-976F-471D-BCCA-1792E1F48B1D}" sibTransId="{0567709A-AA1D-4CB6-AD0B-AABF8357A786}"/>
    <dgm:cxn modelId="{A4E7629B-4A74-42CD-9F42-55C4C7570B20}" type="presOf" srcId="{27ED2481-AD93-4C5A-B678-1F4E7CBA78C1}" destId="{1E0401DB-CE4A-487B-8F81-9025D6B8A922}" srcOrd="1" destOrd="0" presId="urn:microsoft.com/office/officeart/2005/8/layout/chart3"/>
    <dgm:cxn modelId="{2E0D2ABC-A40E-427D-B85A-5F79CADA76C2}" srcId="{70FD8B1B-2837-40FB-A0A4-F11030730D67}" destId="{464839F0-42AD-4A7E-9698-86ACB156559C}" srcOrd="3" destOrd="0" parTransId="{1CD4396F-B8BA-4EFF-98B4-FB1BB8E1F8FC}" sibTransId="{67489022-656F-4CB5-9A9A-BD1B1A16771A}"/>
    <dgm:cxn modelId="{E9E9633E-F2E2-4CBE-8E96-AB9312E7B18A}" type="presOf" srcId="{696F3883-8029-4BC6-B8E7-C5B1189A8FEF}" destId="{6A563435-DC8D-4232-A789-EC22CC8C4BBD}" srcOrd="1" destOrd="0" presId="urn:microsoft.com/office/officeart/2005/8/layout/chart3"/>
    <dgm:cxn modelId="{E4AE52B7-6A39-4E27-8D4C-67AD27C6FCDB}" type="presOf" srcId="{6B3828AF-BC20-4F00-8DE1-1CDFFF4502CA}" destId="{7119F94B-440D-48AE-A8EA-21067CFD661E}" srcOrd="0" destOrd="0" presId="urn:microsoft.com/office/officeart/2005/8/layout/chart3"/>
    <dgm:cxn modelId="{75BCFB89-E1C8-468B-861E-B351811F6BAA}" type="presOf" srcId="{464839F0-42AD-4A7E-9698-86ACB156559C}" destId="{B723BC26-0E9B-4237-A2CF-69936CB74A2C}" srcOrd="1" destOrd="0" presId="urn:microsoft.com/office/officeart/2005/8/layout/chart3"/>
    <dgm:cxn modelId="{671F1E53-79F6-4C39-8422-D9D41959D741}" srcId="{70FD8B1B-2837-40FB-A0A4-F11030730D67}" destId="{6B3828AF-BC20-4F00-8DE1-1CDFFF4502CA}" srcOrd="0" destOrd="0" parTransId="{10425CEB-886E-41F9-B45B-48A3AECA66B0}" sibTransId="{BCCC0B9E-7C82-40E1-B68A-3EF2E8F214EB}"/>
    <dgm:cxn modelId="{2EA5F5D4-3ACB-456F-B786-CFFCD076759C}" type="presOf" srcId="{6B3828AF-BC20-4F00-8DE1-1CDFFF4502CA}" destId="{5CF87B78-E738-4677-9C12-4EC59A3245AE}" srcOrd="1" destOrd="0" presId="urn:microsoft.com/office/officeart/2005/8/layout/chart3"/>
    <dgm:cxn modelId="{35BA274D-B53C-4DCB-93AF-E5AEAEBF2284}" type="presOf" srcId="{91FFD6AB-97DA-4DC8-A5BD-AF9269D3965D}" destId="{FBF70C17-6172-402E-92CB-3A4C834EAEA8}" srcOrd="0" destOrd="0" presId="urn:microsoft.com/office/officeart/2005/8/layout/chart3"/>
    <dgm:cxn modelId="{70046F84-E649-4B60-ABF5-91F388BAAD8F}" srcId="{70FD8B1B-2837-40FB-A0A4-F11030730D67}" destId="{91FFD6AB-97DA-4DC8-A5BD-AF9269D3965D}" srcOrd="1" destOrd="0" parTransId="{865BCBAB-D42C-4A08-95E6-CCC734D93B48}" sibTransId="{9E565031-3E6B-4A2A-899B-E7C0C47DCDAF}"/>
    <dgm:cxn modelId="{340E758C-7933-4313-A261-B5C1257F6642}" type="presOf" srcId="{696F3883-8029-4BC6-B8E7-C5B1189A8FEF}" destId="{DD3D1521-AA26-4792-9381-3A3BD913026D}" srcOrd="0" destOrd="0" presId="urn:microsoft.com/office/officeart/2005/8/layout/chart3"/>
    <dgm:cxn modelId="{A304BA3B-8A88-4FF2-994D-E35B48A3D2F0}" type="presOf" srcId="{91FFD6AB-97DA-4DC8-A5BD-AF9269D3965D}" destId="{40A16CC1-E795-4C34-A06A-7C1072067D83}" srcOrd="1" destOrd="0" presId="urn:microsoft.com/office/officeart/2005/8/layout/chart3"/>
    <dgm:cxn modelId="{02942157-23B3-45FA-9916-3C0156CE522B}" type="presOf" srcId="{70FD8B1B-2837-40FB-A0A4-F11030730D67}" destId="{C7D7EBC3-C304-4717-95C8-AEA77BA899F6}" srcOrd="0" destOrd="0" presId="urn:microsoft.com/office/officeart/2005/8/layout/chart3"/>
    <dgm:cxn modelId="{1A113113-48AF-440E-964E-287317D77920}" type="presOf" srcId="{464839F0-42AD-4A7E-9698-86ACB156559C}" destId="{90626FC3-0087-4CAE-8762-10AC20E2E8D0}" srcOrd="0" destOrd="0" presId="urn:microsoft.com/office/officeart/2005/8/layout/chart3"/>
    <dgm:cxn modelId="{C779CEB8-D77E-46E9-84B9-605BFD2CBEBC}" srcId="{70FD8B1B-2837-40FB-A0A4-F11030730D67}" destId="{696F3883-8029-4BC6-B8E7-C5B1189A8FEF}" srcOrd="2" destOrd="0" parTransId="{BD74C447-69E3-458A-BEED-DCB699465864}" sibTransId="{777C8249-3006-4EDA-8141-4E5533A63472}"/>
    <dgm:cxn modelId="{958CCF62-9663-429D-A0D7-D0FB57102CE3}" type="presOf" srcId="{27ED2481-AD93-4C5A-B678-1F4E7CBA78C1}" destId="{8EA51E00-3D6B-45B8-9A36-6637ECD0BD48}" srcOrd="0" destOrd="0" presId="urn:microsoft.com/office/officeart/2005/8/layout/chart3"/>
    <dgm:cxn modelId="{9457CC23-FF10-4388-89A5-5E530C4E3631}" type="presParOf" srcId="{C7D7EBC3-C304-4717-95C8-AEA77BA899F6}" destId="{7119F94B-440D-48AE-A8EA-21067CFD661E}" srcOrd="0" destOrd="0" presId="urn:microsoft.com/office/officeart/2005/8/layout/chart3"/>
    <dgm:cxn modelId="{C9F93017-28B3-41F1-B785-124B7E8A301E}" type="presParOf" srcId="{C7D7EBC3-C304-4717-95C8-AEA77BA899F6}" destId="{5CF87B78-E738-4677-9C12-4EC59A3245AE}" srcOrd="1" destOrd="0" presId="urn:microsoft.com/office/officeart/2005/8/layout/chart3"/>
    <dgm:cxn modelId="{4308F4B7-9665-431F-9ABE-DF3B1A95DD20}" type="presParOf" srcId="{C7D7EBC3-C304-4717-95C8-AEA77BA899F6}" destId="{FBF70C17-6172-402E-92CB-3A4C834EAEA8}" srcOrd="2" destOrd="0" presId="urn:microsoft.com/office/officeart/2005/8/layout/chart3"/>
    <dgm:cxn modelId="{5DBCA03B-0091-430F-BF3E-AB95E4300B7D}" type="presParOf" srcId="{C7D7EBC3-C304-4717-95C8-AEA77BA899F6}" destId="{40A16CC1-E795-4C34-A06A-7C1072067D83}" srcOrd="3" destOrd="0" presId="urn:microsoft.com/office/officeart/2005/8/layout/chart3"/>
    <dgm:cxn modelId="{2B910581-FE3B-428A-860D-725615D32027}" type="presParOf" srcId="{C7D7EBC3-C304-4717-95C8-AEA77BA899F6}" destId="{DD3D1521-AA26-4792-9381-3A3BD913026D}" srcOrd="4" destOrd="0" presId="urn:microsoft.com/office/officeart/2005/8/layout/chart3"/>
    <dgm:cxn modelId="{4666544E-443F-4C5D-821A-5AE8B229C7A0}" type="presParOf" srcId="{C7D7EBC3-C304-4717-95C8-AEA77BA899F6}" destId="{6A563435-DC8D-4232-A789-EC22CC8C4BBD}" srcOrd="5" destOrd="0" presId="urn:microsoft.com/office/officeart/2005/8/layout/chart3"/>
    <dgm:cxn modelId="{789F7621-F3A3-42DB-90B5-C975ECAC35B6}" type="presParOf" srcId="{C7D7EBC3-C304-4717-95C8-AEA77BA899F6}" destId="{90626FC3-0087-4CAE-8762-10AC20E2E8D0}" srcOrd="6" destOrd="0" presId="urn:microsoft.com/office/officeart/2005/8/layout/chart3"/>
    <dgm:cxn modelId="{1B55BC60-7C40-4852-ADB1-281533D17376}" type="presParOf" srcId="{C7D7EBC3-C304-4717-95C8-AEA77BA899F6}" destId="{B723BC26-0E9B-4237-A2CF-69936CB74A2C}" srcOrd="7" destOrd="0" presId="urn:microsoft.com/office/officeart/2005/8/layout/chart3"/>
    <dgm:cxn modelId="{674261DC-2D19-4CE9-9FCD-B3BE25DCF97C}" type="presParOf" srcId="{C7D7EBC3-C304-4717-95C8-AEA77BA899F6}" destId="{8EA51E00-3D6B-45B8-9A36-6637ECD0BD48}" srcOrd="8" destOrd="0" presId="urn:microsoft.com/office/officeart/2005/8/layout/chart3"/>
    <dgm:cxn modelId="{C276E0D7-BA15-45A1-88C1-F017CB4CB099}" type="presParOf" srcId="{C7D7EBC3-C304-4717-95C8-AEA77BA899F6}" destId="{1E0401DB-CE4A-487B-8F81-9025D6B8A922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9F94B-440D-48AE-A8EA-21067CFD661E}">
      <dsp:nvSpPr>
        <dsp:cNvPr id="0" name=""/>
        <dsp:cNvSpPr/>
      </dsp:nvSpPr>
      <dsp:spPr>
        <a:xfrm>
          <a:off x="1219177" y="4"/>
          <a:ext cx="4992624" cy="4992624"/>
        </a:xfrm>
        <a:prstGeom prst="pie">
          <a:avLst>
            <a:gd name="adj1" fmla="val 16200000"/>
            <a:gd name="adj2" fmla="val 2052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Self Awareness</a:t>
          </a:r>
          <a:endParaRPr lang="en-US" sz="2000" kern="1200" dirty="0"/>
        </a:p>
      </dsp:txBody>
      <dsp:txXfrm>
        <a:off x="3778491" y="745926"/>
        <a:ext cx="1693926" cy="1159002"/>
      </dsp:txXfrm>
    </dsp:sp>
    <dsp:sp modelId="{FBF70C17-6172-402E-92CB-3A4C834EAEA8}">
      <dsp:nvSpPr>
        <dsp:cNvPr id="0" name=""/>
        <dsp:cNvSpPr/>
      </dsp:nvSpPr>
      <dsp:spPr>
        <a:xfrm>
          <a:off x="921517" y="595845"/>
          <a:ext cx="4992624" cy="4992624"/>
        </a:xfrm>
        <a:prstGeom prst="pie">
          <a:avLst>
            <a:gd name="adj1" fmla="val 20520000"/>
            <a:gd name="adj2" fmla="val 3240000"/>
          </a:avLst>
        </a:prstGeom>
        <a:solidFill>
          <a:schemeClr val="accent5">
            <a:hueOff val="-4513949"/>
            <a:satOff val="11115"/>
            <a:lumOff val="-245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Self Motivation</a:t>
          </a:r>
          <a:endParaRPr lang="en-US" sz="2200" kern="1200" dirty="0"/>
        </a:p>
      </dsp:txBody>
      <dsp:txXfrm>
        <a:off x="4184553" y="2854413"/>
        <a:ext cx="1485900" cy="1254099"/>
      </dsp:txXfrm>
    </dsp:sp>
    <dsp:sp modelId="{DD3D1521-AA26-4792-9381-3A3BD913026D}">
      <dsp:nvSpPr>
        <dsp:cNvPr id="0" name=""/>
        <dsp:cNvSpPr/>
      </dsp:nvSpPr>
      <dsp:spPr>
        <a:xfrm>
          <a:off x="921517" y="595845"/>
          <a:ext cx="4992624" cy="4992624"/>
        </a:xfrm>
        <a:prstGeom prst="pie">
          <a:avLst>
            <a:gd name="adj1" fmla="val 3240000"/>
            <a:gd name="adj2" fmla="val 7560000"/>
          </a:avLst>
        </a:prstGeom>
        <a:solidFill>
          <a:schemeClr val="accent5">
            <a:hueOff val="-9027899"/>
            <a:satOff val="22229"/>
            <a:lumOff val="-49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Self Management</a:t>
          </a:r>
          <a:endParaRPr lang="en-US" sz="2200" kern="1200" dirty="0"/>
        </a:p>
      </dsp:txBody>
      <dsp:txXfrm>
        <a:off x="2526289" y="4340313"/>
        <a:ext cx="1783080" cy="1069848"/>
      </dsp:txXfrm>
    </dsp:sp>
    <dsp:sp modelId="{90626FC3-0087-4CAE-8762-10AC20E2E8D0}">
      <dsp:nvSpPr>
        <dsp:cNvPr id="0" name=""/>
        <dsp:cNvSpPr/>
      </dsp:nvSpPr>
      <dsp:spPr>
        <a:xfrm>
          <a:off x="921517" y="595845"/>
          <a:ext cx="4992624" cy="4992624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-13541849"/>
            <a:satOff val="33344"/>
            <a:lumOff val="-735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Social Skills</a:t>
          </a:r>
          <a:endParaRPr lang="en-US" sz="2200" kern="1200" dirty="0"/>
        </a:p>
      </dsp:txBody>
      <dsp:txXfrm>
        <a:off x="1159261" y="2854413"/>
        <a:ext cx="1485900" cy="1254099"/>
      </dsp:txXfrm>
    </dsp:sp>
    <dsp:sp modelId="{8EA51E00-3D6B-45B8-9A36-6637ECD0BD48}">
      <dsp:nvSpPr>
        <dsp:cNvPr id="0" name=""/>
        <dsp:cNvSpPr/>
      </dsp:nvSpPr>
      <dsp:spPr>
        <a:xfrm>
          <a:off x="921517" y="595845"/>
          <a:ext cx="4992624" cy="4992624"/>
        </a:xfrm>
        <a:prstGeom prst="pie">
          <a:avLst>
            <a:gd name="adj1" fmla="val 11880000"/>
            <a:gd name="adj2" fmla="val 16200000"/>
          </a:avLst>
        </a:prstGeom>
        <a:solidFill>
          <a:schemeClr val="accent5">
            <a:hueOff val="-18055798"/>
            <a:satOff val="44459"/>
            <a:lumOff val="-98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Empathy</a:t>
          </a:r>
          <a:endParaRPr lang="en-US" sz="2200" kern="1200" dirty="0"/>
        </a:p>
      </dsp:txBody>
      <dsp:txXfrm>
        <a:off x="1649608" y="1356626"/>
        <a:ext cx="1693926" cy="1159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63FE3-0757-4808-84C8-0E13820DA8A0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50A2E-01B7-416E-9380-76D7CC851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7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9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55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1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16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02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74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2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9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5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38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9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4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00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0A2E-01B7-416E-9380-76D7CC85171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0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D88982C-698A-4BDA-BD7D-7EA3A4B65423}" type="datetimeFigureOut">
              <a:rPr lang="en-US" smtClean="0"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804537A-7298-4785-BF7E-2548926516A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3.wav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8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lt Disney Pictures New DVD Int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0" y="54864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8451" y="2967335"/>
            <a:ext cx="55671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Disney wars</a:t>
            </a:r>
            <a:endParaRPr lang="en-US" sz="66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1" y="4077377"/>
            <a:ext cx="3352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featuring</a:t>
            </a:r>
            <a:endParaRPr lang="en-US" sz="32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4791754"/>
            <a:ext cx="640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27389" y="4099257"/>
            <a:ext cx="48423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Tania Antonio</a:t>
            </a:r>
          </a:p>
          <a:p>
            <a:pPr algn="ctr"/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Ayana Pendergrass</a:t>
            </a:r>
          </a:p>
          <a:p>
            <a:pPr algn="ctr"/>
            <a:r>
              <a:rPr lang="en-US" sz="36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Michael Cleighton</a:t>
            </a:r>
          </a:p>
          <a:p>
            <a:pPr algn="ctr"/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Dasole Kwon</a:t>
            </a:r>
          </a:p>
          <a:p>
            <a:pPr algn="ctr"/>
            <a:r>
              <a:rPr lang="en-US" sz="36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Filip Rams</a:t>
            </a:r>
          </a:p>
          <a:p>
            <a:pPr algn="ctr"/>
            <a:endParaRPr lang="en-US" sz="3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9449" y="1392702"/>
            <a:ext cx="447750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PRESENTING:</a:t>
            </a:r>
            <a:endParaRPr lang="en-US" sz="5400" b="1" cap="all" spc="0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1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20">
        <p14:ripple/>
      </p:transition>
    </mc:Choice>
    <mc:Fallback xmlns="">
      <p:transition spd="slow" advTm="1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2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  <p:bldP spid="7" grpId="1"/>
      <p:bldP spid="7" grpId="2"/>
      <p:bldP spid="10" grpId="0" uiExpand="1" build="p" advAuto="15000"/>
      <p:bldP spid="9" grpId="0" uiExpand="1" build="p" advAuto="2000"/>
      <p:bldP spid="9" grpId="1" uiExpand="1" build="allAtOnce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BASED ON PAST WORK EXPERIENCES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ISSUES WITH SELF CONTROL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PROBLEMS WITH FEELINGS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168521" y="2116577"/>
            <a:ext cx="4658735" cy="507762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INSECURITY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ENVIOUS AND RESENTFUL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BLAMES STAFF, MORE PROBLEMS,  AND TAKES CREDIT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VERY AUTHORITARIAN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NOT AWARE OF FEELINGS OF STAFF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LACK OF AN ABILITY TO UNDERSTAND FEELINGS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39" y="1981200"/>
            <a:ext cx="7745505" cy="3877815"/>
          </a:xfrm>
        </p:spPr>
        <p:txBody>
          <a:bodyPr/>
          <a:lstStyle/>
          <a:p>
            <a:r>
              <a:rPr lang="en-US" b="1" dirty="0"/>
              <a:t>Strong point of his leadership skill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Creativity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Kept a good relationship with Frank Wells, the President of Disney</a:t>
            </a:r>
          </a:p>
          <a:p>
            <a:r>
              <a:rPr lang="en-US" b="1" dirty="0"/>
              <a:t>Weak point of his leadership skill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Micromanagement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Being a transactional leader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Abused coercive and corrosive power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9342" y="152400"/>
            <a:ext cx="816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EISNER’S LEADERSHIP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3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6600000"/>
              </a:lightRig>
            </a:scene3d>
            <a:sp3d prstMaterial="dkEdge">
              <a:bevelB w="38100" h="38100" prst="angle"/>
            </a:sp3d>
          </a:bodyPr>
          <a:lstStyle/>
          <a:p>
            <a:r>
              <a:rPr lang="en-US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KATZENBERG’S SUCCESSES</a:t>
            </a:r>
            <a:endParaRPr lang="en-US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357165" y="1016947"/>
            <a:ext cx="5215314" cy="5946040"/>
          </a:xfrm>
        </p:spPr>
        <p:txBody>
          <a:bodyPr>
            <a:normAutofit fontScale="25000" lnSpcReduction="20000"/>
          </a:bodyPr>
          <a:lstStyle/>
          <a:p>
            <a:endParaRPr lang="en-US" sz="2600" dirty="0" smtClean="0">
              <a:solidFill>
                <a:srgbClr val="FF0000"/>
              </a:solidFill>
            </a:endParaRPr>
          </a:p>
          <a:p>
            <a:endParaRPr lang="en-US" sz="2600" dirty="0">
              <a:solidFill>
                <a:srgbClr val="FF0000"/>
              </a:solidFill>
            </a:endParaRPr>
          </a:p>
          <a:p>
            <a:endParaRPr lang="en-US" sz="2600" dirty="0" smtClean="0">
              <a:solidFill>
                <a:srgbClr val="FF0000"/>
              </a:solidFill>
            </a:endParaRPr>
          </a:p>
          <a:p>
            <a:endParaRPr lang="en-US" sz="2600" dirty="0">
              <a:solidFill>
                <a:srgbClr val="FF0000"/>
              </a:solidFill>
            </a:endParaRPr>
          </a:p>
          <a:p>
            <a:r>
              <a:rPr lang="en-US" sz="11200" dirty="0" smtClean="0">
                <a:solidFill>
                  <a:srgbClr val="FF0000"/>
                </a:solidFill>
              </a:rPr>
              <a:t>ANIMATION</a:t>
            </a:r>
            <a:r>
              <a:rPr lang="en-US" sz="6400" dirty="0" smtClean="0"/>
              <a:t>: Brought Steve Jobs &amp; Pixar Studios to Disney. </a:t>
            </a:r>
            <a:r>
              <a:rPr lang="en-US" sz="6400" dirty="0">
                <a:effectLst/>
              </a:rPr>
              <a:t>“Beauty and the Beast” “Aladdin” “Who framed Roger Rabbit?”  “Little Mermaid</a:t>
            </a:r>
            <a:r>
              <a:rPr lang="en-US" sz="5500" dirty="0">
                <a:effectLst/>
              </a:rPr>
              <a:t>” </a:t>
            </a:r>
            <a:endParaRPr lang="en-US" sz="5500" dirty="0" smtClean="0">
              <a:effectLst/>
            </a:endParaRPr>
          </a:p>
          <a:p>
            <a:r>
              <a:rPr lang="en-US" sz="11200" dirty="0" smtClean="0">
                <a:solidFill>
                  <a:srgbClr val="FF0000"/>
                </a:solidFill>
                <a:effectLst/>
              </a:rPr>
              <a:t>FILM</a:t>
            </a:r>
            <a:r>
              <a:rPr lang="en-US" sz="6400" dirty="0" smtClean="0">
                <a:effectLst/>
              </a:rPr>
              <a:t>: </a:t>
            </a:r>
            <a:r>
              <a:rPr lang="en-US" sz="6400" dirty="0">
                <a:effectLst/>
                <a:cs typeface="Times New Roman" pitchFamily="18" charset="0"/>
              </a:rPr>
              <a:t>Established Touchstone &amp; Hollywood Pictures </a:t>
            </a:r>
            <a:r>
              <a:rPr lang="en-US" sz="6400" dirty="0" smtClean="0">
                <a:effectLst/>
                <a:cs typeface="Times New Roman" pitchFamily="18" charset="0"/>
              </a:rPr>
              <a:t>“</a:t>
            </a:r>
            <a:r>
              <a:rPr lang="en-US" sz="6400" dirty="0">
                <a:effectLst/>
                <a:cs typeface="Times New Roman" pitchFamily="18" charset="0"/>
              </a:rPr>
              <a:t>Cocktail”,” “Three Men and a Baby”, “Honey, I Shrunk the Kids, “Pretty Woman” and “Dead Poets Society.” </a:t>
            </a:r>
            <a:endParaRPr lang="en-US" sz="6400" dirty="0" smtClean="0">
              <a:effectLst/>
              <a:cs typeface="Times New Roman" pitchFamily="18" charset="0"/>
            </a:endParaRPr>
          </a:p>
          <a:p>
            <a:r>
              <a:rPr lang="en-US" sz="11200" dirty="0" smtClean="0">
                <a:solidFill>
                  <a:srgbClr val="FF0000"/>
                </a:solidFill>
                <a:effectLst/>
                <a:cs typeface="Times New Roman" pitchFamily="18" charset="0"/>
              </a:rPr>
              <a:t>TELEVISION</a:t>
            </a:r>
            <a:r>
              <a:rPr lang="en-US" sz="6400" dirty="0" smtClean="0">
                <a:effectLst/>
                <a:cs typeface="Times New Roman" pitchFamily="18" charset="0"/>
              </a:rPr>
              <a:t>: </a:t>
            </a:r>
            <a:r>
              <a:rPr lang="en-US" sz="6400" dirty="0">
                <a:effectLst/>
              </a:rPr>
              <a:t>He &amp;Eisner collaborated Historically, Most Successful Block of Animation Shows </a:t>
            </a:r>
            <a:r>
              <a:rPr lang="en-US" sz="6400" dirty="0" smtClean="0">
                <a:effectLst/>
              </a:rPr>
              <a:t>Earned </a:t>
            </a:r>
            <a:r>
              <a:rPr lang="en-US" sz="6400" dirty="0">
                <a:effectLst/>
              </a:rPr>
              <a:t>the company $40 million dollars</a:t>
            </a:r>
            <a:r>
              <a:rPr lang="en-US" sz="4200" dirty="0">
                <a:effectLst/>
              </a:rPr>
              <a:t>. </a:t>
            </a:r>
            <a:endParaRPr lang="en-US" sz="4200" dirty="0" smtClean="0">
              <a:effectLst/>
            </a:endParaRPr>
          </a:p>
          <a:p>
            <a:r>
              <a:rPr lang="en-US" sz="11200" dirty="0" smtClean="0">
                <a:solidFill>
                  <a:srgbClr val="FF0000"/>
                </a:solidFill>
                <a:effectLst/>
              </a:rPr>
              <a:t>THEATER</a:t>
            </a:r>
            <a:r>
              <a:rPr lang="en-US" sz="5000" dirty="0" smtClean="0">
                <a:effectLst/>
              </a:rPr>
              <a:t>:  </a:t>
            </a:r>
            <a:r>
              <a:rPr lang="en-US" sz="7200" dirty="0">
                <a:effectLst/>
              </a:rPr>
              <a:t>“Beauty and the Beast” Musical on Broadway </a:t>
            </a:r>
            <a:r>
              <a:rPr lang="en-US" sz="7200" dirty="0" smtClean="0">
                <a:effectLst/>
              </a:rPr>
              <a:t>“</a:t>
            </a:r>
            <a:r>
              <a:rPr lang="en-US" sz="7200" dirty="0">
                <a:effectLst/>
              </a:rPr>
              <a:t>The Lion King” Musical on </a:t>
            </a:r>
            <a:r>
              <a:rPr lang="en-US" sz="7200" dirty="0" smtClean="0">
                <a:effectLst/>
              </a:rPr>
              <a:t>Broadway</a:t>
            </a:r>
          </a:p>
          <a:p>
            <a:r>
              <a:rPr lang="en-US" sz="11200" dirty="0" smtClean="0">
                <a:solidFill>
                  <a:srgbClr val="FF0000"/>
                </a:solidFill>
                <a:effectLst/>
              </a:rPr>
              <a:t>VIDEO</a:t>
            </a:r>
            <a:r>
              <a:rPr lang="en-US" sz="6400" dirty="0" smtClean="0">
                <a:effectLst/>
              </a:rPr>
              <a:t>: </a:t>
            </a:r>
            <a:r>
              <a:rPr lang="en-US" sz="7200" dirty="0">
                <a:effectLst/>
              </a:rPr>
              <a:t>1</a:t>
            </a:r>
            <a:r>
              <a:rPr lang="en-US" sz="7200" baseline="30000" dirty="0">
                <a:effectLst/>
              </a:rPr>
              <a:t>st</a:t>
            </a:r>
            <a:r>
              <a:rPr lang="en-US" sz="7200" dirty="0">
                <a:effectLst/>
              </a:rPr>
              <a:t> video “Beauty and the </a:t>
            </a:r>
            <a:r>
              <a:rPr lang="en-US" sz="7200" dirty="0" smtClean="0">
                <a:effectLst/>
              </a:rPr>
              <a:t>Beast</a:t>
            </a:r>
            <a:endParaRPr lang="en-US" sz="7200" dirty="0">
              <a:effectLst/>
            </a:endParaRPr>
          </a:p>
          <a:p>
            <a:r>
              <a:rPr lang="en-US" sz="11200" dirty="0" smtClean="0">
                <a:solidFill>
                  <a:srgbClr val="FF0000"/>
                </a:solidFill>
                <a:effectLst/>
              </a:rPr>
              <a:t>FINANCIALLY</a:t>
            </a:r>
            <a:r>
              <a:rPr lang="en-US" sz="6200" dirty="0" smtClean="0">
                <a:effectLst/>
              </a:rPr>
              <a:t>: </a:t>
            </a:r>
            <a:r>
              <a:rPr lang="en-US" sz="7200" dirty="0">
                <a:effectLst/>
              </a:rPr>
              <a:t>622 million dollars in one year</a:t>
            </a: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dirty="0" smtClean="0">
              <a:effectLst/>
              <a:cs typeface="Times New Roman" pitchFamily="18" charset="0"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2275951"/>
            <a:ext cx="533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END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1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Pinocchio - When you wish upon a star Reprise.wav"/>
          </p:stSnd>
        </p:sndAc>
      </p:transition>
    </mc:Choice>
    <mc:Fallback xmlns="">
      <p:transition spd="slow">
        <p:fade/>
        <p:sndAc>
          <p:stSnd>
            <p:snd r:embed="rId5" name="Pinocchio - When you wish upon a star Repri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28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67000"/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7680960" cy="472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1791563"/>
            <a:ext cx="6324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80008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DISNEY CORPORATION PRIOR TO EISNER</a:t>
            </a:r>
            <a:endParaRPr lang="en-US" sz="5400" b="1" cap="none" spc="0" dirty="0">
              <a:ln w="11430"/>
              <a:solidFill>
                <a:srgbClr val="80008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10">
        <p14:reveal/>
        <p:sndAc>
          <p:stSnd>
            <p:snd r:embed="rId4" name="Walt disney speech.wav"/>
          </p:stSnd>
        </p:sndAc>
      </p:transition>
    </mc:Choice>
    <mc:Fallback xmlns="">
      <p:transition spd="slow" advClick="0" advTm="10">
        <p:fade/>
        <p:sndAc>
          <p:stSnd>
            <p:snd r:embed="rId6" name="Walt disney spee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429" y="2743200"/>
            <a:ext cx="8458200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onsole" pitchFamily="49" charset="0"/>
              </a:rPr>
              <a:t>Core </a:t>
            </a:r>
            <a:r>
              <a:rPr lang="en-US" sz="4000" b="1" cap="none" spc="0" dirty="0" smtClean="0">
                <a:ln w="11430"/>
                <a:solidFill>
                  <a:schemeClr val="bg1"/>
                </a:solidFill>
                <a:latin typeface="Lucida Console" pitchFamily="49" charset="0"/>
              </a:rPr>
              <a:t>Competencies</a:t>
            </a:r>
            <a:r>
              <a:rPr lang="en-US" sz="40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onsole" pitchFamily="49" charset="0"/>
              </a:rPr>
              <a:t> In the Early Days</a:t>
            </a:r>
            <a:endParaRPr lang="en-US" sz="40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Console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429" y="2362200"/>
            <a:ext cx="823322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Wanted a family friendly affordability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59872" y="2362200"/>
            <a:ext cx="918572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Strived for the technological innovations and popular characters of the Walt Disney’s Production Company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3276600"/>
            <a:ext cx="7543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Mission was to provide fun and fantasy to the public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" y="2743200"/>
            <a:ext cx="838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idea of tight operational controls created shareholder values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2661047"/>
            <a:ext cx="8610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Major success came from innovative leadership and it was a family environment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1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">
        <p14:doors dir="vert"/>
      </p:transition>
    </mc:Choice>
    <mc:Fallback xmlns="">
      <p:transition spd="slow"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5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6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6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" presetID="6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6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hevron 8"/>
          <p:cNvSpPr/>
          <p:nvPr/>
        </p:nvSpPr>
        <p:spPr>
          <a:xfrm>
            <a:off x="440214" y="5979883"/>
            <a:ext cx="8475185" cy="769441"/>
          </a:xfrm>
          <a:prstGeom prst="chevron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200" b="1" dirty="0"/>
              <a:t>Financial Decline – In Grave Danger of Corporate Take Over</a:t>
            </a:r>
          </a:p>
        </p:txBody>
      </p:sp>
      <p:sp>
        <p:nvSpPr>
          <p:cNvPr id="10" name="Chevron 9"/>
          <p:cNvSpPr/>
          <p:nvPr/>
        </p:nvSpPr>
        <p:spPr>
          <a:xfrm>
            <a:off x="1828800" y="612391"/>
            <a:ext cx="5181600" cy="461665"/>
          </a:xfrm>
          <a:prstGeom prst="chevron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/>
              <a:t>Refused to </a:t>
            </a:r>
            <a:r>
              <a:rPr lang="en-US" sz="2400" b="1" dirty="0" smtClean="0"/>
              <a:t>Advertise Films</a:t>
            </a:r>
            <a:endParaRPr lang="en-US" sz="2400" b="1" dirty="0"/>
          </a:p>
        </p:txBody>
      </p:sp>
      <p:sp>
        <p:nvSpPr>
          <p:cNvPr id="11" name="Chevron 10">
            <a:hlinkClick r:id="" action="ppaction://noaction" highlightClick="1"/>
          </p:cNvPr>
          <p:cNvSpPr/>
          <p:nvPr/>
        </p:nvSpPr>
        <p:spPr>
          <a:xfrm>
            <a:off x="1685210" y="4888514"/>
            <a:ext cx="5858589" cy="830997"/>
          </a:xfrm>
          <a:prstGeom prst="chevron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/>
              <a:t>Ruled Company- Stuck in Time Warp</a:t>
            </a:r>
          </a:p>
        </p:txBody>
      </p:sp>
      <p:sp>
        <p:nvSpPr>
          <p:cNvPr id="13" name="Chevron 12"/>
          <p:cNvSpPr/>
          <p:nvPr/>
        </p:nvSpPr>
        <p:spPr>
          <a:xfrm>
            <a:off x="1185506" y="3698081"/>
            <a:ext cx="7425094" cy="830997"/>
          </a:xfrm>
          <a:prstGeom prst="chevron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/>
              <a:t>Building World Fair Epcot – World’s fairs dated</a:t>
            </a:r>
          </a:p>
        </p:txBody>
      </p:sp>
      <p:sp>
        <p:nvSpPr>
          <p:cNvPr id="14" name="Chevron 13"/>
          <p:cNvSpPr/>
          <p:nvPr/>
        </p:nvSpPr>
        <p:spPr>
          <a:xfrm>
            <a:off x="1066800" y="1657415"/>
            <a:ext cx="7543800" cy="830997"/>
          </a:xfrm>
          <a:prstGeom prst="chevron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/>
              <a:t>E. Cardon Walker Last word on “What would Walt Do”</a:t>
            </a:r>
          </a:p>
        </p:txBody>
      </p:sp>
      <p:sp>
        <p:nvSpPr>
          <p:cNvPr id="15" name="Chevron 14"/>
          <p:cNvSpPr/>
          <p:nvPr/>
        </p:nvSpPr>
        <p:spPr>
          <a:xfrm>
            <a:off x="2723882" y="2640754"/>
            <a:ext cx="3738465" cy="461665"/>
          </a:xfrm>
          <a:prstGeom prst="chevron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/>
              <a:t>$1 Parking at Parks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7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  <p:sndAc>
          <p:endSnd/>
        </p:sndAc>
      </p:transition>
    </mc:Choice>
    <mc:Fallback xmlns="">
      <p:transition spd="slow" advClick="0" advTm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3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4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6" dur="1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2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200"/>
                            </p:stCondLst>
                            <p:childTnLst>
                              <p:par>
                                <p:cTn id="68" presetID="5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9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0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2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200"/>
                            </p:stCondLst>
                            <p:childTnLst>
                              <p:par>
                                <p:cTn id="91" presetID="5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2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3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20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200"/>
                            </p:stCondLst>
                            <p:childTnLst>
                              <p:par>
                                <p:cTn id="114" presetID="5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5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16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200"/>
                            </p:stCondLst>
                            <p:childTnLst>
                              <p:par>
                                <p:cTn id="1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6200"/>
                            </p:stCondLst>
                            <p:childTnLst>
                              <p:par>
                                <p:cTn id="137" presetID="5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8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39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4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1087" y="2286000"/>
            <a:ext cx="8305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Changes during eisner’s tenure</a:t>
            </a:r>
          </a:p>
        </p:txBody>
      </p:sp>
    </p:spTree>
    <p:extLst>
      <p:ext uri="{BB962C8B-B14F-4D97-AF65-F5344CB8AC3E}">
        <p14:creationId xmlns:p14="http://schemas.microsoft.com/office/powerpoint/2010/main" val="78719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Tm="0">
        <p14:vortex dir="r"/>
        <p:sndAc>
          <p:stSnd>
            <p:snd r:embed="rId3" name="Michael Eisner - Failure is Part of Success.wav"/>
          </p:stSnd>
        </p:sndAc>
      </p:transition>
    </mc:Choice>
    <mc:Fallback>
      <p:transition spd="slow" advTm="0">
        <p:fade/>
        <p:sndAc>
          <p:stSnd>
            <p:snd r:embed="rId3" name="Michael Eisner - Failure is Part of Succes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1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373" y="2819400"/>
            <a:ext cx="8686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EMOTIONAL INTELLIGENCE</a:t>
            </a:r>
            <a:endParaRPr lang="en-US" sz="4400" b="1" cap="none" spc="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0" y="304800"/>
            <a:ext cx="858157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0" y="3810000"/>
            <a:ext cx="8581570" cy="266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20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910582"/>
              </p:ext>
            </p:extLst>
          </p:nvPr>
        </p:nvGraphicFramePr>
        <p:xfrm>
          <a:off x="1066800" y="899886"/>
          <a:ext cx="70104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Wave 7"/>
          <p:cNvSpPr/>
          <p:nvPr/>
        </p:nvSpPr>
        <p:spPr>
          <a:xfrm>
            <a:off x="990600" y="304800"/>
            <a:ext cx="7086600" cy="1752600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600085">
            <a:off x="1737424" y="942855"/>
            <a:ext cx="5729123" cy="4726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/>
                <a:effectLst/>
              </a:rPr>
              <a:t>EISNER’S FIVE DIMENSIONS OF EQ</a:t>
            </a:r>
            <a:endParaRPr lang="en-US" sz="2400" b="1" cap="none" spc="0" dirty="0">
              <a:ln/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LOW SELF-ESTEEM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NOT ABLE TO FULFILL HIGH STANDARDS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DEEP FEAR OF BEING EXPOSED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LACK OF SELF CONFIDENCE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BASED ON CHILDHOOD EXPERIENCES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HIGH DESIRE TO ACHIEVE SUCCESS AND PROVE HIMSELF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LACK OF SELF ACCEPTANCE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Dominos.p3d 0"/>
  <p:tag name="POWER3D OPTIONS" val="Medium "/>
  <p:tag name="POWER3D IMAGE0" val="Pwrtrans.tga"/>
  <p:tag name="POWER3D SOUND" val="Dominos"/>
  <p:tag name="TIMING" val="|15.8|6.4|8.2|6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ilter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2337</TotalTime>
  <Words>404</Words>
  <Application>Microsoft Office PowerPoint</Application>
  <PresentationFormat>On-screen Show (4:3)</PresentationFormat>
  <Paragraphs>94</Paragraphs>
  <Slides>15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Metro</vt:lpstr>
      <vt:lpstr>Kilter</vt:lpstr>
      <vt:lpstr>Hardcover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SELF-AWARENESS</vt:lpstr>
      <vt:lpstr>SELF-MOTIVATION</vt:lpstr>
      <vt:lpstr>SELF-MANAGEMENT</vt:lpstr>
      <vt:lpstr>SOCIAL SKILLS</vt:lpstr>
      <vt:lpstr>EMPATHY</vt:lpstr>
      <vt:lpstr>PowerPoint Presentation</vt:lpstr>
      <vt:lpstr>KATZENBERG’S SUCCESSES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Ayana Pendergrass</dc:creator>
  <cp:lastModifiedBy>Ayana Pendergrass</cp:lastModifiedBy>
  <cp:revision>119</cp:revision>
  <dcterms:created xsi:type="dcterms:W3CDTF">2011-04-23T09:54:38Z</dcterms:created>
  <dcterms:modified xsi:type="dcterms:W3CDTF">2011-05-05T22:35:20Z</dcterms:modified>
</cp:coreProperties>
</file>