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ob A Andrew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B1E606-5200-4CA1-BBA2-E40E537D84C5}">
  <a:tblStyle styleId="{F3B1E606-5200-4CA1-BBA2-E40E537D84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21"/>
  </p:normalViewPr>
  <p:slideViewPr>
    <p:cSldViewPr snapToGrid="0" snapToObjects="1">
      <p:cViewPr varScale="1">
        <p:scale>
          <a:sx n="56" d="100"/>
          <a:sy n="56" d="100"/>
        </p:scale>
        <p:origin x="184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4-17T16:45:40.841" idx="1">
    <p:pos x="6000" y="0"/>
    <p:text>Insert Alisa Logo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73846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536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32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78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Problem..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Early stage businesses that provide services have a lot to do. They have to provide their service, grow their business, market their products, schedule time effectively with clients. It’s a lot. </a:t>
            </a:r>
            <a:br>
              <a:rPr lang="en"/>
            </a:br>
            <a:r>
              <a:rPr lang="en"/>
              <a:t>Schedulize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035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7947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4234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Style Seat Doesnt have google calender integration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Square Up &amp; Booksy - Cannot see previous appointments made by clients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Booksy Doesnt have website integration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0863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0134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9265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9896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Third Year Operating profit margin is 34%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64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Shape 5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comments" Target="../comments/comment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Schedulize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Visualize your Schedule.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400"/>
              <a:t>A scheduling platform for early stage service based businesses. </a:t>
            </a:r>
            <a:endParaRPr sz="2400"/>
          </a:p>
        </p:txBody>
      </p:sp>
      <p:sp>
        <p:nvSpPr>
          <p:cNvPr id="64" name="Shape 64"/>
          <p:cNvSpPr txBox="1"/>
          <p:nvPr/>
        </p:nvSpPr>
        <p:spPr>
          <a:xfrm>
            <a:off x="4416600" y="4844100"/>
            <a:ext cx="47274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</a:rPr>
              <a:t>Alisa Islam, Jacob Andrews, Shane Fowler, Shuyue Ding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Appendix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 Plan</a:t>
            </a:r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30800" y="18135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Early-Stage Service Based Businesses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Entrepreneurs need to focus on scaling their business. Not repetitive scheduling.</a:t>
            </a: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Currently, early service businesses are wasting hours scheduling with clients.   </a:t>
            </a:r>
            <a:r>
              <a:rPr lang="en" sz="1800"/>
              <a:t> 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265500" y="1254425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Schedulize.</a:t>
            </a: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ubTitle" idx="1"/>
          </p:nvPr>
        </p:nvSpPr>
        <p:spPr>
          <a:xfrm>
            <a:off x="265500" y="3043626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Visualize your Schedule.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Integrate directly to your website. </a:t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 rotWithShape="1">
          <a:blip r:embed="rId3">
            <a:alphaModFix/>
          </a:blip>
          <a:srcRect l="2410" b="25986"/>
          <a:stretch/>
        </p:blipFill>
        <p:spPr>
          <a:xfrm>
            <a:off x="5035750" y="2516225"/>
            <a:ext cx="3407676" cy="1872901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5035750" y="411475"/>
            <a:ext cx="3407700" cy="16851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Oswald"/>
                <a:ea typeface="Oswald"/>
                <a:cs typeface="Oswald"/>
                <a:sym typeface="Oswald"/>
              </a:rPr>
              <a:t>A client facing solution to solve the monotonous back and forth with clients.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Oswald"/>
                <a:ea typeface="Oswald"/>
                <a:cs typeface="Oswald"/>
                <a:sym typeface="Oswald"/>
              </a:rPr>
              <a:t>An online service to allow your clients to directly schedule an appointment for your schedule.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swald"/>
                <a:ea typeface="Oswald"/>
                <a:cs typeface="Oswald"/>
                <a:sym typeface="Oswald"/>
              </a:rPr>
              <a:t>Maximize your time with </a:t>
            </a:r>
            <a:r>
              <a:rPr lang="en" sz="1800" dirty="0" err="1">
                <a:latin typeface="Oswald"/>
                <a:ea typeface="Oswald"/>
                <a:cs typeface="Oswald"/>
                <a:sym typeface="Oswald"/>
              </a:rPr>
              <a:t>Schedulize</a:t>
            </a:r>
            <a:r>
              <a:rPr lang="en" sz="1800" dirty="0">
                <a:latin typeface="Oswald"/>
                <a:ea typeface="Oswald"/>
                <a:cs typeface="Oswald"/>
                <a:sym typeface="Oswald"/>
              </a:rPr>
              <a:t>.</a:t>
            </a:r>
            <a:endParaRPr sz="1800" dirty="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6295415" y="2194625"/>
            <a:ext cx="31644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Oswald"/>
                <a:ea typeface="Oswald"/>
                <a:cs typeface="Oswald"/>
                <a:sym typeface="Oswald"/>
              </a:rPr>
              <a:t>Michael Shockley</a:t>
            </a:r>
            <a:r>
              <a:rPr lang="en" sz="1200">
                <a:latin typeface="Oswald"/>
                <a:ea typeface="Oswald"/>
                <a:cs typeface="Oswald"/>
                <a:sym typeface="Oswald"/>
              </a:rPr>
              <a:t>, current user of </a:t>
            </a:r>
            <a:r>
              <a:rPr lang="en" sz="1200" dirty="0" err="1">
                <a:latin typeface="Oswald"/>
                <a:ea typeface="Oswald"/>
                <a:cs typeface="Oswald"/>
                <a:sym typeface="Oswald"/>
              </a:rPr>
              <a:t>Schedulize</a:t>
            </a:r>
            <a:r>
              <a:rPr lang="en" sz="1200" dirty="0">
                <a:latin typeface="Oswald"/>
                <a:ea typeface="Oswald"/>
                <a:cs typeface="Oswald"/>
                <a:sym typeface="Oswald"/>
              </a:rPr>
              <a:t>:</a:t>
            </a:r>
            <a:endParaRPr sz="1200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Competitive Analysis : Pricing Model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84" name="Shape 84"/>
          <p:cNvGrpSpPr/>
          <p:nvPr/>
        </p:nvGrpSpPr>
        <p:grpSpPr>
          <a:xfrm>
            <a:off x="2544925" y="1772600"/>
            <a:ext cx="746700" cy="1013450"/>
            <a:chOff x="2577000" y="2065025"/>
            <a:chExt cx="746700" cy="1013450"/>
          </a:xfrm>
        </p:grpSpPr>
        <p:pic>
          <p:nvPicPr>
            <p:cNvPr id="85" name="Shape 8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577000" y="2065025"/>
              <a:ext cx="746575" cy="746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Shape 86"/>
            <p:cNvSpPr txBox="1"/>
            <p:nvPr/>
          </p:nvSpPr>
          <p:spPr>
            <a:xfrm>
              <a:off x="2577000" y="2698375"/>
              <a:ext cx="746700" cy="38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Booksy</a:t>
              </a:r>
              <a:endParaRPr sz="1200"/>
            </a:p>
          </p:txBody>
        </p:sp>
      </p:grpSp>
      <p:grpSp>
        <p:nvGrpSpPr>
          <p:cNvPr id="87" name="Shape 87"/>
          <p:cNvGrpSpPr/>
          <p:nvPr/>
        </p:nvGrpSpPr>
        <p:grpSpPr>
          <a:xfrm>
            <a:off x="3999613" y="1783863"/>
            <a:ext cx="1080600" cy="990913"/>
            <a:chOff x="4031688" y="2076288"/>
            <a:chExt cx="1080600" cy="990913"/>
          </a:xfrm>
        </p:grpSpPr>
        <p:pic>
          <p:nvPicPr>
            <p:cNvPr id="88" name="Shape 88"/>
            <p:cNvPicPr preferRelativeResize="0"/>
            <p:nvPr/>
          </p:nvPicPr>
          <p:blipFill rotWithShape="1">
            <a:blip r:embed="rId4">
              <a:alphaModFix/>
            </a:blip>
            <a:srcRect l="18011" t="39878" r="17889"/>
            <a:stretch/>
          </p:blipFill>
          <p:spPr>
            <a:xfrm>
              <a:off x="4103612" y="2076288"/>
              <a:ext cx="746700" cy="7014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Shape 89"/>
            <p:cNvSpPr txBox="1"/>
            <p:nvPr/>
          </p:nvSpPr>
          <p:spPr>
            <a:xfrm>
              <a:off x="4031688" y="2687100"/>
              <a:ext cx="1080600" cy="38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Style Seat</a:t>
              </a:r>
              <a:endParaRPr sz="1200"/>
            </a:p>
          </p:txBody>
        </p:sp>
      </p:grpSp>
      <p:grpSp>
        <p:nvGrpSpPr>
          <p:cNvPr id="90" name="Shape 90"/>
          <p:cNvGrpSpPr/>
          <p:nvPr/>
        </p:nvGrpSpPr>
        <p:grpSpPr>
          <a:xfrm>
            <a:off x="5625563" y="1811425"/>
            <a:ext cx="1080600" cy="1013450"/>
            <a:chOff x="5657638" y="2103850"/>
            <a:chExt cx="1080600" cy="1013450"/>
          </a:xfrm>
        </p:grpSpPr>
        <p:pic>
          <p:nvPicPr>
            <p:cNvPr id="91" name="Shape 91"/>
            <p:cNvPicPr preferRelativeResize="0"/>
            <p:nvPr/>
          </p:nvPicPr>
          <p:blipFill rotWithShape="1">
            <a:blip r:embed="rId5">
              <a:alphaModFix/>
            </a:blip>
            <a:srcRect l="21785" t="9051" r="14975" b="21849"/>
            <a:stretch/>
          </p:blipFill>
          <p:spPr>
            <a:xfrm>
              <a:off x="5733488" y="2103850"/>
              <a:ext cx="796700" cy="6555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Shape 92"/>
            <p:cNvSpPr txBox="1"/>
            <p:nvPr/>
          </p:nvSpPr>
          <p:spPr>
            <a:xfrm>
              <a:off x="5657638" y="2737200"/>
              <a:ext cx="1080600" cy="38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/>
                <a:t>Sqaureup</a:t>
              </a:r>
              <a:endParaRPr sz="1200"/>
            </a:p>
          </p:txBody>
        </p:sp>
      </p:grpSp>
      <p:graphicFrame>
        <p:nvGraphicFramePr>
          <p:cNvPr id="93" name="Shape 93"/>
          <p:cNvGraphicFramePr/>
          <p:nvPr/>
        </p:nvGraphicFramePr>
        <p:xfrm>
          <a:off x="563050" y="1641588"/>
          <a:ext cx="8017875" cy="2888370"/>
        </p:xfrm>
        <a:graphic>
          <a:graphicData uri="http://schemas.openxmlformats.org/drawingml/2006/table">
            <a:tbl>
              <a:tblPr>
                <a:noFill/>
                <a:tableStyleId>{F3B1E606-5200-4CA1-BBA2-E40E537D84C5}</a:tableStyleId>
              </a:tblPr>
              <a:tblGrid>
                <a:gridCol w="1603575"/>
                <a:gridCol w="1603575"/>
                <a:gridCol w="1603575"/>
                <a:gridCol w="1603575"/>
                <a:gridCol w="1603575"/>
              </a:tblGrid>
              <a:tr h="118327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90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Sole Provider (Monthly)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$30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$35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$30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$0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90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Unlimited Providers (Monthly)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$120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N/A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$90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Oswald"/>
                          <a:ea typeface="Oswald"/>
                          <a:cs typeface="Oswald"/>
                          <a:sym typeface="Oswald"/>
                        </a:rPr>
                        <a:t>$75</a:t>
                      </a:r>
                      <a:endParaRPr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pic>
        <p:nvPicPr>
          <p:cNvPr id="94" name="Shape 9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01013" y="1719050"/>
            <a:ext cx="892581" cy="1013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-181800" y="1142900"/>
            <a:ext cx="48654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Competitive Analysis : </a:t>
            </a:r>
            <a:endParaRPr sz="36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Features &amp; Advantages</a:t>
            </a:r>
            <a:endParaRPr sz="3600"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Price Point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175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swald"/>
              <a:buChar char="○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Focus on early business stage / local businesses into scalable platform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Google Calendar Integration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Able to view previous client appointments</a:t>
            </a:r>
            <a:endParaRPr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4290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swald"/>
              <a:buChar char="●"/>
            </a:pPr>
            <a:r>
              <a:rPr lang="en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Simple Integration &amp; Low Maintenance Costs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271125" y="76200"/>
            <a:ext cx="5829600" cy="8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Diagram</a:t>
            </a:r>
            <a:endParaRPr/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 l="6296" t="8385" b="34416"/>
          <a:stretch/>
        </p:blipFill>
        <p:spPr>
          <a:xfrm>
            <a:off x="352125" y="1043800"/>
            <a:ext cx="8591945" cy="3845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271125" y="76200"/>
            <a:ext cx="5829600" cy="8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Model</a:t>
            </a:r>
            <a:endParaRPr/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 l="3238" t="1080" r="1804" b="2431"/>
          <a:stretch/>
        </p:blipFill>
        <p:spPr>
          <a:xfrm>
            <a:off x="1566000" y="969300"/>
            <a:ext cx="6012001" cy="39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271125" y="76200"/>
            <a:ext cx="6700800" cy="8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Enterprise Architecture</a:t>
            </a:r>
            <a:endParaRPr/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l="16246" r="14415"/>
          <a:stretch/>
        </p:blipFill>
        <p:spPr>
          <a:xfrm>
            <a:off x="2171338" y="969300"/>
            <a:ext cx="4801324" cy="41063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Shape 119"/>
          <p:cNvCxnSpPr/>
          <p:nvPr/>
        </p:nvCxnSpPr>
        <p:spPr>
          <a:xfrm>
            <a:off x="6405325" y="2748200"/>
            <a:ext cx="0" cy="22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0" name="Shape 120"/>
          <p:cNvCxnSpPr/>
          <p:nvPr/>
        </p:nvCxnSpPr>
        <p:spPr>
          <a:xfrm rot="10800000">
            <a:off x="6468125" y="2748075"/>
            <a:ext cx="0" cy="19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79325" y="2495425"/>
            <a:ext cx="12219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Financials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9425" y="754975"/>
            <a:ext cx="7236671" cy="3925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Macintosh PowerPoint</Application>
  <PresentationFormat>全屏显示(16:9)</PresentationFormat>
  <Paragraphs>61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Oswald</vt:lpstr>
      <vt:lpstr>Source Code Pro</vt:lpstr>
      <vt:lpstr>Arial</vt:lpstr>
      <vt:lpstr>Modern Writer</vt:lpstr>
      <vt:lpstr>Schedulize</vt:lpstr>
      <vt:lpstr>Early-Stage Service Based Businesses Entrepreneurs need to focus on scaling their business. Not repetitive scheduling.  Currently, early service businesses are wasting hours scheduling with clients.    </vt:lpstr>
      <vt:lpstr>Schedulize.</vt:lpstr>
      <vt:lpstr>Competitive Analysis : Pricing Model</vt:lpstr>
      <vt:lpstr>Competitive Analysis :  Features &amp; Advantages</vt:lpstr>
      <vt:lpstr>Process Diagram</vt:lpstr>
      <vt:lpstr>Data Model</vt:lpstr>
      <vt:lpstr>Enterprise Architecture</vt:lpstr>
      <vt:lpstr>PowerPoint 演示文稿</vt:lpstr>
      <vt:lpstr>Appendix </vt:lpstr>
      <vt:lpstr>Implementation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Schedulize</dc:title>
  <cp:lastModifiedBy>Shuyue Ding</cp:lastModifiedBy>
  <cp:revision>1</cp:revision>
  <dcterms:modified xsi:type="dcterms:W3CDTF">2018-04-23T03:16:19Z</dcterms:modified>
</cp:coreProperties>
</file>