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Raleway"/>
      <p:regular r:id="rId10"/>
      <p:bold r:id="rId11"/>
      <p:italic r:id="rId12"/>
      <p:boldItalic r:id="rId13"/>
    </p:embeddedFont>
    <p:embeddedFont>
      <p:font typeface="Roboto"/>
      <p:regular r:id="rId14"/>
      <p:bold r:id="rId15"/>
      <p:italic r:id="rId16"/>
      <p:boldItalic r:id="rId17"/>
    </p:embeddedFont>
    <p:embeddedFont>
      <p:font typeface="Lato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CEBAFF0D-4556-4E2D-9A85-F9CC36D82CF7}">
  <a:tblStyle styleId="{CEBAFF0D-4556-4E2D-9A85-F9CC36D82CF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italic.fntdata"/><Relationship Id="rId11" Type="http://schemas.openxmlformats.org/officeDocument/2006/relationships/font" Target="fonts/Raleway-bold.fntdata"/><Relationship Id="rId10" Type="http://schemas.openxmlformats.org/officeDocument/2006/relationships/font" Target="fonts/Raleway-regular.fntdata"/><Relationship Id="rId21" Type="http://schemas.openxmlformats.org/officeDocument/2006/relationships/font" Target="fonts/Lato-boldItalic.fntdata"/><Relationship Id="rId13" Type="http://schemas.openxmlformats.org/officeDocument/2006/relationships/font" Target="fonts/Raleway-boldItalic.fntdata"/><Relationship Id="rId12" Type="http://schemas.openxmlformats.org/officeDocument/2006/relationships/font" Target="fonts/Raleway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bold.fntdata"/><Relationship Id="rId14" Type="http://schemas.openxmlformats.org/officeDocument/2006/relationships/font" Target="fonts/Roboto-regular.fntdata"/><Relationship Id="rId17" Type="http://schemas.openxmlformats.org/officeDocument/2006/relationships/font" Target="fonts/Roboto-boldItalic.fntdata"/><Relationship Id="rId16" Type="http://schemas.openxmlformats.org/officeDocument/2006/relationships/font" Target="fonts/Roboto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bold.fntdata"/><Relationship Id="rId6" Type="http://schemas.openxmlformats.org/officeDocument/2006/relationships/slide" Target="slides/slide1.xml"/><Relationship Id="rId18" Type="http://schemas.openxmlformats.org/officeDocument/2006/relationships/font" Target="fonts/Lato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Shape 11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Shape 1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Shape 14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Shape 74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Shape 7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Shape 7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Shape 77"/>
          <p:cNvSpPr txBox="1"/>
          <p:nvPr>
            <p:ph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Shape 18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Shape 1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Shape 20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Shape 21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Shape 2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Shape 2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Shape 2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Shape 28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Shape 3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Shape 3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Shape 3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Shape 3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Shape 3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Shape 4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Shape 4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Shape 4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Shape 4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Shape 4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Shape 50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Shape 5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Shape 52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Shape 5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Shape 56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Shape 5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Shape 5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Shape 59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Shape 6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Shape 6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Shape 6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Shape 66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Shape 68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Shape 6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Shape 7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spcBef>
                <a:spcPts val="0"/>
              </a:spcBef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spcBef>
                <a:spcPts val="0"/>
              </a:spcBef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spcBef>
                <a:spcPts val="0"/>
              </a:spcBef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spcBef>
                <a:spcPts val="0"/>
              </a:spcBef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spcBef>
                <a:spcPts val="0"/>
              </a:spcBef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spcBef>
                <a:spcPts val="0"/>
              </a:spcBef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spcBef>
                <a:spcPts val="0"/>
              </a:spcBef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spcBef>
                <a:spcPts val="0"/>
              </a:spcBef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spcBef>
                <a:spcPts val="0"/>
              </a:spcBef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/>
              <a:t>A </a:t>
            </a:r>
            <a:r>
              <a:rPr lang="en" sz="4000"/>
              <a:t>Scalable Scheduling Platform</a:t>
            </a:r>
            <a:endParaRPr sz="4000"/>
          </a:p>
        </p:txBody>
      </p:sp>
      <p:sp>
        <p:nvSpPr>
          <p:cNvPr id="87" name="Shape 87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Alisa Islam, Shane Fowler, Shuyue Ding, Jacob Andrews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666666"/>
                </a:solidFill>
              </a:rPr>
              <a:t>Problem</a:t>
            </a:r>
            <a:r>
              <a:rPr lang="en" sz="1800">
                <a:solidFill>
                  <a:srgbClr val="666666"/>
                </a:solidFill>
              </a:rPr>
              <a:t>: Service providers and back and forth communication with customers when scheduling appointments; Time utilization. </a:t>
            </a:r>
            <a:endParaRPr sz="1800">
              <a:solidFill>
                <a:srgbClr val="666666"/>
              </a:solidFill>
            </a:endParaRPr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" sz="1800">
                <a:solidFill>
                  <a:srgbClr val="666666"/>
                </a:solidFill>
              </a:rPr>
              <a:t>Solution</a:t>
            </a:r>
            <a:r>
              <a:rPr lang="en" sz="1800">
                <a:solidFill>
                  <a:srgbClr val="666666"/>
                </a:solidFill>
              </a:rPr>
              <a:t>: A fully functional booking system that allows a service providers customer to easily book and manage an appointment.</a:t>
            </a:r>
            <a:endParaRPr sz="1800">
              <a:solidFill>
                <a:srgbClr val="666666"/>
              </a:solidFill>
            </a:endParaRPr>
          </a:p>
        </p:txBody>
      </p:sp>
      <p:sp>
        <p:nvSpPr>
          <p:cNvPr id="93" name="Shape 93"/>
          <p:cNvSpPr txBox="1"/>
          <p:nvPr>
            <p:ph type="title"/>
          </p:nvPr>
        </p:nvSpPr>
        <p:spPr>
          <a:xfrm>
            <a:off x="7847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Platform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type="title"/>
          </p:nvPr>
        </p:nvSpPr>
        <p:spPr>
          <a:xfrm>
            <a:off x="7847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Roles</a:t>
            </a:r>
            <a:endParaRPr/>
          </a:p>
        </p:txBody>
      </p:sp>
      <p:graphicFrame>
        <p:nvGraphicFramePr>
          <p:cNvPr id="99" name="Shape 99"/>
          <p:cNvGraphicFramePr/>
          <p:nvPr/>
        </p:nvGraphicFramePr>
        <p:xfrm>
          <a:off x="2091725" y="14114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{CEBAFF0D-4556-4E2D-9A85-F9CC36D82CF7}</a:tableStyleId>
              </a:tblPr>
              <a:tblGrid>
                <a:gridCol w="2031800"/>
                <a:gridCol w="979700"/>
                <a:gridCol w="1038550"/>
                <a:gridCol w="944600"/>
                <a:gridCol w="1387075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rgbClr val="1A1A1A"/>
                        </a:solidFill>
                        <a:highlight>
                          <a:srgbClr val="FFFFFF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Project Manager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Business</a:t>
                      </a:r>
                      <a:endParaRPr/>
                    </a:p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Analyst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Solution Architect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Documentation Specialist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sz="1800">
                          <a:solidFill>
                            <a:srgbClr val="1A1A1A"/>
                          </a:solidFill>
                          <a:highlight>
                            <a:srgbClr val="FFFFFF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Alisa Islam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sz="1800">
                          <a:solidFill>
                            <a:srgbClr val="1A1A1A"/>
                          </a:solidFill>
                          <a:highlight>
                            <a:srgbClr val="FFFFFF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Jacob A Andrews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sz="1800">
                          <a:solidFill>
                            <a:srgbClr val="1A1A1A"/>
                          </a:solidFill>
                          <a:highlight>
                            <a:srgbClr val="FFFFFF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Shane Fowler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sz="1800">
                          <a:solidFill>
                            <a:srgbClr val="1A1A1A"/>
                          </a:solidFill>
                          <a:highlight>
                            <a:srgbClr val="FFFFFF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Shuyue Ding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00" name="Shape 100"/>
          <p:cNvSpPr/>
          <p:nvPr/>
        </p:nvSpPr>
        <p:spPr>
          <a:xfrm>
            <a:off x="4419900" y="2212250"/>
            <a:ext cx="304200" cy="304200"/>
          </a:xfrm>
          <a:prstGeom prst="star4">
            <a:avLst>
              <a:gd fmla="val 12500" name="adj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Shape 101"/>
          <p:cNvSpPr/>
          <p:nvPr/>
        </p:nvSpPr>
        <p:spPr>
          <a:xfrm>
            <a:off x="5415725" y="2212250"/>
            <a:ext cx="304200" cy="304200"/>
          </a:xfrm>
          <a:prstGeom prst="star4">
            <a:avLst>
              <a:gd fmla="val 12500" name="adj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Shape 102"/>
          <p:cNvSpPr/>
          <p:nvPr/>
        </p:nvSpPr>
        <p:spPr>
          <a:xfrm>
            <a:off x="5415725" y="3574100"/>
            <a:ext cx="304200" cy="304200"/>
          </a:xfrm>
          <a:prstGeom prst="star4">
            <a:avLst>
              <a:gd fmla="val 12500" name="adj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Shape 103"/>
          <p:cNvSpPr/>
          <p:nvPr/>
        </p:nvSpPr>
        <p:spPr>
          <a:xfrm>
            <a:off x="7668050" y="3574100"/>
            <a:ext cx="304200" cy="304200"/>
          </a:xfrm>
          <a:prstGeom prst="star4">
            <a:avLst>
              <a:gd fmla="val 12500" name="adj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Shape 104"/>
          <p:cNvSpPr/>
          <p:nvPr/>
        </p:nvSpPr>
        <p:spPr>
          <a:xfrm>
            <a:off x="6439200" y="4265750"/>
            <a:ext cx="304200" cy="304200"/>
          </a:xfrm>
          <a:prstGeom prst="star4">
            <a:avLst>
              <a:gd fmla="val 12500" name="adj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Shape 105"/>
          <p:cNvSpPr/>
          <p:nvPr/>
        </p:nvSpPr>
        <p:spPr>
          <a:xfrm>
            <a:off x="6439200" y="2907700"/>
            <a:ext cx="304200" cy="304200"/>
          </a:xfrm>
          <a:prstGeom prst="star4">
            <a:avLst>
              <a:gd fmla="val 12500" name="adj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Shape 106"/>
          <p:cNvSpPr/>
          <p:nvPr/>
        </p:nvSpPr>
        <p:spPr>
          <a:xfrm>
            <a:off x="5415725" y="2893175"/>
            <a:ext cx="304200" cy="304200"/>
          </a:xfrm>
          <a:prstGeom prst="star4">
            <a:avLst>
              <a:gd fmla="val 12500" name="adj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Shape 107"/>
          <p:cNvSpPr/>
          <p:nvPr/>
        </p:nvSpPr>
        <p:spPr>
          <a:xfrm>
            <a:off x="7668050" y="4265750"/>
            <a:ext cx="304200" cy="304200"/>
          </a:xfrm>
          <a:prstGeom prst="star4">
            <a:avLst>
              <a:gd fmla="val 12500" name="adj"/>
            </a:avLst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RAG Status</a:t>
            </a:r>
            <a:endParaRPr/>
          </a:p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  <a:solidFill>
            <a:srgbClr val="00FF00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