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8" r:id="rId3"/>
    <p:sldId id="266" r:id="rId4"/>
    <p:sldId id="267" r:id="rId5"/>
    <p:sldId id="268" r:id="rId6"/>
    <p:sldId id="260" r:id="rId7"/>
    <p:sldId id="263" r:id="rId8"/>
    <p:sldId id="264" r:id="rId9"/>
    <p:sldId id="272" r:id="rId10"/>
    <p:sldId id="261" r:id="rId11"/>
    <p:sldId id="265" r:id="rId12"/>
    <p:sldId id="26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70" d="100"/>
          <a:sy n="70" d="100"/>
        </p:scale>
        <p:origin x="72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F86E76-73D8-46DE-8598-68FE3BF51A38}" type="doc">
      <dgm:prSet loTypeId="urn:microsoft.com/office/officeart/2005/8/layout/chevron2" loCatId="process" qsTypeId="urn:microsoft.com/office/officeart/2005/8/quickstyle/3d2" qsCatId="3D" csTypeId="urn:microsoft.com/office/officeart/2005/8/colors/accent1_2" csCatId="accent1" phldr="1"/>
      <dgm:spPr/>
      <dgm:t>
        <a:bodyPr/>
        <a:lstStyle/>
        <a:p>
          <a:endParaRPr lang="en-US"/>
        </a:p>
      </dgm:t>
    </dgm:pt>
    <dgm:pt modelId="{896EF27E-D073-4781-A750-C5699615E718}">
      <dgm:prSet phldrT="[Text]"/>
      <dgm:spPr/>
      <dgm:t>
        <a:bodyPr/>
        <a:lstStyle/>
        <a:p>
          <a:r>
            <a:rPr lang="en-US" dirty="0" smtClean="0">
              <a:solidFill>
                <a:schemeClr val="bg1"/>
              </a:solidFill>
            </a:rPr>
            <a:t>Students</a:t>
          </a:r>
          <a:endParaRPr lang="en-US" dirty="0">
            <a:solidFill>
              <a:schemeClr val="bg1"/>
            </a:solidFill>
          </a:endParaRPr>
        </a:p>
      </dgm:t>
    </dgm:pt>
    <dgm:pt modelId="{59D194E8-1004-4399-9319-EFA242E94875}" type="parTrans" cxnId="{88C1FA8D-A9CF-457B-A4B4-48CB52C02B62}">
      <dgm:prSet/>
      <dgm:spPr/>
      <dgm:t>
        <a:bodyPr/>
        <a:lstStyle/>
        <a:p>
          <a:endParaRPr lang="en-US"/>
        </a:p>
      </dgm:t>
    </dgm:pt>
    <dgm:pt modelId="{F8DCC3A5-B3FE-4A7E-B6F1-B4DAA141E721}" type="sibTrans" cxnId="{88C1FA8D-A9CF-457B-A4B4-48CB52C02B62}">
      <dgm:prSet/>
      <dgm:spPr/>
      <dgm:t>
        <a:bodyPr/>
        <a:lstStyle/>
        <a:p>
          <a:endParaRPr lang="en-US"/>
        </a:p>
      </dgm:t>
    </dgm:pt>
    <dgm:pt modelId="{E5764957-54F9-4D62-8231-3AF31F25B42E}">
      <dgm:prSet phldrT="[Text]"/>
      <dgm:spPr/>
      <dgm:t>
        <a:bodyPr/>
        <a:lstStyle/>
        <a:p>
          <a:r>
            <a:rPr lang="en-US" dirty="0" smtClean="0"/>
            <a:t>Students will be assigned into groups</a:t>
          </a:r>
          <a:endParaRPr lang="en-US" dirty="0"/>
        </a:p>
      </dgm:t>
    </dgm:pt>
    <dgm:pt modelId="{64856EA5-C027-45D4-BB1B-79795E9091AB}" type="parTrans" cxnId="{61892483-4E97-4F4F-B456-F415B146F758}">
      <dgm:prSet/>
      <dgm:spPr/>
      <dgm:t>
        <a:bodyPr/>
        <a:lstStyle/>
        <a:p>
          <a:endParaRPr lang="en-US"/>
        </a:p>
      </dgm:t>
    </dgm:pt>
    <dgm:pt modelId="{DA6EE97D-A343-4CEA-9A7C-88145448DEC4}" type="sibTrans" cxnId="{61892483-4E97-4F4F-B456-F415B146F758}">
      <dgm:prSet/>
      <dgm:spPr/>
      <dgm:t>
        <a:bodyPr/>
        <a:lstStyle/>
        <a:p>
          <a:endParaRPr lang="en-US"/>
        </a:p>
      </dgm:t>
    </dgm:pt>
    <dgm:pt modelId="{8D36DED2-5C53-4029-998F-6DD677B6AF5E}">
      <dgm:prSet phldrT="[Text]"/>
      <dgm:spPr/>
      <dgm:t>
        <a:bodyPr/>
        <a:lstStyle/>
        <a:p>
          <a:r>
            <a:rPr lang="en-US" dirty="0" smtClean="0"/>
            <a:t>Each group will be assigned a separate project from </a:t>
          </a:r>
          <a:r>
            <a:rPr lang="en-US" dirty="0" smtClean="0"/>
            <a:t>company</a:t>
          </a:r>
          <a:endParaRPr lang="en-US" dirty="0"/>
        </a:p>
      </dgm:t>
    </dgm:pt>
    <dgm:pt modelId="{6FFEDDCF-2647-47EC-9BE1-514B7582376B}" type="parTrans" cxnId="{7EF7D6C2-5637-40F9-9A4F-02957A428F61}">
      <dgm:prSet/>
      <dgm:spPr/>
      <dgm:t>
        <a:bodyPr/>
        <a:lstStyle/>
        <a:p>
          <a:endParaRPr lang="en-US"/>
        </a:p>
      </dgm:t>
    </dgm:pt>
    <dgm:pt modelId="{C477B049-1146-4ED3-ABDF-5D67A307FD8D}" type="sibTrans" cxnId="{7EF7D6C2-5637-40F9-9A4F-02957A428F61}">
      <dgm:prSet/>
      <dgm:spPr/>
      <dgm:t>
        <a:bodyPr/>
        <a:lstStyle/>
        <a:p>
          <a:endParaRPr lang="en-US"/>
        </a:p>
      </dgm:t>
    </dgm:pt>
    <dgm:pt modelId="{1E00F02B-1D38-44F5-B4C9-6271954D88F4}">
      <dgm:prSet phldrT="[Text]"/>
      <dgm:spPr/>
      <dgm:t>
        <a:bodyPr/>
        <a:lstStyle/>
        <a:p>
          <a:r>
            <a:rPr lang="en-US" dirty="0" smtClean="0">
              <a:solidFill>
                <a:schemeClr val="bg1"/>
              </a:solidFill>
            </a:rPr>
            <a:t>Companies</a:t>
          </a:r>
          <a:endParaRPr lang="en-US" dirty="0">
            <a:solidFill>
              <a:schemeClr val="bg1"/>
            </a:solidFill>
          </a:endParaRPr>
        </a:p>
      </dgm:t>
    </dgm:pt>
    <dgm:pt modelId="{BE10EDDE-47E8-4985-8F70-83E3F36F85DA}" type="parTrans" cxnId="{CC5B7585-08E8-49F9-BF88-ABFB02E515A4}">
      <dgm:prSet/>
      <dgm:spPr/>
      <dgm:t>
        <a:bodyPr/>
        <a:lstStyle/>
        <a:p>
          <a:endParaRPr lang="en-US"/>
        </a:p>
      </dgm:t>
    </dgm:pt>
    <dgm:pt modelId="{400BEB0A-C6DF-4121-B70D-1F6A99D1737B}" type="sibTrans" cxnId="{CC5B7585-08E8-49F9-BF88-ABFB02E515A4}">
      <dgm:prSet/>
      <dgm:spPr/>
      <dgm:t>
        <a:bodyPr/>
        <a:lstStyle/>
        <a:p>
          <a:endParaRPr lang="en-US"/>
        </a:p>
      </dgm:t>
    </dgm:pt>
    <dgm:pt modelId="{38E9F4C8-E055-4480-BE07-CD69D41FC4BD}">
      <dgm:prSet phldrT="[Text]"/>
      <dgm:spPr/>
      <dgm:t>
        <a:bodyPr/>
        <a:lstStyle/>
        <a:p>
          <a:r>
            <a:rPr lang="en-US" dirty="0" smtClean="0"/>
            <a:t>IBIT members</a:t>
          </a:r>
          <a:endParaRPr lang="en-US" dirty="0"/>
        </a:p>
      </dgm:t>
    </dgm:pt>
    <dgm:pt modelId="{9BCA1685-EF5D-4CD4-90EC-40A65BEDF5CF}" type="parTrans" cxnId="{BE47D1DB-1A87-4270-9EED-26F4929EE774}">
      <dgm:prSet/>
      <dgm:spPr/>
      <dgm:t>
        <a:bodyPr/>
        <a:lstStyle/>
        <a:p>
          <a:endParaRPr lang="en-US"/>
        </a:p>
      </dgm:t>
    </dgm:pt>
    <dgm:pt modelId="{3BF9FA07-0F98-4797-9302-0F512D18ACEB}" type="sibTrans" cxnId="{BE47D1DB-1A87-4270-9EED-26F4929EE774}">
      <dgm:prSet/>
      <dgm:spPr/>
      <dgm:t>
        <a:bodyPr/>
        <a:lstStyle/>
        <a:p>
          <a:endParaRPr lang="en-US"/>
        </a:p>
      </dgm:t>
    </dgm:pt>
    <dgm:pt modelId="{4FA3B37D-B941-464C-85BB-617A246F32F5}">
      <dgm:prSet phldrT="[Text]"/>
      <dgm:spPr/>
      <dgm:t>
        <a:bodyPr/>
        <a:lstStyle/>
        <a:p>
          <a:r>
            <a:rPr lang="en-US" dirty="0" smtClean="0"/>
            <a:t>Temple-affiliated programs</a:t>
          </a:r>
          <a:endParaRPr lang="en-US" dirty="0"/>
        </a:p>
      </dgm:t>
    </dgm:pt>
    <dgm:pt modelId="{4072C667-B99C-4182-958B-66032C25A8EB}" type="parTrans" cxnId="{6B16AABA-6AF3-457F-A580-329D1D0E9B7D}">
      <dgm:prSet/>
      <dgm:spPr/>
      <dgm:t>
        <a:bodyPr/>
        <a:lstStyle/>
        <a:p>
          <a:endParaRPr lang="en-US"/>
        </a:p>
      </dgm:t>
    </dgm:pt>
    <dgm:pt modelId="{8492D76A-3F1C-4C55-939F-AD3F71465F65}" type="sibTrans" cxnId="{6B16AABA-6AF3-457F-A580-329D1D0E9B7D}">
      <dgm:prSet/>
      <dgm:spPr/>
      <dgm:t>
        <a:bodyPr/>
        <a:lstStyle/>
        <a:p>
          <a:endParaRPr lang="en-US"/>
        </a:p>
      </dgm:t>
    </dgm:pt>
    <dgm:pt modelId="{DD1FEE03-8D7A-4ED5-BB1E-FD10A6AE23CD}">
      <dgm:prSet phldrT="[Text]"/>
      <dgm:spPr/>
      <dgm:t>
        <a:bodyPr/>
        <a:lstStyle/>
        <a:p>
          <a:r>
            <a:rPr lang="en-US" dirty="0" smtClean="0">
              <a:solidFill>
                <a:schemeClr val="bg1"/>
              </a:solidFill>
            </a:rPr>
            <a:t>Projects</a:t>
          </a:r>
          <a:endParaRPr lang="en-US" dirty="0">
            <a:solidFill>
              <a:schemeClr val="bg1"/>
            </a:solidFill>
          </a:endParaRPr>
        </a:p>
      </dgm:t>
    </dgm:pt>
    <dgm:pt modelId="{C6B9C6C6-32B1-4BF4-8E2F-372D5E72326A}" type="parTrans" cxnId="{26832360-4C08-4B8F-A280-436DF3D8F9D2}">
      <dgm:prSet/>
      <dgm:spPr/>
      <dgm:t>
        <a:bodyPr/>
        <a:lstStyle/>
        <a:p>
          <a:endParaRPr lang="en-US"/>
        </a:p>
      </dgm:t>
    </dgm:pt>
    <dgm:pt modelId="{D54B027A-22DB-4265-8BD7-466CF2CE93BA}" type="sibTrans" cxnId="{26832360-4C08-4B8F-A280-436DF3D8F9D2}">
      <dgm:prSet/>
      <dgm:spPr/>
      <dgm:t>
        <a:bodyPr/>
        <a:lstStyle/>
        <a:p>
          <a:endParaRPr lang="en-US"/>
        </a:p>
      </dgm:t>
    </dgm:pt>
    <dgm:pt modelId="{5B8F91D8-E299-467F-B526-5DB831F2E73B}">
      <dgm:prSet phldrT="[Text]"/>
      <dgm:spPr/>
      <dgm:t>
        <a:bodyPr/>
        <a:lstStyle/>
        <a:p>
          <a:r>
            <a:rPr lang="en-US" dirty="0" smtClean="0"/>
            <a:t>Projects focused more on finding a solution, not building the solution</a:t>
          </a:r>
          <a:endParaRPr lang="en-US" dirty="0"/>
        </a:p>
      </dgm:t>
    </dgm:pt>
    <dgm:pt modelId="{051E3FB6-F9EE-4873-A6E5-F4F249F5784A}" type="parTrans" cxnId="{0614E90D-5A7E-406E-8D83-61689876BC68}">
      <dgm:prSet/>
      <dgm:spPr/>
      <dgm:t>
        <a:bodyPr/>
        <a:lstStyle/>
        <a:p>
          <a:endParaRPr lang="en-US"/>
        </a:p>
      </dgm:t>
    </dgm:pt>
    <dgm:pt modelId="{DD67D59C-3EE6-45E9-A96B-ADE42C079E01}" type="sibTrans" cxnId="{0614E90D-5A7E-406E-8D83-61689876BC68}">
      <dgm:prSet/>
      <dgm:spPr/>
      <dgm:t>
        <a:bodyPr/>
        <a:lstStyle/>
        <a:p>
          <a:endParaRPr lang="en-US"/>
        </a:p>
      </dgm:t>
    </dgm:pt>
    <dgm:pt modelId="{C338A571-D4A3-4D12-A48C-3AF4EC27FACD}">
      <dgm:prSet phldrT="[Text]"/>
      <dgm:spPr/>
      <dgm:t>
        <a:bodyPr/>
        <a:lstStyle/>
        <a:p>
          <a:r>
            <a:rPr lang="en-US" dirty="0" smtClean="0"/>
            <a:t>Produce deliverables based on IBIT member’s real business problems</a:t>
          </a:r>
          <a:endParaRPr lang="en-US" dirty="0"/>
        </a:p>
      </dgm:t>
    </dgm:pt>
    <dgm:pt modelId="{13524983-579C-458E-AB36-8277F5FAA1BB}" type="parTrans" cxnId="{9E3CB23F-C15B-4F68-877D-3EC07008C59C}">
      <dgm:prSet/>
      <dgm:spPr/>
      <dgm:t>
        <a:bodyPr/>
        <a:lstStyle/>
        <a:p>
          <a:endParaRPr lang="en-US"/>
        </a:p>
      </dgm:t>
    </dgm:pt>
    <dgm:pt modelId="{5B62AAEB-1046-4712-A0F5-4BDD5491DEA0}" type="sibTrans" cxnId="{9E3CB23F-C15B-4F68-877D-3EC07008C59C}">
      <dgm:prSet/>
      <dgm:spPr/>
      <dgm:t>
        <a:bodyPr/>
        <a:lstStyle/>
        <a:p>
          <a:endParaRPr lang="en-US"/>
        </a:p>
      </dgm:t>
    </dgm:pt>
    <dgm:pt modelId="{8ACA971F-89AD-4958-9AF2-1D61E9151C18}">
      <dgm:prSet phldrT="[Text]"/>
      <dgm:spPr/>
      <dgm:t>
        <a:bodyPr/>
        <a:lstStyle/>
        <a:p>
          <a:r>
            <a:rPr lang="en-US" dirty="0" smtClean="0"/>
            <a:t>More emphasis towards analyzing processes and requirements</a:t>
          </a:r>
          <a:endParaRPr lang="en-US" dirty="0"/>
        </a:p>
      </dgm:t>
    </dgm:pt>
    <dgm:pt modelId="{5FAF215F-7676-469E-B047-7826262CBA8E}" type="parTrans" cxnId="{D4748069-835C-4F12-91F8-1A3A908239E8}">
      <dgm:prSet/>
      <dgm:spPr/>
      <dgm:t>
        <a:bodyPr/>
        <a:lstStyle/>
        <a:p>
          <a:endParaRPr lang="en-US"/>
        </a:p>
      </dgm:t>
    </dgm:pt>
    <dgm:pt modelId="{B18B0A47-33B6-45E1-85D1-6820A9015821}" type="sibTrans" cxnId="{D4748069-835C-4F12-91F8-1A3A908239E8}">
      <dgm:prSet/>
      <dgm:spPr/>
      <dgm:t>
        <a:bodyPr/>
        <a:lstStyle/>
        <a:p>
          <a:endParaRPr lang="en-US"/>
        </a:p>
      </dgm:t>
    </dgm:pt>
    <dgm:pt modelId="{B8114A77-48A8-428B-8589-394DB508EE4D}">
      <dgm:prSet phldrT="[Text]"/>
      <dgm:spPr/>
      <dgm:t>
        <a:bodyPr/>
        <a:lstStyle/>
        <a:p>
          <a:r>
            <a:rPr lang="en-US" dirty="0" smtClean="0"/>
            <a:t>Provide semester-long projects</a:t>
          </a:r>
          <a:endParaRPr lang="en-US" dirty="0"/>
        </a:p>
      </dgm:t>
    </dgm:pt>
    <dgm:pt modelId="{A2FCFA87-1D73-46A9-BF2A-8BD1B6DFDC18}" type="parTrans" cxnId="{2E78FBE8-9FD9-42FB-85F3-A5BA25CF7ADD}">
      <dgm:prSet/>
      <dgm:spPr/>
      <dgm:t>
        <a:bodyPr/>
        <a:lstStyle/>
        <a:p>
          <a:endParaRPr lang="en-US"/>
        </a:p>
      </dgm:t>
    </dgm:pt>
    <dgm:pt modelId="{6BB0E30E-6AFD-41CF-93A2-CBE2BCADC9EB}" type="sibTrans" cxnId="{2E78FBE8-9FD9-42FB-85F3-A5BA25CF7ADD}">
      <dgm:prSet/>
      <dgm:spPr/>
      <dgm:t>
        <a:bodyPr/>
        <a:lstStyle/>
        <a:p>
          <a:endParaRPr lang="en-US"/>
        </a:p>
      </dgm:t>
    </dgm:pt>
    <dgm:pt modelId="{1399011F-1196-4280-97E2-937C133079DF}">
      <dgm:prSet phldrT="[Text]"/>
      <dgm:spPr/>
      <dgm:t>
        <a:bodyPr/>
        <a:lstStyle/>
        <a:p>
          <a:r>
            <a:rPr lang="en-US" dirty="0" smtClean="0"/>
            <a:t>Divide into roles and utilize skills learned in previous courses</a:t>
          </a:r>
          <a:endParaRPr lang="en-US" dirty="0"/>
        </a:p>
      </dgm:t>
    </dgm:pt>
    <dgm:pt modelId="{E14C4938-D8DA-470E-A97D-8EA7FD129678}" type="parTrans" cxnId="{5D59DD44-72BF-4F33-8885-5D93FDA4B18B}">
      <dgm:prSet/>
      <dgm:spPr/>
      <dgm:t>
        <a:bodyPr/>
        <a:lstStyle/>
        <a:p>
          <a:endParaRPr lang="en-US"/>
        </a:p>
      </dgm:t>
    </dgm:pt>
    <dgm:pt modelId="{AC9CFF26-4615-43EC-B153-994B00AA5DA7}" type="sibTrans" cxnId="{5D59DD44-72BF-4F33-8885-5D93FDA4B18B}">
      <dgm:prSet/>
      <dgm:spPr/>
      <dgm:t>
        <a:bodyPr/>
        <a:lstStyle/>
        <a:p>
          <a:endParaRPr lang="en-US"/>
        </a:p>
      </dgm:t>
    </dgm:pt>
    <dgm:pt modelId="{C23E29A5-AC03-4831-AA08-4134858A655A}" type="pres">
      <dgm:prSet presAssocID="{FBF86E76-73D8-46DE-8598-68FE3BF51A38}" presName="linearFlow" presStyleCnt="0">
        <dgm:presLayoutVars>
          <dgm:dir/>
          <dgm:animLvl val="lvl"/>
          <dgm:resizeHandles val="exact"/>
        </dgm:presLayoutVars>
      </dgm:prSet>
      <dgm:spPr/>
      <dgm:t>
        <a:bodyPr/>
        <a:lstStyle/>
        <a:p>
          <a:endParaRPr lang="en-US"/>
        </a:p>
      </dgm:t>
    </dgm:pt>
    <dgm:pt modelId="{E38F77F4-0D7A-4967-BB92-E7BAC473CA1E}" type="pres">
      <dgm:prSet presAssocID="{896EF27E-D073-4781-A750-C5699615E718}" presName="composite" presStyleCnt="0"/>
      <dgm:spPr/>
    </dgm:pt>
    <dgm:pt modelId="{DD875E31-12C4-4CC7-BAB5-27E58F32FF19}" type="pres">
      <dgm:prSet presAssocID="{896EF27E-D073-4781-A750-C5699615E718}" presName="parentText" presStyleLbl="alignNode1" presStyleIdx="0" presStyleCnt="3">
        <dgm:presLayoutVars>
          <dgm:chMax val="1"/>
          <dgm:bulletEnabled val="1"/>
        </dgm:presLayoutVars>
      </dgm:prSet>
      <dgm:spPr/>
      <dgm:t>
        <a:bodyPr/>
        <a:lstStyle/>
        <a:p>
          <a:endParaRPr lang="en-US"/>
        </a:p>
      </dgm:t>
    </dgm:pt>
    <dgm:pt modelId="{D8442E4C-64B9-4945-8B10-43FC487C6686}" type="pres">
      <dgm:prSet presAssocID="{896EF27E-D073-4781-A750-C5699615E718}" presName="descendantText" presStyleLbl="alignAcc1" presStyleIdx="0" presStyleCnt="3">
        <dgm:presLayoutVars>
          <dgm:bulletEnabled val="1"/>
        </dgm:presLayoutVars>
      </dgm:prSet>
      <dgm:spPr/>
      <dgm:t>
        <a:bodyPr/>
        <a:lstStyle/>
        <a:p>
          <a:endParaRPr lang="en-US"/>
        </a:p>
      </dgm:t>
    </dgm:pt>
    <dgm:pt modelId="{E779B985-D180-48F0-AED7-0E2715904A3C}" type="pres">
      <dgm:prSet presAssocID="{F8DCC3A5-B3FE-4A7E-B6F1-B4DAA141E721}" presName="sp" presStyleCnt="0"/>
      <dgm:spPr/>
    </dgm:pt>
    <dgm:pt modelId="{DA65E9B3-8913-4DA9-9192-17C943DAFD70}" type="pres">
      <dgm:prSet presAssocID="{1E00F02B-1D38-44F5-B4C9-6271954D88F4}" presName="composite" presStyleCnt="0"/>
      <dgm:spPr/>
    </dgm:pt>
    <dgm:pt modelId="{542F6D60-D643-4C29-9730-F0350E1E2916}" type="pres">
      <dgm:prSet presAssocID="{1E00F02B-1D38-44F5-B4C9-6271954D88F4}" presName="parentText" presStyleLbl="alignNode1" presStyleIdx="1" presStyleCnt="3">
        <dgm:presLayoutVars>
          <dgm:chMax val="1"/>
          <dgm:bulletEnabled val="1"/>
        </dgm:presLayoutVars>
      </dgm:prSet>
      <dgm:spPr/>
      <dgm:t>
        <a:bodyPr/>
        <a:lstStyle/>
        <a:p>
          <a:endParaRPr lang="en-US"/>
        </a:p>
      </dgm:t>
    </dgm:pt>
    <dgm:pt modelId="{FB5A4087-CC6E-4627-915D-5BF1CC3A7310}" type="pres">
      <dgm:prSet presAssocID="{1E00F02B-1D38-44F5-B4C9-6271954D88F4}" presName="descendantText" presStyleLbl="alignAcc1" presStyleIdx="1" presStyleCnt="3">
        <dgm:presLayoutVars>
          <dgm:bulletEnabled val="1"/>
        </dgm:presLayoutVars>
      </dgm:prSet>
      <dgm:spPr/>
      <dgm:t>
        <a:bodyPr/>
        <a:lstStyle/>
        <a:p>
          <a:endParaRPr lang="en-US"/>
        </a:p>
      </dgm:t>
    </dgm:pt>
    <dgm:pt modelId="{FB1266C1-E77B-4D1D-9C81-E838FA542DD3}" type="pres">
      <dgm:prSet presAssocID="{400BEB0A-C6DF-4121-B70D-1F6A99D1737B}" presName="sp" presStyleCnt="0"/>
      <dgm:spPr/>
    </dgm:pt>
    <dgm:pt modelId="{CC97891A-52FA-4488-991D-87316CA8676A}" type="pres">
      <dgm:prSet presAssocID="{DD1FEE03-8D7A-4ED5-BB1E-FD10A6AE23CD}" presName="composite" presStyleCnt="0"/>
      <dgm:spPr/>
    </dgm:pt>
    <dgm:pt modelId="{159052AB-BBBA-4804-B508-958B566109C3}" type="pres">
      <dgm:prSet presAssocID="{DD1FEE03-8D7A-4ED5-BB1E-FD10A6AE23CD}" presName="parentText" presStyleLbl="alignNode1" presStyleIdx="2" presStyleCnt="3">
        <dgm:presLayoutVars>
          <dgm:chMax val="1"/>
          <dgm:bulletEnabled val="1"/>
        </dgm:presLayoutVars>
      </dgm:prSet>
      <dgm:spPr/>
      <dgm:t>
        <a:bodyPr/>
        <a:lstStyle/>
        <a:p>
          <a:endParaRPr lang="en-US"/>
        </a:p>
      </dgm:t>
    </dgm:pt>
    <dgm:pt modelId="{E830AA9F-FDE9-44F7-968E-7FC37096E419}" type="pres">
      <dgm:prSet presAssocID="{DD1FEE03-8D7A-4ED5-BB1E-FD10A6AE23CD}" presName="descendantText" presStyleLbl="alignAcc1" presStyleIdx="2" presStyleCnt="3">
        <dgm:presLayoutVars>
          <dgm:bulletEnabled val="1"/>
        </dgm:presLayoutVars>
      </dgm:prSet>
      <dgm:spPr/>
      <dgm:t>
        <a:bodyPr/>
        <a:lstStyle/>
        <a:p>
          <a:endParaRPr lang="en-US"/>
        </a:p>
      </dgm:t>
    </dgm:pt>
  </dgm:ptLst>
  <dgm:cxnLst>
    <dgm:cxn modelId="{61892483-4E97-4F4F-B456-F415B146F758}" srcId="{896EF27E-D073-4781-A750-C5699615E718}" destId="{E5764957-54F9-4D62-8231-3AF31F25B42E}" srcOrd="0" destOrd="0" parTransId="{64856EA5-C027-45D4-BB1B-79795E9091AB}" sibTransId="{DA6EE97D-A343-4CEA-9A7C-88145448DEC4}"/>
    <dgm:cxn modelId="{2694935F-9F5A-4DDA-AE42-942A282EE0BE}" type="presOf" srcId="{1399011F-1196-4280-97E2-937C133079DF}" destId="{D8442E4C-64B9-4945-8B10-43FC487C6686}" srcOrd="0" destOrd="2" presId="urn:microsoft.com/office/officeart/2005/8/layout/chevron2"/>
    <dgm:cxn modelId="{7EF7D6C2-5637-40F9-9A4F-02957A428F61}" srcId="{896EF27E-D073-4781-A750-C5699615E718}" destId="{8D36DED2-5C53-4029-998F-6DD677B6AF5E}" srcOrd="1" destOrd="0" parTransId="{6FFEDDCF-2647-47EC-9BE1-514B7582376B}" sibTransId="{C477B049-1146-4ED3-ABDF-5D67A307FD8D}"/>
    <dgm:cxn modelId="{CC5B7585-08E8-49F9-BF88-ABFB02E515A4}" srcId="{FBF86E76-73D8-46DE-8598-68FE3BF51A38}" destId="{1E00F02B-1D38-44F5-B4C9-6271954D88F4}" srcOrd="1" destOrd="0" parTransId="{BE10EDDE-47E8-4985-8F70-83E3F36F85DA}" sibTransId="{400BEB0A-C6DF-4121-B70D-1F6A99D1737B}"/>
    <dgm:cxn modelId="{51DBE849-80A9-46F9-A97A-91D83D968E38}" type="presOf" srcId="{DD1FEE03-8D7A-4ED5-BB1E-FD10A6AE23CD}" destId="{159052AB-BBBA-4804-B508-958B566109C3}" srcOrd="0" destOrd="0" presId="urn:microsoft.com/office/officeart/2005/8/layout/chevron2"/>
    <dgm:cxn modelId="{0614E90D-5A7E-406E-8D83-61689876BC68}" srcId="{DD1FEE03-8D7A-4ED5-BB1E-FD10A6AE23CD}" destId="{5B8F91D8-E299-467F-B526-5DB831F2E73B}" srcOrd="0" destOrd="0" parTransId="{051E3FB6-F9EE-4873-A6E5-F4F249F5784A}" sibTransId="{DD67D59C-3EE6-45E9-A96B-ADE42C079E01}"/>
    <dgm:cxn modelId="{5D59DD44-72BF-4F33-8885-5D93FDA4B18B}" srcId="{896EF27E-D073-4781-A750-C5699615E718}" destId="{1399011F-1196-4280-97E2-937C133079DF}" srcOrd="2" destOrd="0" parTransId="{E14C4938-D8DA-470E-A97D-8EA7FD129678}" sibTransId="{AC9CFF26-4615-43EC-B153-994B00AA5DA7}"/>
    <dgm:cxn modelId="{B544F684-07CE-4F04-8F1F-853319915C68}" type="presOf" srcId="{896EF27E-D073-4781-A750-C5699615E718}" destId="{DD875E31-12C4-4CC7-BAB5-27E58F32FF19}" srcOrd="0" destOrd="0" presId="urn:microsoft.com/office/officeart/2005/8/layout/chevron2"/>
    <dgm:cxn modelId="{88C1FA8D-A9CF-457B-A4B4-48CB52C02B62}" srcId="{FBF86E76-73D8-46DE-8598-68FE3BF51A38}" destId="{896EF27E-D073-4781-A750-C5699615E718}" srcOrd="0" destOrd="0" parTransId="{59D194E8-1004-4399-9319-EFA242E94875}" sibTransId="{F8DCC3A5-B3FE-4A7E-B6F1-B4DAA141E721}"/>
    <dgm:cxn modelId="{8F7E828C-B378-4FFA-B961-EEC018C0C709}" type="presOf" srcId="{38E9F4C8-E055-4480-BE07-CD69D41FC4BD}" destId="{FB5A4087-CC6E-4627-915D-5BF1CC3A7310}" srcOrd="0" destOrd="0" presId="urn:microsoft.com/office/officeart/2005/8/layout/chevron2"/>
    <dgm:cxn modelId="{2E78FBE8-9FD9-42FB-85F3-A5BA25CF7ADD}" srcId="{1E00F02B-1D38-44F5-B4C9-6271954D88F4}" destId="{B8114A77-48A8-428B-8589-394DB508EE4D}" srcOrd="2" destOrd="0" parTransId="{A2FCFA87-1D73-46A9-BF2A-8BD1B6DFDC18}" sibTransId="{6BB0E30E-6AFD-41CF-93A2-CBE2BCADC9EB}"/>
    <dgm:cxn modelId="{9E3CB23F-C15B-4F68-877D-3EC07008C59C}" srcId="{DD1FEE03-8D7A-4ED5-BB1E-FD10A6AE23CD}" destId="{C338A571-D4A3-4D12-A48C-3AF4EC27FACD}" srcOrd="2" destOrd="0" parTransId="{13524983-579C-458E-AB36-8277F5FAA1BB}" sibTransId="{5B62AAEB-1046-4712-A0F5-4BDD5491DEA0}"/>
    <dgm:cxn modelId="{6DBB2D17-120A-4A2D-970C-47FA88AFFC1A}" type="presOf" srcId="{4FA3B37D-B941-464C-85BB-617A246F32F5}" destId="{FB5A4087-CC6E-4627-915D-5BF1CC3A7310}" srcOrd="0" destOrd="1" presId="urn:microsoft.com/office/officeart/2005/8/layout/chevron2"/>
    <dgm:cxn modelId="{6B16AABA-6AF3-457F-A580-329D1D0E9B7D}" srcId="{1E00F02B-1D38-44F5-B4C9-6271954D88F4}" destId="{4FA3B37D-B941-464C-85BB-617A246F32F5}" srcOrd="1" destOrd="0" parTransId="{4072C667-B99C-4182-958B-66032C25A8EB}" sibTransId="{8492D76A-3F1C-4C55-939F-AD3F71465F65}"/>
    <dgm:cxn modelId="{49E24F78-8D3B-4E6A-8B05-B16FB4923D91}" type="presOf" srcId="{E5764957-54F9-4D62-8231-3AF31F25B42E}" destId="{D8442E4C-64B9-4945-8B10-43FC487C6686}" srcOrd="0" destOrd="0" presId="urn:microsoft.com/office/officeart/2005/8/layout/chevron2"/>
    <dgm:cxn modelId="{BE47D1DB-1A87-4270-9EED-26F4929EE774}" srcId="{1E00F02B-1D38-44F5-B4C9-6271954D88F4}" destId="{38E9F4C8-E055-4480-BE07-CD69D41FC4BD}" srcOrd="0" destOrd="0" parTransId="{9BCA1685-EF5D-4CD4-90EC-40A65BEDF5CF}" sibTransId="{3BF9FA07-0F98-4797-9302-0F512D18ACEB}"/>
    <dgm:cxn modelId="{C9809051-4178-44B4-B729-A58C15630A65}" type="presOf" srcId="{C338A571-D4A3-4D12-A48C-3AF4EC27FACD}" destId="{E830AA9F-FDE9-44F7-968E-7FC37096E419}" srcOrd="0" destOrd="2" presId="urn:microsoft.com/office/officeart/2005/8/layout/chevron2"/>
    <dgm:cxn modelId="{26832360-4C08-4B8F-A280-436DF3D8F9D2}" srcId="{FBF86E76-73D8-46DE-8598-68FE3BF51A38}" destId="{DD1FEE03-8D7A-4ED5-BB1E-FD10A6AE23CD}" srcOrd="2" destOrd="0" parTransId="{C6B9C6C6-32B1-4BF4-8E2F-372D5E72326A}" sibTransId="{D54B027A-22DB-4265-8BD7-466CF2CE93BA}"/>
    <dgm:cxn modelId="{6017449E-F090-4551-92C0-00EDD9E32D54}" type="presOf" srcId="{1E00F02B-1D38-44F5-B4C9-6271954D88F4}" destId="{542F6D60-D643-4C29-9730-F0350E1E2916}" srcOrd="0" destOrd="0" presId="urn:microsoft.com/office/officeart/2005/8/layout/chevron2"/>
    <dgm:cxn modelId="{A93D41F0-0C1F-4CD1-8D44-B381FC5F74FD}" type="presOf" srcId="{5B8F91D8-E299-467F-B526-5DB831F2E73B}" destId="{E830AA9F-FDE9-44F7-968E-7FC37096E419}" srcOrd="0" destOrd="0" presId="urn:microsoft.com/office/officeart/2005/8/layout/chevron2"/>
    <dgm:cxn modelId="{D4748069-835C-4F12-91F8-1A3A908239E8}" srcId="{DD1FEE03-8D7A-4ED5-BB1E-FD10A6AE23CD}" destId="{8ACA971F-89AD-4958-9AF2-1D61E9151C18}" srcOrd="1" destOrd="0" parTransId="{5FAF215F-7676-469E-B047-7826262CBA8E}" sibTransId="{B18B0A47-33B6-45E1-85D1-6820A9015821}"/>
    <dgm:cxn modelId="{73A07249-13A9-4230-BE60-667D66BA9AD1}" type="presOf" srcId="{8D36DED2-5C53-4029-998F-6DD677B6AF5E}" destId="{D8442E4C-64B9-4945-8B10-43FC487C6686}" srcOrd="0" destOrd="1" presId="urn:microsoft.com/office/officeart/2005/8/layout/chevron2"/>
    <dgm:cxn modelId="{A7A2DAAE-2698-4D30-B740-EA9E25A863EF}" type="presOf" srcId="{B8114A77-48A8-428B-8589-394DB508EE4D}" destId="{FB5A4087-CC6E-4627-915D-5BF1CC3A7310}" srcOrd="0" destOrd="2" presId="urn:microsoft.com/office/officeart/2005/8/layout/chevron2"/>
    <dgm:cxn modelId="{07B3A103-3F6F-4C61-BBAD-44BD874DAC98}" type="presOf" srcId="{FBF86E76-73D8-46DE-8598-68FE3BF51A38}" destId="{C23E29A5-AC03-4831-AA08-4134858A655A}" srcOrd="0" destOrd="0" presId="urn:microsoft.com/office/officeart/2005/8/layout/chevron2"/>
    <dgm:cxn modelId="{245A899E-1B5B-43E3-A224-843A8B577E1F}" type="presOf" srcId="{8ACA971F-89AD-4958-9AF2-1D61E9151C18}" destId="{E830AA9F-FDE9-44F7-968E-7FC37096E419}" srcOrd="0" destOrd="1" presId="urn:microsoft.com/office/officeart/2005/8/layout/chevron2"/>
    <dgm:cxn modelId="{56BACECA-2820-467C-8690-B0183DA76285}" type="presParOf" srcId="{C23E29A5-AC03-4831-AA08-4134858A655A}" destId="{E38F77F4-0D7A-4967-BB92-E7BAC473CA1E}" srcOrd="0" destOrd="0" presId="urn:microsoft.com/office/officeart/2005/8/layout/chevron2"/>
    <dgm:cxn modelId="{4441E736-FB98-441A-9A6C-EA3306E0E7A7}" type="presParOf" srcId="{E38F77F4-0D7A-4967-BB92-E7BAC473CA1E}" destId="{DD875E31-12C4-4CC7-BAB5-27E58F32FF19}" srcOrd="0" destOrd="0" presId="urn:microsoft.com/office/officeart/2005/8/layout/chevron2"/>
    <dgm:cxn modelId="{8685523C-CBD8-4906-B353-9F4A99C4E54B}" type="presParOf" srcId="{E38F77F4-0D7A-4967-BB92-E7BAC473CA1E}" destId="{D8442E4C-64B9-4945-8B10-43FC487C6686}" srcOrd="1" destOrd="0" presId="urn:microsoft.com/office/officeart/2005/8/layout/chevron2"/>
    <dgm:cxn modelId="{A1E29497-7411-4B63-AF00-7E2DA5D36238}" type="presParOf" srcId="{C23E29A5-AC03-4831-AA08-4134858A655A}" destId="{E779B985-D180-48F0-AED7-0E2715904A3C}" srcOrd="1" destOrd="0" presId="urn:microsoft.com/office/officeart/2005/8/layout/chevron2"/>
    <dgm:cxn modelId="{668AFCF4-907F-4577-8DB6-966B881CF2FE}" type="presParOf" srcId="{C23E29A5-AC03-4831-AA08-4134858A655A}" destId="{DA65E9B3-8913-4DA9-9192-17C943DAFD70}" srcOrd="2" destOrd="0" presId="urn:microsoft.com/office/officeart/2005/8/layout/chevron2"/>
    <dgm:cxn modelId="{22B5CA16-BAE5-44A8-AE83-FBC721E3EE1A}" type="presParOf" srcId="{DA65E9B3-8913-4DA9-9192-17C943DAFD70}" destId="{542F6D60-D643-4C29-9730-F0350E1E2916}" srcOrd="0" destOrd="0" presId="urn:microsoft.com/office/officeart/2005/8/layout/chevron2"/>
    <dgm:cxn modelId="{B225F380-971D-412D-907B-CA3E5D36034B}" type="presParOf" srcId="{DA65E9B3-8913-4DA9-9192-17C943DAFD70}" destId="{FB5A4087-CC6E-4627-915D-5BF1CC3A7310}" srcOrd="1" destOrd="0" presId="urn:microsoft.com/office/officeart/2005/8/layout/chevron2"/>
    <dgm:cxn modelId="{F506EB98-C7EC-4A22-B5E7-FAA51DCC311D}" type="presParOf" srcId="{C23E29A5-AC03-4831-AA08-4134858A655A}" destId="{FB1266C1-E77B-4D1D-9C81-E838FA542DD3}" srcOrd="3" destOrd="0" presId="urn:microsoft.com/office/officeart/2005/8/layout/chevron2"/>
    <dgm:cxn modelId="{4C6F00D0-C638-48CC-8D53-11E46633863A}" type="presParOf" srcId="{C23E29A5-AC03-4831-AA08-4134858A655A}" destId="{CC97891A-52FA-4488-991D-87316CA8676A}" srcOrd="4" destOrd="0" presId="urn:microsoft.com/office/officeart/2005/8/layout/chevron2"/>
    <dgm:cxn modelId="{6A16B330-5CCA-4CC8-B7F9-D8F5EC0601EE}" type="presParOf" srcId="{CC97891A-52FA-4488-991D-87316CA8676A}" destId="{159052AB-BBBA-4804-B508-958B566109C3}" srcOrd="0" destOrd="0" presId="urn:microsoft.com/office/officeart/2005/8/layout/chevron2"/>
    <dgm:cxn modelId="{CF5F28B6-A027-4D98-A274-ADE56EDABDB6}" type="presParOf" srcId="{CC97891A-52FA-4488-991D-87316CA8676A}" destId="{E830AA9F-FDE9-44F7-968E-7FC37096E419}"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2F7F749-7AC9-423E-A554-315C0EBA3A88}" type="doc">
      <dgm:prSet loTypeId="urn:microsoft.com/office/officeart/2005/8/layout/cycle5" loCatId="cycle" qsTypeId="urn:microsoft.com/office/officeart/2005/8/quickstyle/3d2" qsCatId="3D" csTypeId="urn:microsoft.com/office/officeart/2005/8/colors/accent1_2" csCatId="accent1" phldr="1"/>
      <dgm:spPr/>
      <dgm:t>
        <a:bodyPr/>
        <a:lstStyle/>
        <a:p>
          <a:endParaRPr lang="en-US"/>
        </a:p>
      </dgm:t>
    </dgm:pt>
    <dgm:pt modelId="{664FBC91-DB41-41A7-A949-B8624235045A}">
      <dgm:prSet phldrT="[Text]"/>
      <dgm:spPr/>
      <dgm:t>
        <a:bodyPr/>
        <a:lstStyle/>
        <a:p>
          <a:r>
            <a:rPr lang="en-US" dirty="0" smtClean="0">
              <a:solidFill>
                <a:schemeClr val="bg1"/>
              </a:solidFill>
            </a:rPr>
            <a:t>Students gain more experience and skill</a:t>
          </a:r>
          <a:endParaRPr lang="en-US" dirty="0">
            <a:solidFill>
              <a:schemeClr val="bg1"/>
            </a:solidFill>
          </a:endParaRPr>
        </a:p>
      </dgm:t>
    </dgm:pt>
    <dgm:pt modelId="{73EF1D74-7C72-4035-8BE6-A4C9640A99A3}" type="parTrans" cxnId="{E55544CC-64D7-4787-B3BB-55F02CD0C534}">
      <dgm:prSet/>
      <dgm:spPr/>
      <dgm:t>
        <a:bodyPr/>
        <a:lstStyle/>
        <a:p>
          <a:endParaRPr lang="en-US"/>
        </a:p>
      </dgm:t>
    </dgm:pt>
    <dgm:pt modelId="{B2351280-0802-4E8D-A1EA-AA086D0B8C4E}" type="sibTrans" cxnId="{E55544CC-64D7-4787-B3BB-55F02CD0C534}">
      <dgm:prSet/>
      <dgm:spPr/>
      <dgm:t>
        <a:bodyPr/>
        <a:lstStyle/>
        <a:p>
          <a:endParaRPr lang="en-US"/>
        </a:p>
      </dgm:t>
    </dgm:pt>
    <dgm:pt modelId="{67B5976C-069A-4E01-8925-59750CC95034}">
      <dgm:prSet phldrT="[Text]"/>
      <dgm:spPr/>
      <dgm:t>
        <a:bodyPr/>
        <a:lstStyle/>
        <a:p>
          <a:r>
            <a:rPr lang="en-US" dirty="0" smtClean="0">
              <a:solidFill>
                <a:schemeClr val="bg1"/>
              </a:solidFill>
            </a:rPr>
            <a:t>Graduates have more confidence and knowledge to perform their job</a:t>
          </a:r>
          <a:endParaRPr lang="en-US" dirty="0">
            <a:solidFill>
              <a:schemeClr val="bg1"/>
            </a:solidFill>
          </a:endParaRPr>
        </a:p>
      </dgm:t>
    </dgm:pt>
    <dgm:pt modelId="{25D0AEA6-436D-41AF-BE8C-671CD9352B78}" type="parTrans" cxnId="{706B40B6-E0E4-4FB3-A85A-7CD3A5448E61}">
      <dgm:prSet/>
      <dgm:spPr/>
      <dgm:t>
        <a:bodyPr/>
        <a:lstStyle/>
        <a:p>
          <a:endParaRPr lang="en-US"/>
        </a:p>
      </dgm:t>
    </dgm:pt>
    <dgm:pt modelId="{10929446-EDBF-4DBC-877B-CDF980876AA0}" type="sibTrans" cxnId="{706B40B6-E0E4-4FB3-A85A-7CD3A5448E61}">
      <dgm:prSet/>
      <dgm:spPr/>
      <dgm:t>
        <a:bodyPr/>
        <a:lstStyle/>
        <a:p>
          <a:endParaRPr lang="en-US"/>
        </a:p>
      </dgm:t>
    </dgm:pt>
    <dgm:pt modelId="{010CAD8E-FC32-4E75-AE08-14811594CDD5}">
      <dgm:prSet phldrT="[Text]"/>
      <dgm:spPr/>
      <dgm:t>
        <a:bodyPr/>
        <a:lstStyle/>
        <a:p>
          <a:r>
            <a:rPr lang="en-US" dirty="0" smtClean="0">
              <a:solidFill>
                <a:schemeClr val="bg1"/>
              </a:solidFill>
            </a:rPr>
            <a:t>Better prepared graduates will reflect on FOX MIS </a:t>
          </a:r>
          <a:endParaRPr lang="en-US" dirty="0">
            <a:solidFill>
              <a:schemeClr val="bg1"/>
            </a:solidFill>
          </a:endParaRPr>
        </a:p>
      </dgm:t>
    </dgm:pt>
    <dgm:pt modelId="{219D634A-7391-42C3-9FEF-9C8C75C661DE}" type="parTrans" cxnId="{799117C1-6C17-480A-81A7-9353CD8F5785}">
      <dgm:prSet/>
      <dgm:spPr/>
      <dgm:t>
        <a:bodyPr/>
        <a:lstStyle/>
        <a:p>
          <a:endParaRPr lang="en-US"/>
        </a:p>
      </dgm:t>
    </dgm:pt>
    <dgm:pt modelId="{16BB59CF-3ABA-460F-BCE3-36D76DA83A0F}" type="sibTrans" cxnId="{799117C1-6C17-480A-81A7-9353CD8F5785}">
      <dgm:prSet/>
      <dgm:spPr/>
      <dgm:t>
        <a:bodyPr/>
        <a:lstStyle/>
        <a:p>
          <a:endParaRPr lang="en-US"/>
        </a:p>
      </dgm:t>
    </dgm:pt>
    <dgm:pt modelId="{F90C2159-0782-48B6-B4F0-36D02841662A}">
      <dgm:prSet phldrT="[Text]"/>
      <dgm:spPr/>
      <dgm:t>
        <a:bodyPr/>
        <a:lstStyle/>
        <a:p>
          <a:r>
            <a:rPr lang="en-US" dirty="0" smtClean="0">
              <a:solidFill>
                <a:schemeClr val="bg1"/>
              </a:solidFill>
            </a:rPr>
            <a:t>Recruiters will look more to FOX MIS</a:t>
          </a:r>
          <a:endParaRPr lang="en-US" dirty="0">
            <a:solidFill>
              <a:schemeClr val="bg1"/>
            </a:solidFill>
          </a:endParaRPr>
        </a:p>
      </dgm:t>
    </dgm:pt>
    <dgm:pt modelId="{080499A3-171D-4A31-AA2B-81BF6D826D9F}" type="parTrans" cxnId="{DA4408E8-38F4-4F5D-B0BA-E6D25C9A32BC}">
      <dgm:prSet/>
      <dgm:spPr/>
      <dgm:t>
        <a:bodyPr/>
        <a:lstStyle/>
        <a:p>
          <a:endParaRPr lang="en-US"/>
        </a:p>
      </dgm:t>
    </dgm:pt>
    <dgm:pt modelId="{A379282F-99E2-4F08-BCFC-5A320FDA80CB}" type="sibTrans" cxnId="{DA4408E8-38F4-4F5D-B0BA-E6D25C9A32BC}">
      <dgm:prSet/>
      <dgm:spPr/>
      <dgm:t>
        <a:bodyPr/>
        <a:lstStyle/>
        <a:p>
          <a:endParaRPr lang="en-US"/>
        </a:p>
      </dgm:t>
    </dgm:pt>
    <dgm:pt modelId="{C6C21B0C-685E-4035-81FA-FBFFC6E337C9}">
      <dgm:prSet phldrT="[Text]"/>
      <dgm:spPr/>
      <dgm:t>
        <a:bodyPr/>
        <a:lstStyle/>
        <a:p>
          <a:r>
            <a:rPr lang="en-US" dirty="0" smtClean="0">
              <a:solidFill>
                <a:schemeClr val="bg1"/>
              </a:solidFill>
            </a:rPr>
            <a:t>FOX MIS increases it’s popularity</a:t>
          </a:r>
          <a:endParaRPr lang="en-US" dirty="0">
            <a:solidFill>
              <a:schemeClr val="bg1"/>
            </a:solidFill>
          </a:endParaRPr>
        </a:p>
      </dgm:t>
    </dgm:pt>
    <dgm:pt modelId="{61C04982-0375-4D65-A8E7-7A89724EE92A}" type="parTrans" cxnId="{1DEEC966-DF77-4D99-98B7-7AD886F55087}">
      <dgm:prSet/>
      <dgm:spPr/>
      <dgm:t>
        <a:bodyPr/>
        <a:lstStyle/>
        <a:p>
          <a:endParaRPr lang="en-US"/>
        </a:p>
      </dgm:t>
    </dgm:pt>
    <dgm:pt modelId="{9A8D62A1-F6F0-43E2-A7E6-B0A0AEE91DEC}" type="sibTrans" cxnId="{1DEEC966-DF77-4D99-98B7-7AD886F55087}">
      <dgm:prSet/>
      <dgm:spPr/>
      <dgm:t>
        <a:bodyPr/>
        <a:lstStyle/>
        <a:p>
          <a:endParaRPr lang="en-US"/>
        </a:p>
      </dgm:t>
    </dgm:pt>
    <dgm:pt modelId="{D35867DC-63BE-40FE-A45A-96464070CB9F}">
      <dgm:prSet/>
      <dgm:spPr/>
      <dgm:t>
        <a:bodyPr/>
        <a:lstStyle/>
        <a:p>
          <a:r>
            <a:rPr lang="en-US" dirty="0" smtClean="0">
              <a:solidFill>
                <a:schemeClr val="bg1"/>
              </a:solidFill>
            </a:rPr>
            <a:t>More students will want to join FOX MIS</a:t>
          </a:r>
          <a:endParaRPr lang="en-US" dirty="0">
            <a:solidFill>
              <a:schemeClr val="bg1"/>
            </a:solidFill>
          </a:endParaRPr>
        </a:p>
      </dgm:t>
    </dgm:pt>
    <dgm:pt modelId="{E0C081E3-A22E-48C7-B370-E0199C3324D2}" type="parTrans" cxnId="{5CFC24B3-530F-426A-B795-7A4E4971611D}">
      <dgm:prSet/>
      <dgm:spPr/>
      <dgm:t>
        <a:bodyPr/>
        <a:lstStyle/>
        <a:p>
          <a:endParaRPr lang="en-US"/>
        </a:p>
      </dgm:t>
    </dgm:pt>
    <dgm:pt modelId="{91C53EF8-4782-4CE0-A306-E2E39BA4B44E}" type="sibTrans" cxnId="{5CFC24B3-530F-426A-B795-7A4E4971611D}">
      <dgm:prSet/>
      <dgm:spPr/>
      <dgm:t>
        <a:bodyPr/>
        <a:lstStyle/>
        <a:p>
          <a:endParaRPr lang="en-US"/>
        </a:p>
      </dgm:t>
    </dgm:pt>
    <dgm:pt modelId="{13EBD69D-252C-4CA2-AE22-1FFEA9F72B45}" type="pres">
      <dgm:prSet presAssocID="{12F7F749-7AC9-423E-A554-315C0EBA3A88}" presName="cycle" presStyleCnt="0">
        <dgm:presLayoutVars>
          <dgm:dir/>
          <dgm:resizeHandles val="exact"/>
        </dgm:presLayoutVars>
      </dgm:prSet>
      <dgm:spPr/>
      <dgm:t>
        <a:bodyPr/>
        <a:lstStyle/>
        <a:p>
          <a:endParaRPr lang="en-US"/>
        </a:p>
      </dgm:t>
    </dgm:pt>
    <dgm:pt modelId="{5CE39958-633E-48D6-960C-94F3AB75DA87}" type="pres">
      <dgm:prSet presAssocID="{664FBC91-DB41-41A7-A949-B8624235045A}" presName="node" presStyleLbl="node1" presStyleIdx="0" presStyleCnt="6" custScaleX="137562">
        <dgm:presLayoutVars>
          <dgm:bulletEnabled val="1"/>
        </dgm:presLayoutVars>
      </dgm:prSet>
      <dgm:spPr/>
      <dgm:t>
        <a:bodyPr/>
        <a:lstStyle/>
        <a:p>
          <a:endParaRPr lang="en-US"/>
        </a:p>
      </dgm:t>
    </dgm:pt>
    <dgm:pt modelId="{B5910B60-D1F3-4231-AD66-B57BE69850B7}" type="pres">
      <dgm:prSet presAssocID="{664FBC91-DB41-41A7-A949-B8624235045A}" presName="spNode" presStyleCnt="0"/>
      <dgm:spPr/>
    </dgm:pt>
    <dgm:pt modelId="{BA96BF99-1307-462E-B0D0-15F394615988}" type="pres">
      <dgm:prSet presAssocID="{B2351280-0802-4E8D-A1EA-AA086D0B8C4E}" presName="sibTrans" presStyleLbl="sibTrans1D1" presStyleIdx="0" presStyleCnt="6"/>
      <dgm:spPr/>
      <dgm:t>
        <a:bodyPr/>
        <a:lstStyle/>
        <a:p>
          <a:endParaRPr lang="en-US"/>
        </a:p>
      </dgm:t>
    </dgm:pt>
    <dgm:pt modelId="{91947DAC-2437-4B04-A97D-C1B1A63D447D}" type="pres">
      <dgm:prSet presAssocID="{67B5976C-069A-4E01-8925-59750CC95034}" presName="node" presStyleLbl="node1" presStyleIdx="1" presStyleCnt="6" custScaleX="137562">
        <dgm:presLayoutVars>
          <dgm:bulletEnabled val="1"/>
        </dgm:presLayoutVars>
      </dgm:prSet>
      <dgm:spPr/>
      <dgm:t>
        <a:bodyPr/>
        <a:lstStyle/>
        <a:p>
          <a:endParaRPr lang="en-US"/>
        </a:p>
      </dgm:t>
    </dgm:pt>
    <dgm:pt modelId="{8E4CDC61-15EE-4285-9560-B02D13A8AA3F}" type="pres">
      <dgm:prSet presAssocID="{67B5976C-069A-4E01-8925-59750CC95034}" presName="spNode" presStyleCnt="0"/>
      <dgm:spPr/>
    </dgm:pt>
    <dgm:pt modelId="{5E60E751-8C44-4BDA-B45B-A2A900E4B920}" type="pres">
      <dgm:prSet presAssocID="{10929446-EDBF-4DBC-877B-CDF980876AA0}" presName="sibTrans" presStyleLbl="sibTrans1D1" presStyleIdx="1" presStyleCnt="6"/>
      <dgm:spPr/>
      <dgm:t>
        <a:bodyPr/>
        <a:lstStyle/>
        <a:p>
          <a:endParaRPr lang="en-US"/>
        </a:p>
      </dgm:t>
    </dgm:pt>
    <dgm:pt modelId="{FD045D3B-C56E-4A8B-B00C-DCB6F370F808}" type="pres">
      <dgm:prSet presAssocID="{010CAD8E-FC32-4E75-AE08-14811594CDD5}" presName="node" presStyleLbl="node1" presStyleIdx="2" presStyleCnt="6" custScaleX="137562">
        <dgm:presLayoutVars>
          <dgm:bulletEnabled val="1"/>
        </dgm:presLayoutVars>
      </dgm:prSet>
      <dgm:spPr/>
      <dgm:t>
        <a:bodyPr/>
        <a:lstStyle/>
        <a:p>
          <a:endParaRPr lang="en-US"/>
        </a:p>
      </dgm:t>
    </dgm:pt>
    <dgm:pt modelId="{A1377A9C-287A-4631-8CBD-097B7C24D9EA}" type="pres">
      <dgm:prSet presAssocID="{010CAD8E-FC32-4E75-AE08-14811594CDD5}" presName="spNode" presStyleCnt="0"/>
      <dgm:spPr/>
    </dgm:pt>
    <dgm:pt modelId="{F9AAC88E-8343-47E3-920A-E9D3327D29AC}" type="pres">
      <dgm:prSet presAssocID="{16BB59CF-3ABA-460F-BCE3-36D76DA83A0F}" presName="sibTrans" presStyleLbl="sibTrans1D1" presStyleIdx="2" presStyleCnt="6"/>
      <dgm:spPr/>
      <dgm:t>
        <a:bodyPr/>
        <a:lstStyle/>
        <a:p>
          <a:endParaRPr lang="en-US"/>
        </a:p>
      </dgm:t>
    </dgm:pt>
    <dgm:pt modelId="{AC3C4DF0-6EB9-4CB0-AD01-21376F5C580F}" type="pres">
      <dgm:prSet presAssocID="{F90C2159-0782-48B6-B4F0-36D02841662A}" presName="node" presStyleLbl="node1" presStyleIdx="3" presStyleCnt="6" custScaleX="137562">
        <dgm:presLayoutVars>
          <dgm:bulletEnabled val="1"/>
        </dgm:presLayoutVars>
      </dgm:prSet>
      <dgm:spPr/>
      <dgm:t>
        <a:bodyPr/>
        <a:lstStyle/>
        <a:p>
          <a:endParaRPr lang="en-US"/>
        </a:p>
      </dgm:t>
    </dgm:pt>
    <dgm:pt modelId="{15671683-96CF-44D2-8562-5063735D4766}" type="pres">
      <dgm:prSet presAssocID="{F90C2159-0782-48B6-B4F0-36D02841662A}" presName="spNode" presStyleCnt="0"/>
      <dgm:spPr/>
    </dgm:pt>
    <dgm:pt modelId="{658470AE-278C-4B03-A397-2946ECC56DE5}" type="pres">
      <dgm:prSet presAssocID="{A379282F-99E2-4F08-BCFC-5A320FDA80CB}" presName="sibTrans" presStyleLbl="sibTrans1D1" presStyleIdx="3" presStyleCnt="6"/>
      <dgm:spPr/>
      <dgm:t>
        <a:bodyPr/>
        <a:lstStyle/>
        <a:p>
          <a:endParaRPr lang="en-US"/>
        </a:p>
      </dgm:t>
    </dgm:pt>
    <dgm:pt modelId="{6507F9CD-E8D0-4924-B41E-643069A79B9D}" type="pres">
      <dgm:prSet presAssocID="{C6C21B0C-685E-4035-81FA-FBFFC6E337C9}" presName="node" presStyleLbl="node1" presStyleIdx="4" presStyleCnt="6" custScaleX="137562">
        <dgm:presLayoutVars>
          <dgm:bulletEnabled val="1"/>
        </dgm:presLayoutVars>
      </dgm:prSet>
      <dgm:spPr/>
      <dgm:t>
        <a:bodyPr/>
        <a:lstStyle/>
        <a:p>
          <a:endParaRPr lang="en-US"/>
        </a:p>
      </dgm:t>
    </dgm:pt>
    <dgm:pt modelId="{4EA99AC4-9FC7-4FC2-AFD2-A2874A8858F4}" type="pres">
      <dgm:prSet presAssocID="{C6C21B0C-685E-4035-81FA-FBFFC6E337C9}" presName="spNode" presStyleCnt="0"/>
      <dgm:spPr/>
    </dgm:pt>
    <dgm:pt modelId="{6569DB03-1F1A-4278-8B89-8C74F1D144E6}" type="pres">
      <dgm:prSet presAssocID="{9A8D62A1-F6F0-43E2-A7E6-B0A0AEE91DEC}" presName="sibTrans" presStyleLbl="sibTrans1D1" presStyleIdx="4" presStyleCnt="6"/>
      <dgm:spPr/>
      <dgm:t>
        <a:bodyPr/>
        <a:lstStyle/>
        <a:p>
          <a:endParaRPr lang="en-US"/>
        </a:p>
      </dgm:t>
    </dgm:pt>
    <dgm:pt modelId="{3A2067A2-5B7E-4C83-8678-03EC03CF1643}" type="pres">
      <dgm:prSet presAssocID="{D35867DC-63BE-40FE-A45A-96464070CB9F}" presName="node" presStyleLbl="node1" presStyleIdx="5" presStyleCnt="6" custScaleX="137562">
        <dgm:presLayoutVars>
          <dgm:bulletEnabled val="1"/>
        </dgm:presLayoutVars>
      </dgm:prSet>
      <dgm:spPr/>
      <dgm:t>
        <a:bodyPr/>
        <a:lstStyle/>
        <a:p>
          <a:endParaRPr lang="en-US"/>
        </a:p>
      </dgm:t>
    </dgm:pt>
    <dgm:pt modelId="{677AFF8C-FC11-4071-817C-B0D1930D157F}" type="pres">
      <dgm:prSet presAssocID="{D35867DC-63BE-40FE-A45A-96464070CB9F}" presName="spNode" presStyleCnt="0"/>
      <dgm:spPr/>
    </dgm:pt>
    <dgm:pt modelId="{4EFB5D12-5DE0-4B92-8E39-B627074DD0B7}" type="pres">
      <dgm:prSet presAssocID="{91C53EF8-4782-4CE0-A306-E2E39BA4B44E}" presName="sibTrans" presStyleLbl="sibTrans1D1" presStyleIdx="5" presStyleCnt="6"/>
      <dgm:spPr/>
      <dgm:t>
        <a:bodyPr/>
        <a:lstStyle/>
        <a:p>
          <a:endParaRPr lang="en-US"/>
        </a:p>
      </dgm:t>
    </dgm:pt>
  </dgm:ptLst>
  <dgm:cxnLst>
    <dgm:cxn modelId="{37195221-FDF9-4B1B-B761-7706B2A1F6FB}" type="presOf" srcId="{F90C2159-0782-48B6-B4F0-36D02841662A}" destId="{AC3C4DF0-6EB9-4CB0-AD01-21376F5C580F}" srcOrd="0" destOrd="0" presId="urn:microsoft.com/office/officeart/2005/8/layout/cycle5"/>
    <dgm:cxn modelId="{1DA96296-D5B2-4908-980C-C003B05AD403}" type="presOf" srcId="{91C53EF8-4782-4CE0-A306-E2E39BA4B44E}" destId="{4EFB5D12-5DE0-4B92-8E39-B627074DD0B7}" srcOrd="0" destOrd="0" presId="urn:microsoft.com/office/officeart/2005/8/layout/cycle5"/>
    <dgm:cxn modelId="{A22A5391-98EB-4C85-847E-6562F969A3D2}" type="presOf" srcId="{9A8D62A1-F6F0-43E2-A7E6-B0A0AEE91DEC}" destId="{6569DB03-1F1A-4278-8B89-8C74F1D144E6}" srcOrd="0" destOrd="0" presId="urn:microsoft.com/office/officeart/2005/8/layout/cycle5"/>
    <dgm:cxn modelId="{706B40B6-E0E4-4FB3-A85A-7CD3A5448E61}" srcId="{12F7F749-7AC9-423E-A554-315C0EBA3A88}" destId="{67B5976C-069A-4E01-8925-59750CC95034}" srcOrd="1" destOrd="0" parTransId="{25D0AEA6-436D-41AF-BE8C-671CD9352B78}" sibTransId="{10929446-EDBF-4DBC-877B-CDF980876AA0}"/>
    <dgm:cxn modelId="{6A75614A-C322-4E6C-914E-30C76B816698}" type="presOf" srcId="{10929446-EDBF-4DBC-877B-CDF980876AA0}" destId="{5E60E751-8C44-4BDA-B45B-A2A900E4B920}" srcOrd="0" destOrd="0" presId="urn:microsoft.com/office/officeart/2005/8/layout/cycle5"/>
    <dgm:cxn modelId="{799117C1-6C17-480A-81A7-9353CD8F5785}" srcId="{12F7F749-7AC9-423E-A554-315C0EBA3A88}" destId="{010CAD8E-FC32-4E75-AE08-14811594CDD5}" srcOrd="2" destOrd="0" parTransId="{219D634A-7391-42C3-9FEF-9C8C75C661DE}" sibTransId="{16BB59CF-3ABA-460F-BCE3-36D76DA83A0F}"/>
    <dgm:cxn modelId="{C4FAB50B-A5F4-4F06-BEA6-4DE9925CB537}" type="presOf" srcId="{C6C21B0C-685E-4035-81FA-FBFFC6E337C9}" destId="{6507F9CD-E8D0-4924-B41E-643069A79B9D}" srcOrd="0" destOrd="0" presId="urn:microsoft.com/office/officeart/2005/8/layout/cycle5"/>
    <dgm:cxn modelId="{22499F9A-840C-4199-BF91-C0D082D5F841}" type="presOf" srcId="{B2351280-0802-4E8D-A1EA-AA086D0B8C4E}" destId="{BA96BF99-1307-462E-B0D0-15F394615988}" srcOrd="0" destOrd="0" presId="urn:microsoft.com/office/officeart/2005/8/layout/cycle5"/>
    <dgm:cxn modelId="{2DECA8A8-6C42-4379-80DC-71C7A371AE57}" type="presOf" srcId="{67B5976C-069A-4E01-8925-59750CC95034}" destId="{91947DAC-2437-4B04-A97D-C1B1A63D447D}" srcOrd="0" destOrd="0" presId="urn:microsoft.com/office/officeart/2005/8/layout/cycle5"/>
    <dgm:cxn modelId="{D28CFFF3-2AB2-48E6-B50A-0C62C097746D}" type="presOf" srcId="{010CAD8E-FC32-4E75-AE08-14811594CDD5}" destId="{FD045D3B-C56E-4A8B-B00C-DCB6F370F808}" srcOrd="0" destOrd="0" presId="urn:microsoft.com/office/officeart/2005/8/layout/cycle5"/>
    <dgm:cxn modelId="{1DEEC966-DF77-4D99-98B7-7AD886F55087}" srcId="{12F7F749-7AC9-423E-A554-315C0EBA3A88}" destId="{C6C21B0C-685E-4035-81FA-FBFFC6E337C9}" srcOrd="4" destOrd="0" parTransId="{61C04982-0375-4D65-A8E7-7A89724EE92A}" sibTransId="{9A8D62A1-F6F0-43E2-A7E6-B0A0AEE91DEC}"/>
    <dgm:cxn modelId="{DA4408E8-38F4-4F5D-B0BA-E6D25C9A32BC}" srcId="{12F7F749-7AC9-423E-A554-315C0EBA3A88}" destId="{F90C2159-0782-48B6-B4F0-36D02841662A}" srcOrd="3" destOrd="0" parTransId="{080499A3-171D-4A31-AA2B-81BF6D826D9F}" sibTransId="{A379282F-99E2-4F08-BCFC-5A320FDA80CB}"/>
    <dgm:cxn modelId="{D6752798-BC50-446B-A14E-3C0025322E70}" type="presOf" srcId="{12F7F749-7AC9-423E-A554-315C0EBA3A88}" destId="{13EBD69D-252C-4CA2-AE22-1FFEA9F72B45}" srcOrd="0" destOrd="0" presId="urn:microsoft.com/office/officeart/2005/8/layout/cycle5"/>
    <dgm:cxn modelId="{0067E44F-443B-4B23-98A3-74C5FFD35152}" type="presOf" srcId="{D35867DC-63BE-40FE-A45A-96464070CB9F}" destId="{3A2067A2-5B7E-4C83-8678-03EC03CF1643}" srcOrd="0" destOrd="0" presId="urn:microsoft.com/office/officeart/2005/8/layout/cycle5"/>
    <dgm:cxn modelId="{5CFC24B3-530F-426A-B795-7A4E4971611D}" srcId="{12F7F749-7AC9-423E-A554-315C0EBA3A88}" destId="{D35867DC-63BE-40FE-A45A-96464070CB9F}" srcOrd="5" destOrd="0" parTransId="{E0C081E3-A22E-48C7-B370-E0199C3324D2}" sibTransId="{91C53EF8-4782-4CE0-A306-E2E39BA4B44E}"/>
    <dgm:cxn modelId="{209E1584-7B17-40EB-AF13-3749BA2FE443}" type="presOf" srcId="{16BB59CF-3ABA-460F-BCE3-36D76DA83A0F}" destId="{F9AAC88E-8343-47E3-920A-E9D3327D29AC}" srcOrd="0" destOrd="0" presId="urn:microsoft.com/office/officeart/2005/8/layout/cycle5"/>
    <dgm:cxn modelId="{162540C1-2FC8-42E3-8553-81F790A74BFE}" type="presOf" srcId="{664FBC91-DB41-41A7-A949-B8624235045A}" destId="{5CE39958-633E-48D6-960C-94F3AB75DA87}" srcOrd="0" destOrd="0" presId="urn:microsoft.com/office/officeart/2005/8/layout/cycle5"/>
    <dgm:cxn modelId="{E55544CC-64D7-4787-B3BB-55F02CD0C534}" srcId="{12F7F749-7AC9-423E-A554-315C0EBA3A88}" destId="{664FBC91-DB41-41A7-A949-B8624235045A}" srcOrd="0" destOrd="0" parTransId="{73EF1D74-7C72-4035-8BE6-A4C9640A99A3}" sibTransId="{B2351280-0802-4E8D-A1EA-AA086D0B8C4E}"/>
    <dgm:cxn modelId="{CD14BC7D-6E24-4363-9D82-49A4D98AD619}" type="presOf" srcId="{A379282F-99E2-4F08-BCFC-5A320FDA80CB}" destId="{658470AE-278C-4B03-A397-2946ECC56DE5}" srcOrd="0" destOrd="0" presId="urn:microsoft.com/office/officeart/2005/8/layout/cycle5"/>
    <dgm:cxn modelId="{D64E1458-2D54-4E0A-B0A1-4ECA7F81A48F}" type="presParOf" srcId="{13EBD69D-252C-4CA2-AE22-1FFEA9F72B45}" destId="{5CE39958-633E-48D6-960C-94F3AB75DA87}" srcOrd="0" destOrd="0" presId="urn:microsoft.com/office/officeart/2005/8/layout/cycle5"/>
    <dgm:cxn modelId="{753A14DB-67EE-4AB2-814A-2F425DB25FE5}" type="presParOf" srcId="{13EBD69D-252C-4CA2-AE22-1FFEA9F72B45}" destId="{B5910B60-D1F3-4231-AD66-B57BE69850B7}" srcOrd="1" destOrd="0" presId="urn:microsoft.com/office/officeart/2005/8/layout/cycle5"/>
    <dgm:cxn modelId="{D33926DE-96AD-4E03-A745-363D2728AEEE}" type="presParOf" srcId="{13EBD69D-252C-4CA2-AE22-1FFEA9F72B45}" destId="{BA96BF99-1307-462E-B0D0-15F394615988}" srcOrd="2" destOrd="0" presId="urn:microsoft.com/office/officeart/2005/8/layout/cycle5"/>
    <dgm:cxn modelId="{E25C1C19-8E3F-4DE6-803A-CC28258BD797}" type="presParOf" srcId="{13EBD69D-252C-4CA2-AE22-1FFEA9F72B45}" destId="{91947DAC-2437-4B04-A97D-C1B1A63D447D}" srcOrd="3" destOrd="0" presId="urn:microsoft.com/office/officeart/2005/8/layout/cycle5"/>
    <dgm:cxn modelId="{A6B7968F-D8C4-47C2-9327-B7DFB5638C8B}" type="presParOf" srcId="{13EBD69D-252C-4CA2-AE22-1FFEA9F72B45}" destId="{8E4CDC61-15EE-4285-9560-B02D13A8AA3F}" srcOrd="4" destOrd="0" presId="urn:microsoft.com/office/officeart/2005/8/layout/cycle5"/>
    <dgm:cxn modelId="{680900C3-BAEA-47B9-9FA7-3956DC5D07E4}" type="presParOf" srcId="{13EBD69D-252C-4CA2-AE22-1FFEA9F72B45}" destId="{5E60E751-8C44-4BDA-B45B-A2A900E4B920}" srcOrd="5" destOrd="0" presId="urn:microsoft.com/office/officeart/2005/8/layout/cycle5"/>
    <dgm:cxn modelId="{7493C9A4-F92C-4350-8B82-EDCF9D679F9F}" type="presParOf" srcId="{13EBD69D-252C-4CA2-AE22-1FFEA9F72B45}" destId="{FD045D3B-C56E-4A8B-B00C-DCB6F370F808}" srcOrd="6" destOrd="0" presId="urn:microsoft.com/office/officeart/2005/8/layout/cycle5"/>
    <dgm:cxn modelId="{1CF13EF8-63D1-4993-AE70-0AD61D7E8A43}" type="presParOf" srcId="{13EBD69D-252C-4CA2-AE22-1FFEA9F72B45}" destId="{A1377A9C-287A-4631-8CBD-097B7C24D9EA}" srcOrd="7" destOrd="0" presId="urn:microsoft.com/office/officeart/2005/8/layout/cycle5"/>
    <dgm:cxn modelId="{750F6C4B-7841-4764-A628-D07CCB0F6478}" type="presParOf" srcId="{13EBD69D-252C-4CA2-AE22-1FFEA9F72B45}" destId="{F9AAC88E-8343-47E3-920A-E9D3327D29AC}" srcOrd="8" destOrd="0" presId="urn:microsoft.com/office/officeart/2005/8/layout/cycle5"/>
    <dgm:cxn modelId="{FEB9E530-0512-47E0-BA82-C7287CA4E61B}" type="presParOf" srcId="{13EBD69D-252C-4CA2-AE22-1FFEA9F72B45}" destId="{AC3C4DF0-6EB9-4CB0-AD01-21376F5C580F}" srcOrd="9" destOrd="0" presId="urn:microsoft.com/office/officeart/2005/8/layout/cycle5"/>
    <dgm:cxn modelId="{5486A879-4FAB-4A07-9B48-250E802FE6FE}" type="presParOf" srcId="{13EBD69D-252C-4CA2-AE22-1FFEA9F72B45}" destId="{15671683-96CF-44D2-8562-5063735D4766}" srcOrd="10" destOrd="0" presId="urn:microsoft.com/office/officeart/2005/8/layout/cycle5"/>
    <dgm:cxn modelId="{DC83EA96-BA88-4454-98C5-4440667BA573}" type="presParOf" srcId="{13EBD69D-252C-4CA2-AE22-1FFEA9F72B45}" destId="{658470AE-278C-4B03-A397-2946ECC56DE5}" srcOrd="11" destOrd="0" presId="urn:microsoft.com/office/officeart/2005/8/layout/cycle5"/>
    <dgm:cxn modelId="{69ADD02E-018E-4647-A7EE-A8546626F25D}" type="presParOf" srcId="{13EBD69D-252C-4CA2-AE22-1FFEA9F72B45}" destId="{6507F9CD-E8D0-4924-B41E-643069A79B9D}" srcOrd="12" destOrd="0" presId="urn:microsoft.com/office/officeart/2005/8/layout/cycle5"/>
    <dgm:cxn modelId="{9FD1A1CD-AC19-46CC-84C7-D63D7B2A24E2}" type="presParOf" srcId="{13EBD69D-252C-4CA2-AE22-1FFEA9F72B45}" destId="{4EA99AC4-9FC7-4FC2-AFD2-A2874A8858F4}" srcOrd="13" destOrd="0" presId="urn:microsoft.com/office/officeart/2005/8/layout/cycle5"/>
    <dgm:cxn modelId="{3DCF512D-168C-4888-A50A-18ADBE6EBBE3}" type="presParOf" srcId="{13EBD69D-252C-4CA2-AE22-1FFEA9F72B45}" destId="{6569DB03-1F1A-4278-8B89-8C74F1D144E6}" srcOrd="14" destOrd="0" presId="urn:microsoft.com/office/officeart/2005/8/layout/cycle5"/>
    <dgm:cxn modelId="{6155E69C-DCD2-421D-8B57-D68AF2E1D5B2}" type="presParOf" srcId="{13EBD69D-252C-4CA2-AE22-1FFEA9F72B45}" destId="{3A2067A2-5B7E-4C83-8678-03EC03CF1643}" srcOrd="15" destOrd="0" presId="urn:microsoft.com/office/officeart/2005/8/layout/cycle5"/>
    <dgm:cxn modelId="{5A65FAE0-7312-4A48-BBAA-CB66F07FE1A0}" type="presParOf" srcId="{13EBD69D-252C-4CA2-AE22-1FFEA9F72B45}" destId="{677AFF8C-FC11-4071-817C-B0D1930D157F}" srcOrd="16" destOrd="0" presId="urn:microsoft.com/office/officeart/2005/8/layout/cycle5"/>
    <dgm:cxn modelId="{70680778-E2A2-4082-A574-7239BA554630}" type="presParOf" srcId="{13EBD69D-252C-4CA2-AE22-1FFEA9F72B45}" destId="{4EFB5D12-5DE0-4B92-8E39-B627074DD0B7}" srcOrd="17"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F40B09-3CE2-482A-A591-39C0A7AFE01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5E917F3C-44E1-4B26-9253-E18C73C74EB6}">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dirty="0" smtClean="0">
              <a:solidFill>
                <a:sysClr val="windowText" lastClr="000000"/>
              </a:solidFill>
            </a:rPr>
            <a:t>Market</a:t>
          </a:r>
          <a:endParaRPr lang="en-US" dirty="0">
            <a:solidFill>
              <a:sysClr val="windowText" lastClr="000000"/>
            </a:solidFill>
          </a:endParaRPr>
        </a:p>
      </dgm:t>
    </dgm:pt>
    <dgm:pt modelId="{F5000824-EDB9-465A-87A5-16BEC6CF3143}" type="parTrans" cxnId="{D3CAAEA0-5A75-461E-BF39-B756F6A6B00A}">
      <dgm:prSet/>
      <dgm:spPr/>
      <dgm:t>
        <a:bodyPr/>
        <a:lstStyle/>
        <a:p>
          <a:endParaRPr lang="en-US"/>
        </a:p>
      </dgm:t>
    </dgm:pt>
    <dgm:pt modelId="{84065F23-0C1D-489E-9803-A9ED29F157EB}" type="sibTrans" cxnId="{D3CAAEA0-5A75-461E-BF39-B756F6A6B00A}">
      <dgm:prSet/>
      <dgm:spPr/>
      <dgm:t>
        <a:bodyPr/>
        <a:lstStyle/>
        <a:p>
          <a:endParaRPr lang="en-US"/>
        </a:p>
      </dgm:t>
    </dgm:pt>
    <dgm:pt modelId="{98A8D6D6-9086-4746-B419-1B79B55D154A}">
      <dgm:prSet phldrT="[Text]"/>
      <dgm:spPr/>
      <dgm:t>
        <a:bodyPr/>
        <a:lstStyle/>
        <a:p>
          <a:r>
            <a:rPr lang="en-US" dirty="0" smtClean="0"/>
            <a:t>Universities</a:t>
          </a:r>
          <a:endParaRPr lang="en-US" dirty="0"/>
        </a:p>
      </dgm:t>
    </dgm:pt>
    <dgm:pt modelId="{E93E8ADC-19D2-4BA1-A839-60029A842C0C}" type="parTrans" cxnId="{983811B9-FC7E-4181-AD74-D41FCD0B4AB2}">
      <dgm:prSet/>
      <dgm:spPr/>
      <dgm:t>
        <a:bodyPr/>
        <a:lstStyle/>
        <a:p>
          <a:endParaRPr lang="en-US"/>
        </a:p>
      </dgm:t>
    </dgm:pt>
    <dgm:pt modelId="{C58A7797-3D26-45AA-832C-2BCEC3AEEBFF}" type="sibTrans" cxnId="{983811B9-FC7E-4181-AD74-D41FCD0B4AB2}">
      <dgm:prSet/>
      <dgm:spPr/>
      <dgm:t>
        <a:bodyPr/>
        <a:lstStyle/>
        <a:p>
          <a:endParaRPr lang="en-US"/>
        </a:p>
      </dgm:t>
    </dgm:pt>
    <dgm:pt modelId="{3D727944-1072-450C-9873-8D237A315A78}">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dirty="0" smtClean="0">
              <a:solidFill>
                <a:sysClr val="windowText" lastClr="000000"/>
              </a:solidFill>
            </a:rPr>
            <a:t>Competitors</a:t>
          </a:r>
          <a:endParaRPr lang="en-US" dirty="0">
            <a:solidFill>
              <a:sysClr val="windowText" lastClr="000000"/>
            </a:solidFill>
          </a:endParaRPr>
        </a:p>
      </dgm:t>
    </dgm:pt>
    <dgm:pt modelId="{D6BF50DA-BF25-4EE7-8953-F810C3559839}" type="parTrans" cxnId="{97E87925-8E7F-4921-8C64-6ED9A1A5733F}">
      <dgm:prSet/>
      <dgm:spPr/>
      <dgm:t>
        <a:bodyPr/>
        <a:lstStyle/>
        <a:p>
          <a:endParaRPr lang="en-US"/>
        </a:p>
      </dgm:t>
    </dgm:pt>
    <dgm:pt modelId="{E800A06F-258C-457B-A1F9-830E71D4D6BA}" type="sibTrans" cxnId="{97E87925-8E7F-4921-8C64-6ED9A1A5733F}">
      <dgm:prSet/>
      <dgm:spPr/>
      <dgm:t>
        <a:bodyPr/>
        <a:lstStyle/>
        <a:p>
          <a:endParaRPr lang="en-US"/>
        </a:p>
      </dgm:t>
    </dgm:pt>
    <dgm:pt modelId="{C4F10F63-B717-4761-995D-0352FCEC1651}">
      <dgm:prSet phldrT="[Text]"/>
      <dgm:spPr/>
      <dgm:t>
        <a:bodyPr/>
        <a:lstStyle/>
        <a:p>
          <a:r>
            <a:rPr lang="en-US" dirty="0" smtClean="0"/>
            <a:t>MIS programs at other universities</a:t>
          </a:r>
          <a:endParaRPr lang="en-US" dirty="0"/>
        </a:p>
      </dgm:t>
    </dgm:pt>
    <dgm:pt modelId="{F0968407-3DED-47A0-B89E-5D4E6E0743CC}" type="parTrans" cxnId="{906DBAEC-98A7-49A3-B062-28092FEB3CB2}">
      <dgm:prSet/>
      <dgm:spPr/>
      <dgm:t>
        <a:bodyPr/>
        <a:lstStyle/>
        <a:p>
          <a:endParaRPr lang="en-US"/>
        </a:p>
      </dgm:t>
    </dgm:pt>
    <dgm:pt modelId="{E0E01898-1872-49DB-8008-74ECECF927D3}" type="sibTrans" cxnId="{906DBAEC-98A7-49A3-B062-28092FEB3CB2}">
      <dgm:prSet/>
      <dgm:spPr/>
      <dgm:t>
        <a:bodyPr/>
        <a:lstStyle/>
        <a:p>
          <a:endParaRPr lang="en-US"/>
        </a:p>
      </dgm:t>
    </dgm:pt>
    <dgm:pt modelId="{0A2F74F5-F13C-4010-9848-5B885D1A4D71}">
      <dgm:prSet phldrT="[Text]"/>
      <dgm:spPr>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dgm:spPr>
      <dgm:t>
        <a:bodyPr/>
        <a:lstStyle/>
        <a:p>
          <a:r>
            <a:rPr lang="en-US" dirty="0" smtClean="0">
              <a:solidFill>
                <a:sysClr val="windowText" lastClr="000000"/>
              </a:solidFill>
            </a:rPr>
            <a:t>Companies</a:t>
          </a:r>
          <a:endParaRPr lang="en-US" dirty="0">
            <a:solidFill>
              <a:sysClr val="windowText" lastClr="000000"/>
            </a:solidFill>
          </a:endParaRPr>
        </a:p>
      </dgm:t>
    </dgm:pt>
    <dgm:pt modelId="{65366F2B-1B18-4A86-A8C5-2CAA73C0D034}" type="parTrans" cxnId="{8C521410-FFC4-4B89-A848-76AA56F48D18}">
      <dgm:prSet/>
      <dgm:spPr/>
      <dgm:t>
        <a:bodyPr/>
        <a:lstStyle/>
        <a:p>
          <a:endParaRPr lang="en-US"/>
        </a:p>
      </dgm:t>
    </dgm:pt>
    <dgm:pt modelId="{557AAEF6-3DA5-456C-971C-13572E7CFC44}" type="sibTrans" cxnId="{8C521410-FFC4-4B89-A848-76AA56F48D18}">
      <dgm:prSet/>
      <dgm:spPr/>
      <dgm:t>
        <a:bodyPr/>
        <a:lstStyle/>
        <a:p>
          <a:endParaRPr lang="en-US"/>
        </a:p>
      </dgm:t>
    </dgm:pt>
    <dgm:pt modelId="{13E0D975-761D-4733-8BCE-DCC178EDAFC8}">
      <dgm:prSet phldrT="[Text]"/>
      <dgm:spPr/>
      <dgm:t>
        <a:bodyPr/>
        <a:lstStyle/>
        <a:p>
          <a:r>
            <a:rPr lang="en-US" dirty="0" smtClean="0"/>
            <a:t>IBIT Members</a:t>
          </a:r>
          <a:endParaRPr lang="en-US" dirty="0"/>
        </a:p>
      </dgm:t>
    </dgm:pt>
    <dgm:pt modelId="{CC0877D8-BEB1-4DD2-B47D-87DD03C206CC}" type="parTrans" cxnId="{02C28F24-3CF0-43F7-88D9-94B898E6F52B}">
      <dgm:prSet/>
      <dgm:spPr/>
      <dgm:t>
        <a:bodyPr/>
        <a:lstStyle/>
        <a:p>
          <a:endParaRPr lang="en-US"/>
        </a:p>
      </dgm:t>
    </dgm:pt>
    <dgm:pt modelId="{2B88F425-08D9-437E-BD78-492357AB74C9}" type="sibTrans" cxnId="{02C28F24-3CF0-43F7-88D9-94B898E6F52B}">
      <dgm:prSet/>
      <dgm:spPr/>
      <dgm:t>
        <a:bodyPr/>
        <a:lstStyle/>
        <a:p>
          <a:endParaRPr lang="en-US"/>
        </a:p>
      </dgm:t>
    </dgm:pt>
    <dgm:pt modelId="{096EE5F3-EA6B-469A-B8D0-AF7010B0A894}">
      <dgm:prSet phldrT="[Text]"/>
      <dgm:spPr/>
      <dgm:t>
        <a:bodyPr/>
        <a:lstStyle/>
        <a:p>
          <a:r>
            <a:rPr lang="en-US" dirty="0" smtClean="0"/>
            <a:t>Temple-affiliated programs</a:t>
          </a:r>
          <a:endParaRPr lang="en-US" dirty="0"/>
        </a:p>
      </dgm:t>
    </dgm:pt>
    <dgm:pt modelId="{D4FBD084-7E07-41C9-8948-E26EE7BF1CB6}" type="parTrans" cxnId="{276B494A-DABB-4F1C-B304-FFD015301EB8}">
      <dgm:prSet/>
      <dgm:spPr/>
      <dgm:t>
        <a:bodyPr/>
        <a:lstStyle/>
        <a:p>
          <a:endParaRPr lang="en-US"/>
        </a:p>
      </dgm:t>
    </dgm:pt>
    <dgm:pt modelId="{C2A92564-D74E-4CF1-930A-2AA276F2FD61}" type="sibTrans" cxnId="{276B494A-DABB-4F1C-B304-FFD015301EB8}">
      <dgm:prSet/>
      <dgm:spPr/>
      <dgm:t>
        <a:bodyPr/>
        <a:lstStyle/>
        <a:p>
          <a:endParaRPr lang="en-US"/>
        </a:p>
      </dgm:t>
    </dgm:pt>
    <dgm:pt modelId="{F6CA1AE8-F804-4EBF-93FD-AA1BCD383347}">
      <dgm:prSet phldrT="[Text]"/>
      <dgm:spPr/>
      <dgm:t>
        <a:bodyPr/>
        <a:lstStyle/>
        <a:p>
          <a:r>
            <a:rPr lang="en-US" dirty="0" smtClean="0"/>
            <a:t>Business Schools</a:t>
          </a:r>
          <a:endParaRPr lang="en-US" dirty="0"/>
        </a:p>
      </dgm:t>
    </dgm:pt>
    <dgm:pt modelId="{5E5A0FF5-E4F8-4843-958E-0E3B5F806A57}" type="parTrans" cxnId="{8783FF5F-0E96-41CB-B2CF-E0A4DC806D75}">
      <dgm:prSet/>
      <dgm:spPr/>
      <dgm:t>
        <a:bodyPr/>
        <a:lstStyle/>
        <a:p>
          <a:endParaRPr lang="en-US"/>
        </a:p>
      </dgm:t>
    </dgm:pt>
    <dgm:pt modelId="{9C7B755F-865B-4928-8F87-05830DE81B91}" type="sibTrans" cxnId="{8783FF5F-0E96-41CB-B2CF-E0A4DC806D75}">
      <dgm:prSet/>
      <dgm:spPr/>
      <dgm:t>
        <a:bodyPr/>
        <a:lstStyle/>
        <a:p>
          <a:endParaRPr lang="en-US"/>
        </a:p>
      </dgm:t>
    </dgm:pt>
    <dgm:pt modelId="{76ABABC3-80BF-4032-BCB9-8FE8A0E89F48}" type="pres">
      <dgm:prSet presAssocID="{77F40B09-3CE2-482A-A591-39C0A7AFE01E}" presName="Name0" presStyleCnt="0">
        <dgm:presLayoutVars>
          <dgm:dir/>
          <dgm:animLvl val="lvl"/>
          <dgm:resizeHandles val="exact"/>
        </dgm:presLayoutVars>
      </dgm:prSet>
      <dgm:spPr/>
      <dgm:t>
        <a:bodyPr/>
        <a:lstStyle/>
        <a:p>
          <a:endParaRPr lang="en-US"/>
        </a:p>
      </dgm:t>
    </dgm:pt>
    <dgm:pt modelId="{3A86944E-A85E-4640-A1F3-3557133DFC0A}" type="pres">
      <dgm:prSet presAssocID="{5E917F3C-44E1-4B26-9253-E18C73C74EB6}" presName="linNode" presStyleCnt="0"/>
      <dgm:spPr/>
    </dgm:pt>
    <dgm:pt modelId="{2E5CB223-5B90-42CA-BA82-1C63057FFA9E}" type="pres">
      <dgm:prSet presAssocID="{5E917F3C-44E1-4B26-9253-E18C73C74EB6}" presName="parentText" presStyleLbl="node1" presStyleIdx="0" presStyleCnt="3">
        <dgm:presLayoutVars>
          <dgm:chMax val="1"/>
          <dgm:bulletEnabled val="1"/>
        </dgm:presLayoutVars>
      </dgm:prSet>
      <dgm:spPr/>
      <dgm:t>
        <a:bodyPr/>
        <a:lstStyle/>
        <a:p>
          <a:endParaRPr lang="en-US"/>
        </a:p>
      </dgm:t>
    </dgm:pt>
    <dgm:pt modelId="{9D5AD6C9-2984-4525-BEFB-C8FB21D0C645}" type="pres">
      <dgm:prSet presAssocID="{5E917F3C-44E1-4B26-9253-E18C73C74EB6}" presName="descendantText" presStyleLbl="alignAccFollowNode1" presStyleIdx="0" presStyleCnt="3">
        <dgm:presLayoutVars>
          <dgm:bulletEnabled val="1"/>
        </dgm:presLayoutVars>
      </dgm:prSet>
      <dgm:spPr/>
      <dgm:t>
        <a:bodyPr/>
        <a:lstStyle/>
        <a:p>
          <a:endParaRPr lang="en-US"/>
        </a:p>
      </dgm:t>
    </dgm:pt>
    <dgm:pt modelId="{0D305EEC-481A-44B5-BAD2-D5723AB671D0}" type="pres">
      <dgm:prSet presAssocID="{84065F23-0C1D-489E-9803-A9ED29F157EB}" presName="sp" presStyleCnt="0"/>
      <dgm:spPr/>
    </dgm:pt>
    <dgm:pt modelId="{3B74E56C-CC48-49D0-A0B0-25BBAEE2A7BE}" type="pres">
      <dgm:prSet presAssocID="{3D727944-1072-450C-9873-8D237A315A78}" presName="linNode" presStyleCnt="0"/>
      <dgm:spPr/>
    </dgm:pt>
    <dgm:pt modelId="{CFEE7290-0EC3-45EB-8543-C12281B8D43D}" type="pres">
      <dgm:prSet presAssocID="{3D727944-1072-450C-9873-8D237A315A78}" presName="parentText" presStyleLbl="node1" presStyleIdx="1" presStyleCnt="3">
        <dgm:presLayoutVars>
          <dgm:chMax val="1"/>
          <dgm:bulletEnabled val="1"/>
        </dgm:presLayoutVars>
      </dgm:prSet>
      <dgm:spPr/>
      <dgm:t>
        <a:bodyPr/>
        <a:lstStyle/>
        <a:p>
          <a:endParaRPr lang="en-US"/>
        </a:p>
      </dgm:t>
    </dgm:pt>
    <dgm:pt modelId="{59E41F34-1797-4ABE-81D7-8A968530A1A8}" type="pres">
      <dgm:prSet presAssocID="{3D727944-1072-450C-9873-8D237A315A78}" presName="descendantText" presStyleLbl="alignAccFollowNode1" presStyleIdx="1" presStyleCnt="3">
        <dgm:presLayoutVars>
          <dgm:bulletEnabled val="1"/>
        </dgm:presLayoutVars>
      </dgm:prSet>
      <dgm:spPr/>
      <dgm:t>
        <a:bodyPr/>
        <a:lstStyle/>
        <a:p>
          <a:endParaRPr lang="en-US"/>
        </a:p>
      </dgm:t>
    </dgm:pt>
    <dgm:pt modelId="{4107EA1D-F251-4AF3-BE7D-CCB1E8542CC7}" type="pres">
      <dgm:prSet presAssocID="{E800A06F-258C-457B-A1F9-830E71D4D6BA}" presName="sp" presStyleCnt="0"/>
      <dgm:spPr/>
    </dgm:pt>
    <dgm:pt modelId="{D91997E3-8B7D-4BD7-9D9E-7E639687EB0D}" type="pres">
      <dgm:prSet presAssocID="{0A2F74F5-F13C-4010-9848-5B885D1A4D71}" presName="linNode" presStyleCnt="0"/>
      <dgm:spPr/>
    </dgm:pt>
    <dgm:pt modelId="{435654BC-639E-4073-A8B0-48EDDC36C026}" type="pres">
      <dgm:prSet presAssocID="{0A2F74F5-F13C-4010-9848-5B885D1A4D71}" presName="parentText" presStyleLbl="node1" presStyleIdx="2" presStyleCnt="3">
        <dgm:presLayoutVars>
          <dgm:chMax val="1"/>
          <dgm:bulletEnabled val="1"/>
        </dgm:presLayoutVars>
      </dgm:prSet>
      <dgm:spPr/>
      <dgm:t>
        <a:bodyPr/>
        <a:lstStyle/>
        <a:p>
          <a:endParaRPr lang="en-US"/>
        </a:p>
      </dgm:t>
    </dgm:pt>
    <dgm:pt modelId="{B87A299F-F3C2-4D0C-82AF-FAC8BFF2117D}" type="pres">
      <dgm:prSet presAssocID="{0A2F74F5-F13C-4010-9848-5B885D1A4D71}" presName="descendantText" presStyleLbl="alignAccFollowNode1" presStyleIdx="2" presStyleCnt="3">
        <dgm:presLayoutVars>
          <dgm:bulletEnabled val="1"/>
        </dgm:presLayoutVars>
      </dgm:prSet>
      <dgm:spPr/>
      <dgm:t>
        <a:bodyPr/>
        <a:lstStyle/>
        <a:p>
          <a:endParaRPr lang="en-US"/>
        </a:p>
      </dgm:t>
    </dgm:pt>
  </dgm:ptLst>
  <dgm:cxnLst>
    <dgm:cxn modelId="{276B494A-DABB-4F1C-B304-FFD015301EB8}" srcId="{0A2F74F5-F13C-4010-9848-5B885D1A4D71}" destId="{096EE5F3-EA6B-469A-B8D0-AF7010B0A894}" srcOrd="1" destOrd="0" parTransId="{D4FBD084-7E07-41C9-8948-E26EE7BF1CB6}" sibTransId="{C2A92564-D74E-4CF1-930A-2AA276F2FD61}"/>
    <dgm:cxn modelId="{18D37095-D04D-4CF9-B666-86DE7E55E20A}" type="presOf" srcId="{3D727944-1072-450C-9873-8D237A315A78}" destId="{CFEE7290-0EC3-45EB-8543-C12281B8D43D}" srcOrd="0" destOrd="0" presId="urn:microsoft.com/office/officeart/2005/8/layout/vList5"/>
    <dgm:cxn modelId="{B8BDA5E6-2C1E-451E-A5F4-2875A5DEAAAD}" type="presOf" srcId="{F6CA1AE8-F804-4EBF-93FD-AA1BCD383347}" destId="{9D5AD6C9-2984-4525-BEFB-C8FB21D0C645}" srcOrd="0" destOrd="1" presId="urn:microsoft.com/office/officeart/2005/8/layout/vList5"/>
    <dgm:cxn modelId="{BDF4897C-830D-4890-A9AC-3E4AA1174430}" type="presOf" srcId="{98A8D6D6-9086-4746-B419-1B79B55D154A}" destId="{9D5AD6C9-2984-4525-BEFB-C8FB21D0C645}" srcOrd="0" destOrd="0" presId="urn:microsoft.com/office/officeart/2005/8/layout/vList5"/>
    <dgm:cxn modelId="{02C28F24-3CF0-43F7-88D9-94B898E6F52B}" srcId="{0A2F74F5-F13C-4010-9848-5B885D1A4D71}" destId="{13E0D975-761D-4733-8BCE-DCC178EDAFC8}" srcOrd="0" destOrd="0" parTransId="{CC0877D8-BEB1-4DD2-B47D-87DD03C206CC}" sibTransId="{2B88F425-08D9-437E-BD78-492357AB74C9}"/>
    <dgm:cxn modelId="{983811B9-FC7E-4181-AD74-D41FCD0B4AB2}" srcId="{5E917F3C-44E1-4B26-9253-E18C73C74EB6}" destId="{98A8D6D6-9086-4746-B419-1B79B55D154A}" srcOrd="0" destOrd="0" parTransId="{E93E8ADC-19D2-4BA1-A839-60029A842C0C}" sibTransId="{C58A7797-3D26-45AA-832C-2BCEC3AEEBFF}"/>
    <dgm:cxn modelId="{AFD40410-AFF4-4395-A99E-22C7A89D880C}" type="presOf" srcId="{0A2F74F5-F13C-4010-9848-5B885D1A4D71}" destId="{435654BC-639E-4073-A8B0-48EDDC36C026}" srcOrd="0" destOrd="0" presId="urn:microsoft.com/office/officeart/2005/8/layout/vList5"/>
    <dgm:cxn modelId="{8C521410-FFC4-4B89-A848-76AA56F48D18}" srcId="{77F40B09-3CE2-482A-A591-39C0A7AFE01E}" destId="{0A2F74F5-F13C-4010-9848-5B885D1A4D71}" srcOrd="2" destOrd="0" parTransId="{65366F2B-1B18-4A86-A8C5-2CAA73C0D034}" sibTransId="{557AAEF6-3DA5-456C-971C-13572E7CFC44}"/>
    <dgm:cxn modelId="{F82B31B3-4779-4632-9EE8-E96BCC8E77B9}" type="presOf" srcId="{096EE5F3-EA6B-469A-B8D0-AF7010B0A894}" destId="{B87A299F-F3C2-4D0C-82AF-FAC8BFF2117D}" srcOrd="0" destOrd="1" presId="urn:microsoft.com/office/officeart/2005/8/layout/vList5"/>
    <dgm:cxn modelId="{25627065-EC9A-4433-AA11-36955DC20458}" type="presOf" srcId="{13E0D975-761D-4733-8BCE-DCC178EDAFC8}" destId="{B87A299F-F3C2-4D0C-82AF-FAC8BFF2117D}" srcOrd="0" destOrd="0" presId="urn:microsoft.com/office/officeart/2005/8/layout/vList5"/>
    <dgm:cxn modelId="{97E87925-8E7F-4921-8C64-6ED9A1A5733F}" srcId="{77F40B09-3CE2-482A-A591-39C0A7AFE01E}" destId="{3D727944-1072-450C-9873-8D237A315A78}" srcOrd="1" destOrd="0" parTransId="{D6BF50DA-BF25-4EE7-8953-F810C3559839}" sibTransId="{E800A06F-258C-457B-A1F9-830E71D4D6BA}"/>
    <dgm:cxn modelId="{6F279788-0436-4706-8939-1631FA798FB7}" type="presOf" srcId="{C4F10F63-B717-4761-995D-0352FCEC1651}" destId="{59E41F34-1797-4ABE-81D7-8A968530A1A8}" srcOrd="0" destOrd="0" presId="urn:microsoft.com/office/officeart/2005/8/layout/vList5"/>
    <dgm:cxn modelId="{906DBAEC-98A7-49A3-B062-28092FEB3CB2}" srcId="{3D727944-1072-450C-9873-8D237A315A78}" destId="{C4F10F63-B717-4761-995D-0352FCEC1651}" srcOrd="0" destOrd="0" parTransId="{F0968407-3DED-47A0-B89E-5D4E6E0743CC}" sibTransId="{E0E01898-1872-49DB-8008-74ECECF927D3}"/>
    <dgm:cxn modelId="{8783FF5F-0E96-41CB-B2CF-E0A4DC806D75}" srcId="{98A8D6D6-9086-4746-B419-1B79B55D154A}" destId="{F6CA1AE8-F804-4EBF-93FD-AA1BCD383347}" srcOrd="0" destOrd="0" parTransId="{5E5A0FF5-E4F8-4843-958E-0E3B5F806A57}" sibTransId="{9C7B755F-865B-4928-8F87-05830DE81B91}"/>
    <dgm:cxn modelId="{382DE752-2B74-47BA-8978-BCA2993A8F0A}" type="presOf" srcId="{5E917F3C-44E1-4B26-9253-E18C73C74EB6}" destId="{2E5CB223-5B90-42CA-BA82-1C63057FFA9E}" srcOrd="0" destOrd="0" presId="urn:microsoft.com/office/officeart/2005/8/layout/vList5"/>
    <dgm:cxn modelId="{A1B0F21E-946C-4692-B076-E1AECD1F6BAA}" type="presOf" srcId="{77F40B09-3CE2-482A-A591-39C0A7AFE01E}" destId="{76ABABC3-80BF-4032-BCB9-8FE8A0E89F48}" srcOrd="0" destOrd="0" presId="urn:microsoft.com/office/officeart/2005/8/layout/vList5"/>
    <dgm:cxn modelId="{D3CAAEA0-5A75-461E-BF39-B756F6A6B00A}" srcId="{77F40B09-3CE2-482A-A591-39C0A7AFE01E}" destId="{5E917F3C-44E1-4B26-9253-E18C73C74EB6}" srcOrd="0" destOrd="0" parTransId="{F5000824-EDB9-465A-87A5-16BEC6CF3143}" sibTransId="{84065F23-0C1D-489E-9803-A9ED29F157EB}"/>
    <dgm:cxn modelId="{A9625764-A478-423A-9594-C77D6E3CFA61}" type="presParOf" srcId="{76ABABC3-80BF-4032-BCB9-8FE8A0E89F48}" destId="{3A86944E-A85E-4640-A1F3-3557133DFC0A}" srcOrd="0" destOrd="0" presId="urn:microsoft.com/office/officeart/2005/8/layout/vList5"/>
    <dgm:cxn modelId="{9CCA9368-EA51-4FAB-A77C-8E3B7C7054FB}" type="presParOf" srcId="{3A86944E-A85E-4640-A1F3-3557133DFC0A}" destId="{2E5CB223-5B90-42CA-BA82-1C63057FFA9E}" srcOrd="0" destOrd="0" presId="urn:microsoft.com/office/officeart/2005/8/layout/vList5"/>
    <dgm:cxn modelId="{3DBD3A4D-3FBE-4530-85F6-5C729955964B}" type="presParOf" srcId="{3A86944E-A85E-4640-A1F3-3557133DFC0A}" destId="{9D5AD6C9-2984-4525-BEFB-C8FB21D0C645}" srcOrd="1" destOrd="0" presId="urn:microsoft.com/office/officeart/2005/8/layout/vList5"/>
    <dgm:cxn modelId="{24F74C58-962F-495B-8D0D-2A8ABAFC535A}" type="presParOf" srcId="{76ABABC3-80BF-4032-BCB9-8FE8A0E89F48}" destId="{0D305EEC-481A-44B5-BAD2-D5723AB671D0}" srcOrd="1" destOrd="0" presId="urn:microsoft.com/office/officeart/2005/8/layout/vList5"/>
    <dgm:cxn modelId="{E11BAC6E-6735-4DBA-8C2A-271B7014639F}" type="presParOf" srcId="{76ABABC3-80BF-4032-BCB9-8FE8A0E89F48}" destId="{3B74E56C-CC48-49D0-A0B0-25BBAEE2A7BE}" srcOrd="2" destOrd="0" presId="urn:microsoft.com/office/officeart/2005/8/layout/vList5"/>
    <dgm:cxn modelId="{3FF94627-6866-4D98-B3E5-F349201BDB26}" type="presParOf" srcId="{3B74E56C-CC48-49D0-A0B0-25BBAEE2A7BE}" destId="{CFEE7290-0EC3-45EB-8543-C12281B8D43D}" srcOrd="0" destOrd="0" presId="urn:microsoft.com/office/officeart/2005/8/layout/vList5"/>
    <dgm:cxn modelId="{ACAD1766-5A6E-40FC-9998-B3201D3475A9}" type="presParOf" srcId="{3B74E56C-CC48-49D0-A0B0-25BBAEE2A7BE}" destId="{59E41F34-1797-4ABE-81D7-8A968530A1A8}" srcOrd="1" destOrd="0" presId="urn:microsoft.com/office/officeart/2005/8/layout/vList5"/>
    <dgm:cxn modelId="{1CBCB450-F5A9-46E6-A153-4FC7BDD76448}" type="presParOf" srcId="{76ABABC3-80BF-4032-BCB9-8FE8A0E89F48}" destId="{4107EA1D-F251-4AF3-BE7D-CCB1E8542CC7}" srcOrd="3" destOrd="0" presId="urn:microsoft.com/office/officeart/2005/8/layout/vList5"/>
    <dgm:cxn modelId="{DD16AB35-BBD1-4CD8-B35D-A2F97DEE9815}" type="presParOf" srcId="{76ABABC3-80BF-4032-BCB9-8FE8A0E89F48}" destId="{D91997E3-8B7D-4BD7-9D9E-7E639687EB0D}" srcOrd="4" destOrd="0" presId="urn:microsoft.com/office/officeart/2005/8/layout/vList5"/>
    <dgm:cxn modelId="{4ED3C3B9-0A46-4C18-8098-94AC7EC50F5F}" type="presParOf" srcId="{D91997E3-8B7D-4BD7-9D9E-7E639687EB0D}" destId="{435654BC-639E-4073-A8B0-48EDDC36C026}" srcOrd="0" destOrd="0" presId="urn:microsoft.com/office/officeart/2005/8/layout/vList5"/>
    <dgm:cxn modelId="{91C7DA24-984C-4DD2-ACED-AD48EAD329A8}" type="presParOf" srcId="{D91997E3-8B7D-4BD7-9D9E-7E639687EB0D}" destId="{B87A299F-F3C2-4D0C-82AF-FAC8BFF2117D}"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875E31-12C4-4CC7-BAB5-27E58F32FF19}">
      <dsp:nvSpPr>
        <dsp:cNvPr id="0" name=""/>
        <dsp:cNvSpPr/>
      </dsp:nvSpPr>
      <dsp:spPr>
        <a:xfrm rot="5400000">
          <a:off x="-289718" y="292805"/>
          <a:ext cx="1931458" cy="1352020"/>
        </a:xfrm>
        <a:prstGeom prst="chevron">
          <a:avLst/>
        </a:prstGeom>
        <a:gradFill rotWithShape="0">
          <a:gsLst>
            <a:gs pos="0">
              <a:schemeClr val="accent1">
                <a:hueOff val="0"/>
                <a:satOff val="0"/>
                <a:lumOff val="0"/>
                <a:alphaOff val="0"/>
                <a:tint val="94000"/>
                <a:satMod val="105000"/>
                <a:lumMod val="102000"/>
              </a:schemeClr>
            </a:gs>
            <a:gs pos="100000">
              <a:schemeClr val="accent1">
                <a:hueOff val="0"/>
                <a:satOff val="0"/>
                <a:lumOff val="0"/>
                <a:alphaOff val="0"/>
                <a:shade val="74000"/>
                <a:satMod val="128000"/>
                <a:lumMod val="100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solidFill>
                <a:schemeClr val="bg1"/>
              </a:solidFill>
            </a:rPr>
            <a:t>Students</a:t>
          </a:r>
          <a:endParaRPr lang="en-US" sz="2300" kern="1200" dirty="0">
            <a:solidFill>
              <a:schemeClr val="bg1"/>
            </a:solidFill>
          </a:endParaRPr>
        </a:p>
      </dsp:txBody>
      <dsp:txXfrm rot="-5400000">
        <a:off x="1" y="679096"/>
        <a:ext cx="1352020" cy="579438"/>
      </dsp:txXfrm>
    </dsp:sp>
    <dsp:sp modelId="{D8442E4C-64B9-4945-8B10-43FC487C6686}">
      <dsp:nvSpPr>
        <dsp:cNvPr id="0" name=""/>
        <dsp:cNvSpPr/>
      </dsp:nvSpPr>
      <dsp:spPr>
        <a:xfrm rot="5400000">
          <a:off x="4112286" y="-2757179"/>
          <a:ext cx="1255447" cy="6775979"/>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Students will be assigned into groups</a:t>
          </a:r>
          <a:endParaRPr lang="en-US" sz="1800" kern="1200" dirty="0"/>
        </a:p>
        <a:p>
          <a:pPr marL="171450" lvl="1" indent="-171450" algn="l" defTabSz="800100">
            <a:lnSpc>
              <a:spcPct val="90000"/>
            </a:lnSpc>
            <a:spcBef>
              <a:spcPct val="0"/>
            </a:spcBef>
            <a:spcAft>
              <a:spcPct val="15000"/>
            </a:spcAft>
            <a:buChar char="••"/>
          </a:pPr>
          <a:r>
            <a:rPr lang="en-US" sz="1800" kern="1200" dirty="0" smtClean="0"/>
            <a:t>Each group will be assigned a separate project from </a:t>
          </a:r>
          <a:r>
            <a:rPr lang="en-US" sz="1800" kern="1200" dirty="0" smtClean="0"/>
            <a:t>company</a:t>
          </a:r>
          <a:endParaRPr lang="en-US" sz="1800" kern="1200" dirty="0"/>
        </a:p>
        <a:p>
          <a:pPr marL="171450" lvl="1" indent="-171450" algn="l" defTabSz="800100">
            <a:lnSpc>
              <a:spcPct val="90000"/>
            </a:lnSpc>
            <a:spcBef>
              <a:spcPct val="0"/>
            </a:spcBef>
            <a:spcAft>
              <a:spcPct val="15000"/>
            </a:spcAft>
            <a:buChar char="••"/>
          </a:pPr>
          <a:r>
            <a:rPr lang="en-US" sz="1800" kern="1200" dirty="0" smtClean="0"/>
            <a:t>Divide into roles and utilize skills learned in previous courses</a:t>
          </a:r>
          <a:endParaRPr lang="en-US" sz="1800" kern="1200" dirty="0"/>
        </a:p>
      </dsp:txBody>
      <dsp:txXfrm rot="-5400000">
        <a:off x="1352020" y="64373"/>
        <a:ext cx="6714693" cy="1132875"/>
      </dsp:txXfrm>
    </dsp:sp>
    <dsp:sp modelId="{542F6D60-D643-4C29-9730-F0350E1E2916}">
      <dsp:nvSpPr>
        <dsp:cNvPr id="0" name=""/>
        <dsp:cNvSpPr/>
      </dsp:nvSpPr>
      <dsp:spPr>
        <a:xfrm rot="5400000">
          <a:off x="-289718" y="2033323"/>
          <a:ext cx="1931458" cy="1352020"/>
        </a:xfrm>
        <a:prstGeom prst="chevron">
          <a:avLst/>
        </a:prstGeom>
        <a:gradFill rotWithShape="0">
          <a:gsLst>
            <a:gs pos="0">
              <a:schemeClr val="accent1">
                <a:hueOff val="0"/>
                <a:satOff val="0"/>
                <a:lumOff val="0"/>
                <a:alphaOff val="0"/>
                <a:tint val="94000"/>
                <a:satMod val="105000"/>
                <a:lumMod val="102000"/>
              </a:schemeClr>
            </a:gs>
            <a:gs pos="100000">
              <a:schemeClr val="accent1">
                <a:hueOff val="0"/>
                <a:satOff val="0"/>
                <a:lumOff val="0"/>
                <a:alphaOff val="0"/>
                <a:shade val="74000"/>
                <a:satMod val="128000"/>
                <a:lumMod val="100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solidFill>
                <a:schemeClr val="bg1"/>
              </a:solidFill>
            </a:rPr>
            <a:t>Companies</a:t>
          </a:r>
          <a:endParaRPr lang="en-US" sz="2300" kern="1200" dirty="0">
            <a:solidFill>
              <a:schemeClr val="bg1"/>
            </a:solidFill>
          </a:endParaRPr>
        </a:p>
      </dsp:txBody>
      <dsp:txXfrm rot="-5400000">
        <a:off x="1" y="2419614"/>
        <a:ext cx="1352020" cy="579438"/>
      </dsp:txXfrm>
    </dsp:sp>
    <dsp:sp modelId="{FB5A4087-CC6E-4627-915D-5BF1CC3A7310}">
      <dsp:nvSpPr>
        <dsp:cNvPr id="0" name=""/>
        <dsp:cNvSpPr/>
      </dsp:nvSpPr>
      <dsp:spPr>
        <a:xfrm rot="5400000">
          <a:off x="4112286" y="-1016661"/>
          <a:ext cx="1255447" cy="6775979"/>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IBIT members</a:t>
          </a:r>
          <a:endParaRPr lang="en-US" sz="1800" kern="1200" dirty="0"/>
        </a:p>
        <a:p>
          <a:pPr marL="171450" lvl="1" indent="-171450" algn="l" defTabSz="800100">
            <a:lnSpc>
              <a:spcPct val="90000"/>
            </a:lnSpc>
            <a:spcBef>
              <a:spcPct val="0"/>
            </a:spcBef>
            <a:spcAft>
              <a:spcPct val="15000"/>
            </a:spcAft>
            <a:buChar char="••"/>
          </a:pPr>
          <a:r>
            <a:rPr lang="en-US" sz="1800" kern="1200" dirty="0" smtClean="0"/>
            <a:t>Temple-affiliated programs</a:t>
          </a:r>
          <a:endParaRPr lang="en-US" sz="1800" kern="1200" dirty="0"/>
        </a:p>
        <a:p>
          <a:pPr marL="171450" lvl="1" indent="-171450" algn="l" defTabSz="800100">
            <a:lnSpc>
              <a:spcPct val="90000"/>
            </a:lnSpc>
            <a:spcBef>
              <a:spcPct val="0"/>
            </a:spcBef>
            <a:spcAft>
              <a:spcPct val="15000"/>
            </a:spcAft>
            <a:buChar char="••"/>
          </a:pPr>
          <a:r>
            <a:rPr lang="en-US" sz="1800" kern="1200" dirty="0" smtClean="0"/>
            <a:t>Provide semester-long projects</a:t>
          </a:r>
          <a:endParaRPr lang="en-US" sz="1800" kern="1200" dirty="0"/>
        </a:p>
      </dsp:txBody>
      <dsp:txXfrm rot="-5400000">
        <a:off x="1352020" y="1804891"/>
        <a:ext cx="6714693" cy="1132875"/>
      </dsp:txXfrm>
    </dsp:sp>
    <dsp:sp modelId="{159052AB-BBBA-4804-B508-958B566109C3}">
      <dsp:nvSpPr>
        <dsp:cNvPr id="0" name=""/>
        <dsp:cNvSpPr/>
      </dsp:nvSpPr>
      <dsp:spPr>
        <a:xfrm rot="5400000">
          <a:off x="-289718" y="3773840"/>
          <a:ext cx="1931458" cy="1352020"/>
        </a:xfrm>
        <a:prstGeom prst="chevron">
          <a:avLst/>
        </a:prstGeom>
        <a:gradFill rotWithShape="0">
          <a:gsLst>
            <a:gs pos="0">
              <a:schemeClr val="accent1">
                <a:hueOff val="0"/>
                <a:satOff val="0"/>
                <a:lumOff val="0"/>
                <a:alphaOff val="0"/>
                <a:tint val="94000"/>
                <a:satMod val="105000"/>
                <a:lumMod val="102000"/>
              </a:schemeClr>
            </a:gs>
            <a:gs pos="100000">
              <a:schemeClr val="accent1">
                <a:hueOff val="0"/>
                <a:satOff val="0"/>
                <a:lumOff val="0"/>
                <a:alphaOff val="0"/>
                <a:shade val="74000"/>
                <a:satMod val="128000"/>
                <a:lumMod val="100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solidFill>
                <a:schemeClr val="bg1"/>
              </a:solidFill>
            </a:rPr>
            <a:t>Projects</a:t>
          </a:r>
          <a:endParaRPr lang="en-US" sz="2300" kern="1200" dirty="0">
            <a:solidFill>
              <a:schemeClr val="bg1"/>
            </a:solidFill>
          </a:endParaRPr>
        </a:p>
      </dsp:txBody>
      <dsp:txXfrm rot="-5400000">
        <a:off x="1" y="4160131"/>
        <a:ext cx="1352020" cy="579438"/>
      </dsp:txXfrm>
    </dsp:sp>
    <dsp:sp modelId="{E830AA9F-FDE9-44F7-968E-7FC37096E419}">
      <dsp:nvSpPr>
        <dsp:cNvPr id="0" name=""/>
        <dsp:cNvSpPr/>
      </dsp:nvSpPr>
      <dsp:spPr>
        <a:xfrm rot="5400000">
          <a:off x="4112286" y="723856"/>
          <a:ext cx="1255447" cy="6775979"/>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smtClean="0"/>
            <a:t>Projects focused more on finding a solution, not building the solution</a:t>
          </a:r>
          <a:endParaRPr lang="en-US" sz="1800" kern="1200" dirty="0"/>
        </a:p>
        <a:p>
          <a:pPr marL="171450" lvl="1" indent="-171450" algn="l" defTabSz="800100">
            <a:lnSpc>
              <a:spcPct val="90000"/>
            </a:lnSpc>
            <a:spcBef>
              <a:spcPct val="0"/>
            </a:spcBef>
            <a:spcAft>
              <a:spcPct val="15000"/>
            </a:spcAft>
            <a:buChar char="••"/>
          </a:pPr>
          <a:r>
            <a:rPr lang="en-US" sz="1800" kern="1200" dirty="0" smtClean="0"/>
            <a:t>More emphasis towards analyzing processes and requirements</a:t>
          </a:r>
          <a:endParaRPr lang="en-US" sz="1800" kern="1200" dirty="0"/>
        </a:p>
        <a:p>
          <a:pPr marL="171450" lvl="1" indent="-171450" algn="l" defTabSz="800100">
            <a:lnSpc>
              <a:spcPct val="90000"/>
            </a:lnSpc>
            <a:spcBef>
              <a:spcPct val="0"/>
            </a:spcBef>
            <a:spcAft>
              <a:spcPct val="15000"/>
            </a:spcAft>
            <a:buChar char="••"/>
          </a:pPr>
          <a:r>
            <a:rPr lang="en-US" sz="1800" kern="1200" dirty="0" smtClean="0"/>
            <a:t>Produce deliverables based on IBIT member’s real business problems</a:t>
          </a:r>
          <a:endParaRPr lang="en-US" sz="1800" kern="1200" dirty="0"/>
        </a:p>
      </dsp:txBody>
      <dsp:txXfrm rot="-5400000">
        <a:off x="1352020" y="3545408"/>
        <a:ext cx="6714693" cy="11328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E39958-633E-48D6-960C-94F3AB75DA87}">
      <dsp:nvSpPr>
        <dsp:cNvPr id="0" name=""/>
        <dsp:cNvSpPr/>
      </dsp:nvSpPr>
      <dsp:spPr>
        <a:xfrm>
          <a:off x="3967137" y="2874"/>
          <a:ext cx="2285994" cy="1080164"/>
        </a:xfrm>
        <a:prstGeom prst="roundRect">
          <a:avLst/>
        </a:prstGeom>
        <a:gradFill rotWithShape="0">
          <a:gsLst>
            <a:gs pos="0">
              <a:schemeClr val="accent1">
                <a:hueOff val="0"/>
                <a:satOff val="0"/>
                <a:lumOff val="0"/>
                <a:alphaOff val="0"/>
                <a:tint val="94000"/>
                <a:satMod val="105000"/>
                <a:lumMod val="102000"/>
              </a:schemeClr>
            </a:gs>
            <a:gs pos="100000">
              <a:schemeClr val="accent1">
                <a:hueOff val="0"/>
                <a:satOff val="0"/>
                <a:lumOff val="0"/>
                <a:alphaOff val="0"/>
                <a:shade val="74000"/>
                <a:satMod val="128000"/>
                <a:lumMod val="100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rPr>
            <a:t>Students gain more experience and skill</a:t>
          </a:r>
          <a:endParaRPr lang="en-US" sz="1600" kern="1200" dirty="0">
            <a:solidFill>
              <a:schemeClr val="bg1"/>
            </a:solidFill>
          </a:endParaRPr>
        </a:p>
      </dsp:txBody>
      <dsp:txXfrm>
        <a:off x="4019866" y="55603"/>
        <a:ext cx="2180536" cy="974706"/>
      </dsp:txXfrm>
    </dsp:sp>
    <dsp:sp modelId="{BA96BF99-1307-462E-B0D0-15F394615988}">
      <dsp:nvSpPr>
        <dsp:cNvPr id="0" name=""/>
        <dsp:cNvSpPr/>
      </dsp:nvSpPr>
      <dsp:spPr>
        <a:xfrm>
          <a:off x="2565531" y="542957"/>
          <a:ext cx="5089206" cy="5089206"/>
        </a:xfrm>
        <a:custGeom>
          <a:avLst/>
          <a:gdLst/>
          <a:ahLst/>
          <a:cxnLst/>
          <a:rect l="0" t="0" r="0" b="0"/>
          <a:pathLst>
            <a:path>
              <a:moveTo>
                <a:pt x="3826700" y="346596"/>
              </a:moveTo>
              <a:arcTo wR="2544603" hR="2544603" stAng="18015300" swAng="645805"/>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91947DAC-2437-4B04-A97D-C1B1A63D447D}">
      <dsp:nvSpPr>
        <dsp:cNvPr id="0" name=""/>
        <dsp:cNvSpPr/>
      </dsp:nvSpPr>
      <dsp:spPr>
        <a:xfrm>
          <a:off x="6170828" y="1275176"/>
          <a:ext cx="2285994" cy="1080164"/>
        </a:xfrm>
        <a:prstGeom prst="roundRect">
          <a:avLst/>
        </a:prstGeom>
        <a:gradFill rotWithShape="0">
          <a:gsLst>
            <a:gs pos="0">
              <a:schemeClr val="accent1">
                <a:hueOff val="0"/>
                <a:satOff val="0"/>
                <a:lumOff val="0"/>
                <a:alphaOff val="0"/>
                <a:tint val="94000"/>
                <a:satMod val="105000"/>
                <a:lumMod val="102000"/>
              </a:schemeClr>
            </a:gs>
            <a:gs pos="100000">
              <a:schemeClr val="accent1">
                <a:hueOff val="0"/>
                <a:satOff val="0"/>
                <a:lumOff val="0"/>
                <a:alphaOff val="0"/>
                <a:shade val="74000"/>
                <a:satMod val="128000"/>
                <a:lumMod val="100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rPr>
            <a:t>Graduates have more confidence and knowledge to perform their job</a:t>
          </a:r>
          <a:endParaRPr lang="en-US" sz="1600" kern="1200" dirty="0">
            <a:solidFill>
              <a:schemeClr val="bg1"/>
            </a:solidFill>
          </a:endParaRPr>
        </a:p>
      </dsp:txBody>
      <dsp:txXfrm>
        <a:off x="6223557" y="1327905"/>
        <a:ext cx="2180536" cy="974706"/>
      </dsp:txXfrm>
    </dsp:sp>
    <dsp:sp modelId="{5E60E751-8C44-4BDA-B45B-A2A900E4B920}">
      <dsp:nvSpPr>
        <dsp:cNvPr id="0" name=""/>
        <dsp:cNvSpPr/>
      </dsp:nvSpPr>
      <dsp:spPr>
        <a:xfrm>
          <a:off x="2565531" y="542957"/>
          <a:ext cx="5089206" cy="5089206"/>
        </a:xfrm>
        <a:custGeom>
          <a:avLst/>
          <a:gdLst/>
          <a:ahLst/>
          <a:cxnLst/>
          <a:rect l="0" t="0" r="0" b="0"/>
          <a:pathLst>
            <a:path>
              <a:moveTo>
                <a:pt x="5049549" y="2097109"/>
              </a:moveTo>
              <a:arcTo wR="2544603" hR="2544603" stAng="20992278" swAng="1215443"/>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FD045D3B-C56E-4A8B-B00C-DCB6F370F808}">
      <dsp:nvSpPr>
        <dsp:cNvPr id="0" name=""/>
        <dsp:cNvSpPr/>
      </dsp:nvSpPr>
      <dsp:spPr>
        <a:xfrm>
          <a:off x="6170828" y="3819779"/>
          <a:ext cx="2285994" cy="1080164"/>
        </a:xfrm>
        <a:prstGeom prst="roundRect">
          <a:avLst/>
        </a:prstGeom>
        <a:gradFill rotWithShape="0">
          <a:gsLst>
            <a:gs pos="0">
              <a:schemeClr val="accent1">
                <a:hueOff val="0"/>
                <a:satOff val="0"/>
                <a:lumOff val="0"/>
                <a:alphaOff val="0"/>
                <a:tint val="94000"/>
                <a:satMod val="105000"/>
                <a:lumMod val="102000"/>
              </a:schemeClr>
            </a:gs>
            <a:gs pos="100000">
              <a:schemeClr val="accent1">
                <a:hueOff val="0"/>
                <a:satOff val="0"/>
                <a:lumOff val="0"/>
                <a:alphaOff val="0"/>
                <a:shade val="74000"/>
                <a:satMod val="128000"/>
                <a:lumMod val="100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rPr>
            <a:t>Better prepared graduates will reflect on FOX MIS </a:t>
          </a:r>
          <a:endParaRPr lang="en-US" sz="1600" kern="1200" dirty="0">
            <a:solidFill>
              <a:schemeClr val="bg1"/>
            </a:solidFill>
          </a:endParaRPr>
        </a:p>
      </dsp:txBody>
      <dsp:txXfrm>
        <a:off x="6223557" y="3872508"/>
        <a:ext cx="2180536" cy="974706"/>
      </dsp:txXfrm>
    </dsp:sp>
    <dsp:sp modelId="{F9AAC88E-8343-47E3-920A-E9D3327D29AC}">
      <dsp:nvSpPr>
        <dsp:cNvPr id="0" name=""/>
        <dsp:cNvSpPr/>
      </dsp:nvSpPr>
      <dsp:spPr>
        <a:xfrm>
          <a:off x="2565531" y="542957"/>
          <a:ext cx="5089206" cy="5089206"/>
        </a:xfrm>
        <a:custGeom>
          <a:avLst/>
          <a:gdLst/>
          <a:ahLst/>
          <a:cxnLst/>
          <a:rect l="0" t="0" r="0" b="0"/>
          <a:pathLst>
            <a:path>
              <a:moveTo>
                <a:pt x="4214630" y="4464502"/>
              </a:moveTo>
              <a:arcTo wR="2544603" hR="2544603" stAng="2938895" swAng="645805"/>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AC3C4DF0-6EB9-4CB0-AD01-21376F5C580F}">
      <dsp:nvSpPr>
        <dsp:cNvPr id="0" name=""/>
        <dsp:cNvSpPr/>
      </dsp:nvSpPr>
      <dsp:spPr>
        <a:xfrm>
          <a:off x="3967137" y="5092081"/>
          <a:ext cx="2285994" cy="1080164"/>
        </a:xfrm>
        <a:prstGeom prst="roundRect">
          <a:avLst/>
        </a:prstGeom>
        <a:gradFill rotWithShape="0">
          <a:gsLst>
            <a:gs pos="0">
              <a:schemeClr val="accent1">
                <a:hueOff val="0"/>
                <a:satOff val="0"/>
                <a:lumOff val="0"/>
                <a:alphaOff val="0"/>
                <a:tint val="94000"/>
                <a:satMod val="105000"/>
                <a:lumMod val="102000"/>
              </a:schemeClr>
            </a:gs>
            <a:gs pos="100000">
              <a:schemeClr val="accent1">
                <a:hueOff val="0"/>
                <a:satOff val="0"/>
                <a:lumOff val="0"/>
                <a:alphaOff val="0"/>
                <a:shade val="74000"/>
                <a:satMod val="128000"/>
                <a:lumMod val="100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rPr>
            <a:t>Recruiters will look more to FOX MIS</a:t>
          </a:r>
          <a:endParaRPr lang="en-US" sz="1600" kern="1200" dirty="0">
            <a:solidFill>
              <a:schemeClr val="bg1"/>
            </a:solidFill>
          </a:endParaRPr>
        </a:p>
      </dsp:txBody>
      <dsp:txXfrm>
        <a:off x="4019866" y="5144810"/>
        <a:ext cx="2180536" cy="974706"/>
      </dsp:txXfrm>
    </dsp:sp>
    <dsp:sp modelId="{658470AE-278C-4B03-A397-2946ECC56DE5}">
      <dsp:nvSpPr>
        <dsp:cNvPr id="0" name=""/>
        <dsp:cNvSpPr/>
      </dsp:nvSpPr>
      <dsp:spPr>
        <a:xfrm>
          <a:off x="2565531" y="542957"/>
          <a:ext cx="5089206" cy="5089206"/>
        </a:xfrm>
        <a:custGeom>
          <a:avLst/>
          <a:gdLst/>
          <a:ahLst/>
          <a:cxnLst/>
          <a:rect l="0" t="0" r="0" b="0"/>
          <a:pathLst>
            <a:path>
              <a:moveTo>
                <a:pt x="1262506" y="4742609"/>
              </a:moveTo>
              <a:arcTo wR="2544603" hR="2544603" stAng="7215300" swAng="645805"/>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6507F9CD-E8D0-4924-B41E-643069A79B9D}">
      <dsp:nvSpPr>
        <dsp:cNvPr id="0" name=""/>
        <dsp:cNvSpPr/>
      </dsp:nvSpPr>
      <dsp:spPr>
        <a:xfrm>
          <a:off x="1763446" y="3819779"/>
          <a:ext cx="2285994" cy="1080164"/>
        </a:xfrm>
        <a:prstGeom prst="roundRect">
          <a:avLst/>
        </a:prstGeom>
        <a:gradFill rotWithShape="0">
          <a:gsLst>
            <a:gs pos="0">
              <a:schemeClr val="accent1">
                <a:hueOff val="0"/>
                <a:satOff val="0"/>
                <a:lumOff val="0"/>
                <a:alphaOff val="0"/>
                <a:tint val="94000"/>
                <a:satMod val="105000"/>
                <a:lumMod val="102000"/>
              </a:schemeClr>
            </a:gs>
            <a:gs pos="100000">
              <a:schemeClr val="accent1">
                <a:hueOff val="0"/>
                <a:satOff val="0"/>
                <a:lumOff val="0"/>
                <a:alphaOff val="0"/>
                <a:shade val="74000"/>
                <a:satMod val="128000"/>
                <a:lumMod val="100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rPr>
            <a:t>FOX MIS increases it’s popularity</a:t>
          </a:r>
          <a:endParaRPr lang="en-US" sz="1600" kern="1200" dirty="0">
            <a:solidFill>
              <a:schemeClr val="bg1"/>
            </a:solidFill>
          </a:endParaRPr>
        </a:p>
      </dsp:txBody>
      <dsp:txXfrm>
        <a:off x="1816175" y="3872508"/>
        <a:ext cx="2180536" cy="974706"/>
      </dsp:txXfrm>
    </dsp:sp>
    <dsp:sp modelId="{6569DB03-1F1A-4278-8B89-8C74F1D144E6}">
      <dsp:nvSpPr>
        <dsp:cNvPr id="0" name=""/>
        <dsp:cNvSpPr/>
      </dsp:nvSpPr>
      <dsp:spPr>
        <a:xfrm>
          <a:off x="2565531" y="542957"/>
          <a:ext cx="5089206" cy="5089206"/>
        </a:xfrm>
        <a:custGeom>
          <a:avLst/>
          <a:gdLst/>
          <a:ahLst/>
          <a:cxnLst/>
          <a:rect l="0" t="0" r="0" b="0"/>
          <a:pathLst>
            <a:path>
              <a:moveTo>
                <a:pt x="39657" y="2992096"/>
              </a:moveTo>
              <a:arcTo wR="2544603" hR="2544603" stAng="10192278" swAng="1215443"/>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 modelId="{3A2067A2-5B7E-4C83-8678-03EC03CF1643}">
      <dsp:nvSpPr>
        <dsp:cNvPr id="0" name=""/>
        <dsp:cNvSpPr/>
      </dsp:nvSpPr>
      <dsp:spPr>
        <a:xfrm>
          <a:off x="1763446" y="1275176"/>
          <a:ext cx="2285994" cy="1080164"/>
        </a:xfrm>
        <a:prstGeom prst="roundRect">
          <a:avLst/>
        </a:prstGeom>
        <a:gradFill rotWithShape="0">
          <a:gsLst>
            <a:gs pos="0">
              <a:schemeClr val="accent1">
                <a:hueOff val="0"/>
                <a:satOff val="0"/>
                <a:lumOff val="0"/>
                <a:alphaOff val="0"/>
                <a:tint val="94000"/>
                <a:satMod val="105000"/>
                <a:lumMod val="102000"/>
              </a:schemeClr>
            </a:gs>
            <a:gs pos="100000">
              <a:schemeClr val="accent1">
                <a:hueOff val="0"/>
                <a:satOff val="0"/>
                <a:lumOff val="0"/>
                <a:alphaOff val="0"/>
                <a:shade val="74000"/>
                <a:satMod val="128000"/>
                <a:lumMod val="100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bg1"/>
              </a:solidFill>
            </a:rPr>
            <a:t>More students will want to join FOX MIS</a:t>
          </a:r>
          <a:endParaRPr lang="en-US" sz="1600" kern="1200" dirty="0">
            <a:solidFill>
              <a:schemeClr val="bg1"/>
            </a:solidFill>
          </a:endParaRPr>
        </a:p>
      </dsp:txBody>
      <dsp:txXfrm>
        <a:off x="1816175" y="1327905"/>
        <a:ext cx="2180536" cy="974706"/>
      </dsp:txXfrm>
    </dsp:sp>
    <dsp:sp modelId="{4EFB5D12-5DE0-4B92-8E39-B627074DD0B7}">
      <dsp:nvSpPr>
        <dsp:cNvPr id="0" name=""/>
        <dsp:cNvSpPr/>
      </dsp:nvSpPr>
      <dsp:spPr>
        <a:xfrm>
          <a:off x="2565531" y="542957"/>
          <a:ext cx="5089206" cy="5089206"/>
        </a:xfrm>
        <a:custGeom>
          <a:avLst/>
          <a:gdLst/>
          <a:ahLst/>
          <a:cxnLst/>
          <a:rect l="0" t="0" r="0" b="0"/>
          <a:pathLst>
            <a:path>
              <a:moveTo>
                <a:pt x="874575" y="624703"/>
              </a:moveTo>
              <a:arcTo wR="2544603" hR="2544603" stAng="13738895" swAng="645805"/>
            </a:path>
          </a:pathLst>
        </a:custGeom>
        <a:noFill/>
        <a:ln w="9525" cap="flat" cmpd="sng" algn="ctr">
          <a:solidFill>
            <a:schemeClr val="accent1">
              <a:hueOff val="0"/>
              <a:satOff val="0"/>
              <a:lumOff val="0"/>
              <a:alphaOff val="0"/>
            </a:schemeClr>
          </a:solidFill>
          <a:prstDash val="solid"/>
          <a:tailEnd type="arrow"/>
        </a:ln>
        <a:effectLst/>
        <a:scene3d>
          <a:camera prst="orthographicFront"/>
          <a:lightRig rig="threePt" dir="t">
            <a:rot lat="0" lon="0" rev="7500000"/>
          </a:lightRig>
        </a:scene3d>
        <a:sp3d z="-40000" prstMaterial="matte"/>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5AD6C9-2984-4525-BEFB-C8FB21D0C645}">
      <dsp:nvSpPr>
        <dsp:cNvPr id="0" name=""/>
        <dsp:cNvSpPr/>
      </dsp:nvSpPr>
      <dsp:spPr>
        <a:xfrm rot="5400000">
          <a:off x="4828539" y="-1725189"/>
          <a:ext cx="1397000" cy="5201920"/>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a:lnSpc>
              <a:spcPct val="90000"/>
            </a:lnSpc>
            <a:spcBef>
              <a:spcPct val="0"/>
            </a:spcBef>
            <a:spcAft>
              <a:spcPct val="15000"/>
            </a:spcAft>
            <a:buChar char="••"/>
          </a:pPr>
          <a:r>
            <a:rPr lang="en-US" sz="3300" kern="1200" dirty="0" smtClean="0"/>
            <a:t>Universities</a:t>
          </a:r>
          <a:endParaRPr lang="en-US" sz="3300" kern="1200" dirty="0"/>
        </a:p>
        <a:p>
          <a:pPr marL="571500" lvl="2" indent="-285750" algn="l" defTabSz="1466850">
            <a:lnSpc>
              <a:spcPct val="90000"/>
            </a:lnSpc>
            <a:spcBef>
              <a:spcPct val="0"/>
            </a:spcBef>
            <a:spcAft>
              <a:spcPct val="15000"/>
            </a:spcAft>
            <a:buChar char="••"/>
          </a:pPr>
          <a:r>
            <a:rPr lang="en-US" sz="3300" kern="1200" dirty="0" smtClean="0"/>
            <a:t>Business Schools</a:t>
          </a:r>
          <a:endParaRPr lang="en-US" sz="3300" kern="1200" dirty="0"/>
        </a:p>
      </dsp:txBody>
      <dsp:txXfrm rot="-5400000">
        <a:off x="2926079" y="245467"/>
        <a:ext cx="5133724" cy="1260608"/>
      </dsp:txXfrm>
    </dsp:sp>
    <dsp:sp modelId="{2E5CB223-5B90-42CA-BA82-1C63057FFA9E}">
      <dsp:nvSpPr>
        <dsp:cNvPr id="0" name=""/>
        <dsp:cNvSpPr/>
      </dsp:nvSpPr>
      <dsp:spPr>
        <a:xfrm>
          <a:off x="0" y="2645"/>
          <a:ext cx="2926080" cy="1746250"/>
        </a:xfrm>
        <a:prstGeom prst="roundRect">
          <a:avLst/>
        </a:prstGeom>
        <a:solidFill>
          <a:schemeClr val="accent1">
            <a:hueOff val="0"/>
            <a:satOff val="0"/>
            <a:lumOff val="0"/>
            <a:alphaOff val="0"/>
          </a:schemeClr>
        </a:solidFill>
        <a:ln w="1587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en-US" sz="3800" kern="1200" dirty="0" smtClean="0">
              <a:solidFill>
                <a:sysClr val="windowText" lastClr="000000"/>
              </a:solidFill>
            </a:rPr>
            <a:t>Market</a:t>
          </a:r>
          <a:endParaRPr lang="en-US" sz="3800" kern="1200" dirty="0">
            <a:solidFill>
              <a:sysClr val="windowText" lastClr="000000"/>
            </a:solidFill>
          </a:endParaRPr>
        </a:p>
      </dsp:txBody>
      <dsp:txXfrm>
        <a:off x="85245" y="87890"/>
        <a:ext cx="2755590" cy="1575760"/>
      </dsp:txXfrm>
    </dsp:sp>
    <dsp:sp modelId="{59E41F34-1797-4ABE-81D7-8A968530A1A8}">
      <dsp:nvSpPr>
        <dsp:cNvPr id="0" name=""/>
        <dsp:cNvSpPr/>
      </dsp:nvSpPr>
      <dsp:spPr>
        <a:xfrm rot="5400000">
          <a:off x="4828539" y="108373"/>
          <a:ext cx="1397000" cy="5201920"/>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a:lnSpc>
              <a:spcPct val="90000"/>
            </a:lnSpc>
            <a:spcBef>
              <a:spcPct val="0"/>
            </a:spcBef>
            <a:spcAft>
              <a:spcPct val="15000"/>
            </a:spcAft>
            <a:buChar char="••"/>
          </a:pPr>
          <a:r>
            <a:rPr lang="en-US" sz="3300" kern="1200" dirty="0" smtClean="0"/>
            <a:t>MIS programs at other universities</a:t>
          </a:r>
          <a:endParaRPr lang="en-US" sz="3300" kern="1200" dirty="0"/>
        </a:p>
      </dsp:txBody>
      <dsp:txXfrm rot="-5400000">
        <a:off x="2926079" y="2079029"/>
        <a:ext cx="5133724" cy="1260608"/>
      </dsp:txXfrm>
    </dsp:sp>
    <dsp:sp modelId="{CFEE7290-0EC3-45EB-8543-C12281B8D43D}">
      <dsp:nvSpPr>
        <dsp:cNvPr id="0" name=""/>
        <dsp:cNvSpPr/>
      </dsp:nvSpPr>
      <dsp:spPr>
        <a:xfrm>
          <a:off x="0" y="1836208"/>
          <a:ext cx="2926080" cy="1746250"/>
        </a:xfrm>
        <a:prstGeom prst="roundRect">
          <a:avLst/>
        </a:prstGeom>
        <a:solidFill>
          <a:schemeClr val="accent1">
            <a:hueOff val="0"/>
            <a:satOff val="0"/>
            <a:lumOff val="0"/>
            <a:alphaOff val="0"/>
          </a:schemeClr>
        </a:solidFill>
        <a:ln w="1587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en-US" sz="3800" kern="1200" dirty="0" smtClean="0">
              <a:solidFill>
                <a:sysClr val="windowText" lastClr="000000"/>
              </a:solidFill>
            </a:rPr>
            <a:t>Competitors</a:t>
          </a:r>
          <a:endParaRPr lang="en-US" sz="3800" kern="1200" dirty="0">
            <a:solidFill>
              <a:sysClr val="windowText" lastClr="000000"/>
            </a:solidFill>
          </a:endParaRPr>
        </a:p>
      </dsp:txBody>
      <dsp:txXfrm>
        <a:off x="85245" y="1921453"/>
        <a:ext cx="2755590" cy="1575760"/>
      </dsp:txXfrm>
    </dsp:sp>
    <dsp:sp modelId="{B87A299F-F3C2-4D0C-82AF-FAC8BFF2117D}">
      <dsp:nvSpPr>
        <dsp:cNvPr id="0" name=""/>
        <dsp:cNvSpPr/>
      </dsp:nvSpPr>
      <dsp:spPr>
        <a:xfrm rot="5400000">
          <a:off x="4828539" y="1941936"/>
          <a:ext cx="1397000" cy="5201920"/>
        </a:xfrm>
        <a:prstGeom prst="round2Same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62865" rIns="125730" bIns="62865" numCol="1" spcCol="1270" anchor="ctr" anchorCtr="0">
          <a:noAutofit/>
        </a:bodyPr>
        <a:lstStyle/>
        <a:p>
          <a:pPr marL="285750" lvl="1" indent="-285750" algn="l" defTabSz="1466850">
            <a:lnSpc>
              <a:spcPct val="90000"/>
            </a:lnSpc>
            <a:spcBef>
              <a:spcPct val="0"/>
            </a:spcBef>
            <a:spcAft>
              <a:spcPct val="15000"/>
            </a:spcAft>
            <a:buChar char="••"/>
          </a:pPr>
          <a:r>
            <a:rPr lang="en-US" sz="3300" kern="1200" dirty="0" smtClean="0"/>
            <a:t>IBIT Members</a:t>
          </a:r>
          <a:endParaRPr lang="en-US" sz="3300" kern="1200" dirty="0"/>
        </a:p>
        <a:p>
          <a:pPr marL="285750" lvl="1" indent="-285750" algn="l" defTabSz="1466850">
            <a:lnSpc>
              <a:spcPct val="90000"/>
            </a:lnSpc>
            <a:spcBef>
              <a:spcPct val="0"/>
            </a:spcBef>
            <a:spcAft>
              <a:spcPct val="15000"/>
            </a:spcAft>
            <a:buChar char="••"/>
          </a:pPr>
          <a:r>
            <a:rPr lang="en-US" sz="3300" kern="1200" dirty="0" smtClean="0"/>
            <a:t>Temple-affiliated programs</a:t>
          </a:r>
          <a:endParaRPr lang="en-US" sz="3300" kern="1200" dirty="0"/>
        </a:p>
      </dsp:txBody>
      <dsp:txXfrm rot="-5400000">
        <a:off x="2926079" y="3912592"/>
        <a:ext cx="5133724" cy="1260608"/>
      </dsp:txXfrm>
    </dsp:sp>
    <dsp:sp modelId="{435654BC-639E-4073-A8B0-48EDDC36C026}">
      <dsp:nvSpPr>
        <dsp:cNvPr id="0" name=""/>
        <dsp:cNvSpPr/>
      </dsp:nvSpPr>
      <dsp:spPr>
        <a:xfrm>
          <a:off x="0" y="3669771"/>
          <a:ext cx="2926080" cy="1746250"/>
        </a:xfrm>
        <a:prstGeom prst="roundRect">
          <a:avLst/>
        </a:prstGeom>
        <a:solidFill>
          <a:schemeClr val="accent1">
            <a:hueOff val="0"/>
            <a:satOff val="0"/>
            <a:lumOff val="0"/>
            <a:alphaOff val="0"/>
          </a:schemeClr>
        </a:solidFill>
        <a:ln w="15875" cap="flat" cmpd="sng" algn="ctr">
          <a:noFill/>
          <a:prstDash val="solid"/>
        </a:ln>
        <a:effectLst>
          <a:outerShdw blurRad="44450" dist="27940" dir="5400000" algn="ctr" rotWithShape="0">
            <a:srgbClr val="000000">
              <a:alpha val="32000"/>
            </a:srgbClr>
          </a:outerShdw>
        </a:effectLst>
        <a:scene3d>
          <a:camera prst="orthographicFront">
            <a:rot lat="0" lon="0" rev="0"/>
          </a:camera>
          <a:lightRig rig="balanced" dir="t">
            <a:rot lat="0" lon="0" rev="8700000"/>
          </a:lightRig>
        </a:scene3d>
        <a:sp3d>
          <a:bevelT w="190500" h="38100"/>
        </a:sp3d>
      </dsp:spPr>
      <dsp:style>
        <a:lnRef idx="2">
          <a:scrgbClr r="0" g="0" b="0"/>
        </a:lnRef>
        <a:fillRef idx="1">
          <a:scrgbClr r="0" g="0" b="0"/>
        </a:fillRef>
        <a:effectRef idx="0">
          <a:scrgbClr r="0" g="0" b="0"/>
        </a:effectRef>
        <a:fontRef idx="minor">
          <a:schemeClr val="lt1"/>
        </a:fontRef>
      </dsp:style>
      <dsp:txBody>
        <a:bodyPr spcFirstLastPara="0" vert="horz" wrap="square" lIns="144780" tIns="72390" rIns="144780" bIns="72390" numCol="1" spcCol="1270" anchor="ctr" anchorCtr="0">
          <a:noAutofit/>
        </a:bodyPr>
        <a:lstStyle/>
        <a:p>
          <a:pPr lvl="0" algn="ctr" defTabSz="1689100">
            <a:lnSpc>
              <a:spcPct val="90000"/>
            </a:lnSpc>
            <a:spcBef>
              <a:spcPct val="0"/>
            </a:spcBef>
            <a:spcAft>
              <a:spcPct val="35000"/>
            </a:spcAft>
          </a:pPr>
          <a:r>
            <a:rPr lang="en-US" sz="3800" kern="1200" dirty="0" smtClean="0">
              <a:solidFill>
                <a:sysClr val="windowText" lastClr="000000"/>
              </a:solidFill>
            </a:rPr>
            <a:t>Companies</a:t>
          </a:r>
          <a:endParaRPr lang="en-US" sz="3800" kern="1200" dirty="0">
            <a:solidFill>
              <a:sysClr val="windowText" lastClr="000000"/>
            </a:solidFill>
          </a:endParaRPr>
        </a:p>
      </dsp:txBody>
      <dsp:txXfrm>
        <a:off x="85245" y="3755016"/>
        <a:ext cx="2755590" cy="157576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3BE8BE-92D1-478F-B472-8B2B4F43FA19}" type="datetimeFigureOut">
              <a:rPr lang="en-US" smtClean="0"/>
              <a:t>4/21/2016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FDCA4F-78A0-4197-B600-86CEC06AB63B}" type="slidenum">
              <a:rPr lang="en-US" smtClean="0"/>
              <a:t>‹#›</a:t>
            </a:fld>
            <a:endParaRPr lang="en-US"/>
          </a:p>
        </p:txBody>
      </p:sp>
    </p:spTree>
    <p:extLst>
      <p:ext uri="{BB962C8B-B14F-4D97-AF65-F5344CB8AC3E}">
        <p14:creationId xmlns:p14="http://schemas.microsoft.com/office/powerpoint/2010/main" val="40958140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the problem you are trying to solve?</a:t>
            </a:r>
          </a:p>
          <a:p>
            <a:pPr lvl="1"/>
            <a:r>
              <a:rPr lang="en-US" dirty="0" smtClean="0"/>
              <a:t>After graduation, a majority of Fox’s MIS students become Business Analysts (BA’s) for consulting firms. In MIS 3504, we support a real client and act as a BA the entire semester. Other than that semester, we get little consulting experience. </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69FDCA4F-78A0-4197-B600-86CEC06AB63B}" type="slidenum">
              <a:rPr lang="en-US" smtClean="0"/>
              <a:t>2</a:t>
            </a:fld>
            <a:endParaRPr lang="en-US"/>
          </a:p>
        </p:txBody>
      </p:sp>
    </p:spTree>
    <p:extLst>
      <p:ext uri="{BB962C8B-B14F-4D97-AF65-F5344CB8AC3E}">
        <p14:creationId xmlns:p14="http://schemas.microsoft.com/office/powerpoint/2010/main" val="2967898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Description of the solution – what is it?</a:t>
            </a:r>
          </a:p>
          <a:p>
            <a:pPr lvl="1"/>
            <a:r>
              <a:rPr lang="en-US" dirty="0" smtClean="0"/>
              <a:t>Our group wants to form a Temple Business Analyst Club, and support local businesses or other Temple affiliated groups. The club will work on small IT related projects, like recreating a company’s webpage, or increasing their online presence. The club will offer students more consulting experience to further their education here at Temple University.</a:t>
            </a:r>
          </a:p>
          <a:p>
            <a:r>
              <a:rPr lang="en-US" dirty="0" smtClean="0"/>
              <a:t>How does it work? (use the materials from the project charter)</a:t>
            </a:r>
          </a:p>
          <a:p>
            <a:pPr lvl="1"/>
            <a:r>
              <a:rPr lang="en-US" dirty="0" smtClean="0"/>
              <a:t>Students will be assigned a project to complete by the end of the semester. Students may be assigned multiple partners or work solo, depending on the size of the project. The student will be required to meet with the client either virtually or in person to analyze the client’s requirements and report progress on the project.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9FDCA4F-78A0-4197-B600-86CEC06AB63B}" type="slidenum">
              <a:rPr lang="en-US" smtClean="0"/>
              <a:t>3</a:t>
            </a:fld>
            <a:endParaRPr lang="en-US"/>
          </a:p>
        </p:txBody>
      </p:sp>
    </p:spTree>
    <p:extLst>
      <p:ext uri="{BB962C8B-B14F-4D97-AF65-F5344CB8AC3E}">
        <p14:creationId xmlns:p14="http://schemas.microsoft.com/office/powerpoint/2010/main" val="3240694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is it important? </a:t>
            </a:r>
          </a:p>
          <a:p>
            <a:pPr lvl="1"/>
            <a:r>
              <a:rPr lang="en-US" dirty="0" smtClean="0"/>
              <a:t>The more experience students have</a:t>
            </a:r>
            <a:r>
              <a:rPr lang="en-US" baseline="0" dirty="0" smtClean="0"/>
              <a:t> in business analyst</a:t>
            </a:r>
            <a:r>
              <a:rPr lang="en-US" dirty="0" smtClean="0"/>
              <a:t>, the better prepared they will be for interviews and in their future jobs. This class will be a great experience to further enhance the student’s education here at FOX MIS. </a:t>
            </a:r>
          </a:p>
          <a:p>
            <a:endParaRPr lang="en-US" dirty="0"/>
          </a:p>
        </p:txBody>
      </p:sp>
      <p:sp>
        <p:nvSpPr>
          <p:cNvPr id="4" name="Slide Number Placeholder 3"/>
          <p:cNvSpPr>
            <a:spLocks noGrp="1"/>
          </p:cNvSpPr>
          <p:nvPr>
            <p:ph type="sldNum" sz="quarter" idx="10"/>
          </p:nvPr>
        </p:nvSpPr>
        <p:spPr/>
        <p:txBody>
          <a:bodyPr/>
          <a:lstStyle/>
          <a:p>
            <a:fld id="{69FDCA4F-78A0-4197-B600-86CEC06AB63B}" type="slidenum">
              <a:rPr lang="en-US" smtClean="0"/>
              <a:t>4</a:t>
            </a:fld>
            <a:endParaRPr lang="en-US"/>
          </a:p>
        </p:txBody>
      </p:sp>
    </p:spTree>
    <p:extLst>
      <p:ext uri="{BB962C8B-B14F-4D97-AF65-F5344CB8AC3E}">
        <p14:creationId xmlns:p14="http://schemas.microsoft.com/office/powerpoint/2010/main" val="763225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should we care? (use the materials from the project charter)</a:t>
            </a:r>
          </a:p>
          <a:p>
            <a:pPr lvl="1"/>
            <a:r>
              <a:rPr lang="en-US" dirty="0" smtClean="0"/>
              <a:t>More experience will lead to better prepared</a:t>
            </a:r>
            <a:r>
              <a:rPr lang="en-US" baseline="0" dirty="0" smtClean="0"/>
              <a:t> graduates</a:t>
            </a:r>
            <a:r>
              <a:rPr lang="en-US" dirty="0" smtClean="0"/>
              <a:t>. FOX MIS students can enter business environment with greater confidence and knowledge to perform their job. This will reflect the education they received at Temple University and increase FOX MIS’s reputation as an excellent school. In return, recruiters will recognize FOX MIS as a main source for consultants and increase its popularity. </a:t>
            </a:r>
          </a:p>
          <a:p>
            <a:endParaRPr lang="en-US" dirty="0"/>
          </a:p>
        </p:txBody>
      </p:sp>
      <p:sp>
        <p:nvSpPr>
          <p:cNvPr id="4" name="Slide Number Placeholder 3"/>
          <p:cNvSpPr>
            <a:spLocks noGrp="1"/>
          </p:cNvSpPr>
          <p:nvPr>
            <p:ph type="sldNum" sz="quarter" idx="10"/>
          </p:nvPr>
        </p:nvSpPr>
        <p:spPr/>
        <p:txBody>
          <a:bodyPr/>
          <a:lstStyle/>
          <a:p>
            <a:fld id="{69FDCA4F-78A0-4197-B600-86CEC06AB63B}" type="slidenum">
              <a:rPr lang="en-US" smtClean="0"/>
              <a:t>5</a:t>
            </a:fld>
            <a:endParaRPr lang="en-US"/>
          </a:p>
        </p:txBody>
      </p:sp>
    </p:spTree>
    <p:extLst>
      <p:ext uri="{BB962C8B-B14F-4D97-AF65-F5344CB8AC3E}">
        <p14:creationId xmlns:p14="http://schemas.microsoft.com/office/powerpoint/2010/main" val="2997057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FDCA4F-78A0-4197-B600-86CEC06AB63B}" type="slidenum">
              <a:rPr lang="en-US" smtClean="0"/>
              <a:t>6</a:t>
            </a:fld>
            <a:endParaRPr lang="en-US"/>
          </a:p>
        </p:txBody>
      </p:sp>
    </p:spTree>
    <p:extLst>
      <p:ext uri="{BB962C8B-B14F-4D97-AF65-F5344CB8AC3E}">
        <p14:creationId xmlns:p14="http://schemas.microsoft.com/office/powerpoint/2010/main" val="2972089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steps do you need to take to put your solution into operation? </a:t>
            </a:r>
          </a:p>
          <a:p>
            <a:r>
              <a:rPr lang="en-US" dirty="0" smtClean="0"/>
              <a:t>How did you get here? (MIS 3535)</a:t>
            </a:r>
          </a:p>
          <a:p>
            <a:endParaRPr lang="en-US" dirty="0"/>
          </a:p>
        </p:txBody>
      </p:sp>
      <p:sp>
        <p:nvSpPr>
          <p:cNvPr id="4" name="Slide Number Placeholder 3"/>
          <p:cNvSpPr>
            <a:spLocks noGrp="1"/>
          </p:cNvSpPr>
          <p:nvPr>
            <p:ph type="sldNum" sz="quarter" idx="10"/>
          </p:nvPr>
        </p:nvSpPr>
        <p:spPr/>
        <p:txBody>
          <a:bodyPr/>
          <a:lstStyle/>
          <a:p>
            <a:fld id="{69FDCA4F-78A0-4197-B600-86CEC06AB63B}" type="slidenum">
              <a:rPr lang="en-US" smtClean="0"/>
              <a:t>8</a:t>
            </a:fld>
            <a:endParaRPr lang="en-US"/>
          </a:p>
        </p:txBody>
      </p:sp>
    </p:spTree>
    <p:extLst>
      <p:ext uri="{BB962C8B-B14F-4D97-AF65-F5344CB8AC3E}">
        <p14:creationId xmlns:p14="http://schemas.microsoft.com/office/powerpoint/2010/main" val="160835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FDCA4F-78A0-4197-B600-86CEC06AB63B}" type="slidenum">
              <a:rPr lang="en-US" smtClean="0"/>
              <a:t>11</a:t>
            </a:fld>
            <a:endParaRPr lang="en-US"/>
          </a:p>
        </p:txBody>
      </p:sp>
    </p:spTree>
    <p:extLst>
      <p:ext uri="{BB962C8B-B14F-4D97-AF65-F5344CB8AC3E}">
        <p14:creationId xmlns:p14="http://schemas.microsoft.com/office/powerpoint/2010/main" val="24286265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4/21/2016</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4/21/2016</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5.png"/><Relationship Id="rId4" Type="http://schemas.openxmlformats.org/officeDocument/2006/relationships/diagramLayout" Target="../diagrams/layout1.xml"/><Relationship Id="rId9"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3242" y="1728421"/>
            <a:ext cx="10210309" cy="2387600"/>
          </a:xfrm>
        </p:spPr>
        <p:txBody>
          <a:bodyPr>
            <a:normAutofit/>
          </a:bodyPr>
          <a:lstStyle/>
          <a:p>
            <a:r>
              <a:rPr lang="en-US" sz="3600" dirty="0" smtClean="0"/>
              <a:t/>
            </a:r>
            <a:br>
              <a:rPr lang="en-US" sz="3600" dirty="0" smtClean="0"/>
            </a:br>
            <a:r>
              <a:rPr lang="en-US" sz="3600" dirty="0" smtClean="0"/>
              <a:t>fox mis 3545:</a:t>
            </a:r>
            <a:br>
              <a:rPr lang="en-US" sz="3600" dirty="0" smtClean="0"/>
            </a:br>
            <a:r>
              <a:rPr lang="en-US" sz="3600" dirty="0" smtClean="0"/>
              <a:t> Data driven Business intelligence	</a:t>
            </a:r>
            <a:br>
              <a:rPr lang="en-US" sz="3600" dirty="0" smtClean="0"/>
            </a:br>
            <a:endParaRPr lang="en-US" sz="3600" dirty="0"/>
          </a:p>
        </p:txBody>
      </p:sp>
      <p:sp>
        <p:nvSpPr>
          <p:cNvPr id="3" name="Subtitle 2"/>
          <p:cNvSpPr>
            <a:spLocks noGrp="1"/>
          </p:cNvSpPr>
          <p:nvPr>
            <p:ph type="subTitle" idx="1"/>
          </p:nvPr>
        </p:nvSpPr>
        <p:spPr/>
        <p:txBody>
          <a:bodyPr/>
          <a:lstStyle/>
          <a:p>
            <a:r>
              <a:rPr lang="en-US" dirty="0" smtClean="0">
                <a:solidFill>
                  <a:schemeClr val="tx1"/>
                </a:solidFill>
              </a:rPr>
              <a:t>Christian Wenner, David Rivera, Sam McAdoo, </a:t>
            </a:r>
            <a:r>
              <a:rPr lang="en-US" dirty="0">
                <a:solidFill>
                  <a:schemeClr val="tx1"/>
                </a:solidFill>
              </a:rPr>
              <a:t> Ibby Al-</a:t>
            </a:r>
            <a:r>
              <a:rPr lang="en-US" dirty="0" err="1">
                <a:solidFill>
                  <a:schemeClr val="tx1"/>
                </a:solidFill>
              </a:rPr>
              <a:t>Froukh</a:t>
            </a:r>
            <a:endParaRPr lang="en-US" dirty="0">
              <a:solidFill>
                <a:schemeClr val="tx1"/>
              </a:solidFill>
            </a:endParaRPr>
          </a:p>
        </p:txBody>
      </p:sp>
    </p:spTree>
    <p:extLst>
      <p:ext uri="{BB962C8B-B14F-4D97-AF65-F5344CB8AC3E}">
        <p14:creationId xmlns:p14="http://schemas.microsoft.com/office/powerpoint/2010/main" val="703483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9513" y="142875"/>
            <a:ext cx="9905998" cy="1068388"/>
          </a:xfrm>
        </p:spPr>
        <p:txBody>
          <a:bodyPr/>
          <a:lstStyle/>
          <a:p>
            <a:r>
              <a:rPr lang="en-US" dirty="0" smtClean="0"/>
              <a:t>Index:	a) Workflow diagram</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15680349"/>
              </p:ext>
            </p:extLst>
          </p:nvPr>
        </p:nvGraphicFramePr>
        <p:xfrm>
          <a:off x="1511944" y="3906988"/>
          <a:ext cx="10174355" cy="2601675"/>
        </p:xfrm>
        <a:graphic>
          <a:graphicData uri="http://schemas.openxmlformats.org/drawingml/2006/table">
            <a:tbl>
              <a:tblPr firstRow="1" bandRow="1">
                <a:tableStyleId>{5C22544A-7EE6-4342-B048-85BDC9FD1C3A}</a:tableStyleId>
              </a:tblPr>
              <a:tblGrid>
                <a:gridCol w="1189844"/>
                <a:gridCol w="8984511"/>
              </a:tblGrid>
              <a:tr h="365760">
                <a:tc gridSpan="2">
                  <a:txBody>
                    <a:bodyPr/>
                    <a:lstStyle/>
                    <a:p>
                      <a:pPr algn="ctr"/>
                      <a:r>
                        <a:rPr lang="en-US" dirty="0" smtClean="0">
                          <a:solidFill>
                            <a:schemeClr val="bg1"/>
                          </a:solidFill>
                        </a:rPr>
                        <a:t>Client</a:t>
                      </a:r>
                      <a:r>
                        <a:rPr lang="en-US" baseline="0" dirty="0" smtClean="0">
                          <a:solidFill>
                            <a:schemeClr val="bg1"/>
                          </a:solidFill>
                        </a:rPr>
                        <a:t> Requests Project </a:t>
                      </a:r>
                      <a:endParaRPr lang="en-US" dirty="0">
                        <a:solidFill>
                          <a:schemeClr val="bg1"/>
                        </a:solidFill>
                      </a:endParaRPr>
                    </a:p>
                  </a:txBody>
                  <a:tcPr/>
                </a:tc>
                <a:tc hMerge="1">
                  <a:txBody>
                    <a:bodyPr/>
                    <a:lstStyle/>
                    <a:p>
                      <a:endParaRPr lang="en-US"/>
                    </a:p>
                  </a:txBody>
                  <a:tcPr/>
                </a:tc>
              </a:tr>
              <a:tr h="745305">
                <a:tc>
                  <a:txBody>
                    <a:bodyPr/>
                    <a:lstStyle/>
                    <a:p>
                      <a:r>
                        <a:rPr lang="en-US" dirty="0" smtClean="0"/>
                        <a:t>Client</a:t>
                      </a:r>
                      <a:endParaRPr lang="en-US" dirty="0"/>
                    </a:p>
                  </a:txBody>
                  <a:tcPr anchor="ctr"/>
                </a:tc>
                <a:tc>
                  <a:txBody>
                    <a:bodyPr/>
                    <a:lstStyle/>
                    <a:p>
                      <a:endParaRPr lang="en-US" dirty="0"/>
                    </a:p>
                  </a:txBody>
                  <a:tcPr/>
                </a:tc>
              </a:tr>
              <a:tr h="745305">
                <a:tc>
                  <a:txBody>
                    <a:bodyPr/>
                    <a:lstStyle/>
                    <a:p>
                      <a:r>
                        <a:rPr lang="en-US" dirty="0" smtClean="0"/>
                        <a:t>Webpage</a:t>
                      </a:r>
                      <a:endParaRPr lang="en-US" dirty="0"/>
                    </a:p>
                  </a:txBody>
                  <a:tcPr anchor="ctr"/>
                </a:tc>
                <a:tc>
                  <a:txBody>
                    <a:bodyPr/>
                    <a:lstStyle/>
                    <a:p>
                      <a:endParaRPr lang="en-US" dirty="0"/>
                    </a:p>
                  </a:txBody>
                  <a:tcPr/>
                </a:tc>
              </a:tr>
              <a:tr h="745305">
                <a:tc>
                  <a:txBody>
                    <a:bodyPr/>
                    <a:lstStyle/>
                    <a:p>
                      <a:r>
                        <a:rPr lang="en-US" dirty="0" smtClean="0"/>
                        <a:t>Database</a:t>
                      </a:r>
                      <a:endParaRPr lang="en-US" dirty="0"/>
                    </a:p>
                  </a:txBody>
                  <a:tcPr anchor="ctr"/>
                </a:tc>
                <a:tc>
                  <a:txBody>
                    <a:bodyPr/>
                    <a:lstStyle/>
                    <a:p>
                      <a:endParaRPr lang="en-US" dirty="0"/>
                    </a:p>
                  </a:txBody>
                  <a:tcPr/>
                </a:tc>
              </a:tr>
            </a:tbl>
          </a:graphicData>
        </a:graphic>
      </p:graphicFrame>
      <p:sp>
        <p:nvSpPr>
          <p:cNvPr id="8" name="Rounded Rectangle 7"/>
          <p:cNvSpPr/>
          <p:nvPr/>
        </p:nvSpPr>
        <p:spPr>
          <a:xfrm>
            <a:off x="2923504" y="4337140"/>
            <a:ext cx="1097280" cy="5486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t>Lands on Homepage</a:t>
            </a:r>
            <a:endParaRPr lang="en-US" sz="1200" dirty="0"/>
          </a:p>
        </p:txBody>
      </p:sp>
      <p:sp>
        <p:nvSpPr>
          <p:cNvPr id="9" name="Rounded Rectangle 8"/>
          <p:cNvSpPr/>
          <p:nvPr/>
        </p:nvSpPr>
        <p:spPr>
          <a:xfrm>
            <a:off x="4438715" y="4337140"/>
            <a:ext cx="1097280" cy="5486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t>Clicks on Clients Page</a:t>
            </a:r>
            <a:endParaRPr lang="en-US" sz="1200" dirty="0"/>
          </a:p>
        </p:txBody>
      </p:sp>
      <p:sp>
        <p:nvSpPr>
          <p:cNvPr id="10" name="Rounded Rectangle 9"/>
          <p:cNvSpPr/>
          <p:nvPr/>
        </p:nvSpPr>
        <p:spPr>
          <a:xfrm>
            <a:off x="5953926" y="4337140"/>
            <a:ext cx="1097280" cy="5486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t>Requests Project</a:t>
            </a:r>
            <a:endParaRPr lang="en-US" sz="1200" dirty="0"/>
          </a:p>
        </p:txBody>
      </p:sp>
      <p:sp>
        <p:nvSpPr>
          <p:cNvPr id="11" name="Flowchart: Decision 10"/>
          <p:cNvSpPr/>
          <p:nvPr/>
        </p:nvSpPr>
        <p:spPr>
          <a:xfrm>
            <a:off x="7469137" y="4337140"/>
            <a:ext cx="893135" cy="54864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100" dirty="0" smtClean="0">
                <a:solidFill>
                  <a:schemeClr val="bg1"/>
                </a:solidFill>
              </a:rPr>
              <a:t>Registered</a:t>
            </a:r>
          </a:p>
          <a:p>
            <a:pPr algn="ctr"/>
            <a:r>
              <a:rPr lang="en-US" sz="1100" dirty="0" smtClean="0">
                <a:solidFill>
                  <a:schemeClr val="bg1"/>
                </a:solidFill>
              </a:rPr>
              <a:t> Client?</a:t>
            </a:r>
            <a:endParaRPr lang="en-US" sz="1100" dirty="0">
              <a:solidFill>
                <a:schemeClr val="bg1"/>
              </a:solidFill>
            </a:endParaRPr>
          </a:p>
        </p:txBody>
      </p:sp>
      <p:sp>
        <p:nvSpPr>
          <p:cNvPr id="12" name="Rounded Rectangle 11"/>
          <p:cNvSpPr/>
          <p:nvPr/>
        </p:nvSpPr>
        <p:spPr>
          <a:xfrm>
            <a:off x="7367064" y="5172239"/>
            <a:ext cx="1097280" cy="5486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100" dirty="0" smtClean="0"/>
              <a:t>Register as a Client</a:t>
            </a:r>
            <a:endParaRPr lang="en-US" sz="1100" dirty="0"/>
          </a:p>
        </p:txBody>
      </p:sp>
      <p:sp>
        <p:nvSpPr>
          <p:cNvPr id="13" name="Rounded Rectangle 12"/>
          <p:cNvSpPr/>
          <p:nvPr/>
        </p:nvSpPr>
        <p:spPr>
          <a:xfrm>
            <a:off x="8780203" y="4337140"/>
            <a:ext cx="1097280" cy="54864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t>Fill Request Form</a:t>
            </a:r>
            <a:endParaRPr lang="en-US" sz="1200" dirty="0"/>
          </a:p>
        </p:txBody>
      </p:sp>
      <p:sp>
        <p:nvSpPr>
          <p:cNvPr id="14" name="Right Arrow 13"/>
          <p:cNvSpPr/>
          <p:nvPr/>
        </p:nvSpPr>
        <p:spPr>
          <a:xfrm>
            <a:off x="10295414" y="4295553"/>
            <a:ext cx="1097280" cy="631814"/>
          </a:xfrm>
          <a:prstGeom prst="rightArrow">
            <a:avLst>
              <a:gd name="adj1" fmla="val 77132"/>
              <a:gd name="adj2" fmla="val 51938"/>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t>Submit Form</a:t>
            </a:r>
            <a:endParaRPr lang="en-US" sz="1200" dirty="0"/>
          </a:p>
        </p:txBody>
      </p:sp>
      <p:sp>
        <p:nvSpPr>
          <p:cNvPr id="15" name="Flowchart: Magnetic Disk 14"/>
          <p:cNvSpPr/>
          <p:nvPr/>
        </p:nvSpPr>
        <p:spPr>
          <a:xfrm>
            <a:off x="10295414" y="5795939"/>
            <a:ext cx="1097280" cy="697051"/>
          </a:xfrm>
          <a:prstGeom prst="flowChartMagneticDisk">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200" dirty="0" smtClean="0"/>
              <a:t>Receives Form</a:t>
            </a:r>
            <a:endParaRPr lang="en-US" sz="1200" dirty="0"/>
          </a:p>
        </p:txBody>
      </p:sp>
      <p:cxnSp>
        <p:nvCxnSpPr>
          <p:cNvPr id="18" name="Straight Arrow Connector 17"/>
          <p:cNvCxnSpPr/>
          <p:nvPr/>
        </p:nvCxnSpPr>
        <p:spPr>
          <a:xfrm>
            <a:off x="5568765" y="4611460"/>
            <a:ext cx="385161"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7083976" y="4611460"/>
            <a:ext cx="385161"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8395042" y="4611460"/>
            <a:ext cx="385161"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9910253" y="4611460"/>
            <a:ext cx="385161"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7915704" y="4933506"/>
            <a:ext cx="0" cy="27432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a:off x="10360042" y="5332389"/>
            <a:ext cx="91440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8228906" y="4376048"/>
            <a:ext cx="610496" cy="276999"/>
          </a:xfrm>
          <a:prstGeom prst="rect">
            <a:avLst/>
          </a:prstGeom>
          <a:noFill/>
        </p:spPr>
        <p:txBody>
          <a:bodyPr wrap="square" rtlCol="0">
            <a:spAutoFit/>
          </a:bodyPr>
          <a:lstStyle/>
          <a:p>
            <a:pPr algn="ctr"/>
            <a:r>
              <a:rPr lang="en-US" sz="1200" dirty="0" smtClean="0">
                <a:solidFill>
                  <a:schemeClr val="bg1"/>
                </a:solidFill>
              </a:rPr>
              <a:t>Yes</a:t>
            </a:r>
            <a:endParaRPr lang="en-US" sz="1200" dirty="0">
              <a:solidFill>
                <a:schemeClr val="bg1"/>
              </a:solidFill>
            </a:endParaRPr>
          </a:p>
        </p:txBody>
      </p:sp>
      <p:sp>
        <p:nvSpPr>
          <p:cNvPr id="26" name="TextBox 25"/>
          <p:cNvSpPr txBox="1"/>
          <p:nvPr/>
        </p:nvSpPr>
        <p:spPr>
          <a:xfrm>
            <a:off x="7751776" y="4842644"/>
            <a:ext cx="610496" cy="276999"/>
          </a:xfrm>
          <a:prstGeom prst="rect">
            <a:avLst/>
          </a:prstGeom>
          <a:noFill/>
        </p:spPr>
        <p:txBody>
          <a:bodyPr wrap="square" rtlCol="0">
            <a:spAutoFit/>
          </a:bodyPr>
          <a:lstStyle/>
          <a:p>
            <a:pPr algn="ctr"/>
            <a:r>
              <a:rPr lang="en-US" sz="1200" dirty="0" smtClean="0">
                <a:solidFill>
                  <a:schemeClr val="bg1"/>
                </a:solidFill>
              </a:rPr>
              <a:t>No</a:t>
            </a:r>
            <a:endParaRPr lang="en-US" sz="1200" dirty="0">
              <a:solidFill>
                <a:schemeClr val="bg1"/>
              </a:solidFill>
            </a:endParaRPr>
          </a:p>
        </p:txBody>
      </p:sp>
      <p:cxnSp>
        <p:nvCxnSpPr>
          <p:cNvPr id="35" name="Straight Arrow Connector 34"/>
          <p:cNvCxnSpPr/>
          <p:nvPr/>
        </p:nvCxnSpPr>
        <p:spPr>
          <a:xfrm>
            <a:off x="4053554" y="4611460"/>
            <a:ext cx="385161"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aphicFrame>
        <p:nvGraphicFramePr>
          <p:cNvPr id="36" name="Table 35"/>
          <p:cNvGraphicFramePr>
            <a:graphicFrameLocks noGrp="1"/>
          </p:cNvGraphicFramePr>
          <p:nvPr>
            <p:extLst>
              <p:ext uri="{D42A27DB-BD31-4B8C-83A1-F6EECF244321}">
                <p14:modId xmlns:p14="http://schemas.microsoft.com/office/powerpoint/2010/main" val="2631761998"/>
              </p:ext>
            </p:extLst>
          </p:nvPr>
        </p:nvGraphicFramePr>
        <p:xfrm>
          <a:off x="1515222" y="987979"/>
          <a:ext cx="10149840" cy="2792240"/>
        </p:xfrm>
        <a:graphic>
          <a:graphicData uri="http://schemas.openxmlformats.org/drawingml/2006/table">
            <a:tbl>
              <a:tblPr firstRow="1" bandRow="1">
                <a:tableStyleId>{B301B821-A1FF-4177-AEE7-76D212191A09}</a:tableStyleId>
              </a:tblPr>
              <a:tblGrid>
                <a:gridCol w="2029968"/>
                <a:gridCol w="2029968"/>
                <a:gridCol w="2029968"/>
                <a:gridCol w="2029968"/>
                <a:gridCol w="2029968"/>
              </a:tblGrid>
              <a:tr h="274320">
                <a:tc gridSpan="5">
                  <a:txBody>
                    <a:bodyPr/>
                    <a:lstStyle/>
                    <a:p>
                      <a:pPr algn="ctr"/>
                      <a:r>
                        <a:rPr lang="en-US" dirty="0" smtClean="0">
                          <a:solidFill>
                            <a:schemeClr val="bg1"/>
                          </a:solidFill>
                        </a:rPr>
                        <a:t>MIS</a:t>
                      </a:r>
                      <a:r>
                        <a:rPr lang="en-US" baseline="0" dirty="0" smtClean="0">
                          <a:solidFill>
                            <a:schemeClr val="bg1"/>
                          </a:solidFill>
                        </a:rPr>
                        <a:t> STUDENT COURSE PATH</a:t>
                      </a:r>
                      <a:endParaRPr lang="en-US"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pPr algn="ctr"/>
                      <a:endParaRPr lang="en-US" sz="2400" dirty="0">
                        <a:solidFill>
                          <a:schemeClr val="bg1"/>
                        </a:solidFill>
                      </a:endParaRPr>
                    </a:p>
                  </a:txBody>
                  <a:tcPr anchor="ctr">
                    <a:lnB w="12700" cap="flat" cmpd="sng" algn="ctr">
                      <a:solidFill>
                        <a:schemeClr val="tx1"/>
                      </a:solidFill>
                      <a:prstDash val="solid"/>
                      <a:round/>
                      <a:headEnd type="none" w="med" len="med"/>
                      <a:tailEnd type="none" w="med" len="med"/>
                    </a:lnB>
                  </a:tcPr>
                </a:tc>
                <a:tc hMerge="1">
                  <a:txBody>
                    <a:bodyPr/>
                    <a:lstStyle/>
                    <a:p>
                      <a:pPr algn="ctr"/>
                      <a:endParaRPr lang="en-US" sz="2400" dirty="0">
                        <a:solidFill>
                          <a:schemeClr val="bg1"/>
                        </a:solidFill>
                      </a:endParaRPr>
                    </a:p>
                  </a:txBody>
                  <a:tcPr anchor="ctr">
                    <a:lnB w="12700" cap="flat" cmpd="sng" algn="ctr">
                      <a:solidFill>
                        <a:schemeClr val="tx1"/>
                      </a:solidFill>
                      <a:prstDash val="solid"/>
                      <a:round/>
                      <a:headEnd type="none" w="med" len="med"/>
                      <a:tailEnd type="none" w="med" len="med"/>
                    </a:lnB>
                  </a:tcPr>
                </a:tc>
                <a:tc hMerge="1">
                  <a:txBody>
                    <a:bodyPr/>
                    <a:lstStyle/>
                    <a:p>
                      <a:pPr algn="ctr"/>
                      <a:endParaRPr lang="en-US" sz="2400" dirty="0">
                        <a:solidFill>
                          <a:schemeClr val="bg1"/>
                        </a:solidFill>
                      </a:endParaRPr>
                    </a:p>
                  </a:txBody>
                  <a:tcPr anchor="ctr">
                    <a:lnB w="12700" cap="flat" cmpd="sng" algn="ctr">
                      <a:solidFill>
                        <a:schemeClr val="tx1"/>
                      </a:solidFill>
                      <a:prstDash val="solid"/>
                      <a:round/>
                      <a:headEnd type="none" w="med" len="med"/>
                      <a:tailEnd type="none" w="med" len="med"/>
                    </a:lnB>
                  </a:tcPr>
                </a:tc>
                <a:tc hMerge="1">
                  <a:txBody>
                    <a:bodyPr/>
                    <a:lstStyle/>
                    <a:p>
                      <a:pPr algn="ctr"/>
                      <a:endParaRPr lang="en-US" sz="2400" dirty="0">
                        <a:solidFill>
                          <a:schemeClr val="bg1"/>
                        </a:solidFill>
                      </a:endParaRPr>
                    </a:p>
                  </a:txBody>
                  <a:tcPr anchor="ctr">
                    <a:lnB w="12700" cap="flat" cmpd="sng" algn="ctr">
                      <a:solidFill>
                        <a:schemeClr val="tx1"/>
                      </a:solidFill>
                      <a:prstDash val="solid"/>
                      <a:round/>
                      <a:headEnd type="none" w="med" len="med"/>
                      <a:tailEnd type="none" w="med" len="med"/>
                    </a:lnB>
                  </a:tcPr>
                </a:tc>
              </a:tr>
              <a:tr h="756040">
                <a:tc>
                  <a:txBody>
                    <a:bodyPr/>
                    <a:lstStyle/>
                    <a:p>
                      <a:pPr algn="ctr"/>
                      <a:endParaRPr lang="en-US"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2400" dirty="0" smtClean="0"/>
                        <a:t>Fall</a:t>
                      </a:r>
                      <a:r>
                        <a:rPr lang="en-US" sz="2400" baseline="0" dirty="0" smtClean="0"/>
                        <a:t> Junior</a:t>
                      </a:r>
                      <a:endParaRPr lang="en-US" sz="24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2400" dirty="0" smtClean="0"/>
                        <a:t>Spring Junior</a:t>
                      </a:r>
                      <a:endParaRPr lang="en-US" sz="24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2400" dirty="0" smtClean="0"/>
                        <a:t>Fall Senior</a:t>
                      </a:r>
                      <a:endParaRPr lang="en-US" sz="24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r>
                        <a:rPr lang="en-US" sz="2400" dirty="0" smtClean="0"/>
                        <a:t>Spring Senior</a:t>
                      </a:r>
                      <a:endParaRPr lang="en-US" sz="2400" dirty="0">
                        <a:solidFill>
                          <a:schemeClr val="bg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r>
              <a:tr h="756040">
                <a:tc rowSpan="2">
                  <a:txBody>
                    <a:bodyPr/>
                    <a:lstStyle/>
                    <a:p>
                      <a:pPr algn="ctr"/>
                      <a:r>
                        <a:rPr lang="en-US" dirty="0" smtClean="0"/>
                        <a:t>Classes</a:t>
                      </a:r>
                      <a:endParaRPr lang="en-US"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r>
                        <a:rPr lang="en-US" dirty="0" smtClean="0"/>
                        <a:t>Data Analytics</a:t>
                      </a:r>
                      <a:endParaRPr lang="en-US"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r>
                        <a:rPr lang="en-US" dirty="0" smtClean="0"/>
                        <a:t>Data-Centric Application Development</a:t>
                      </a:r>
                      <a:endParaRPr lang="en-US"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r>
                        <a:rPr lang="en-US" dirty="0" smtClean="0"/>
                        <a:t>Lead Global Digital Projects</a:t>
                      </a:r>
                      <a:endParaRPr lang="en-US"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rowSpan="2">
                  <a:txBody>
                    <a:bodyPr/>
                    <a:lstStyle/>
                    <a:p>
                      <a:pPr algn="ctr"/>
                      <a:r>
                        <a:rPr lang="en-US" dirty="0" smtClean="0"/>
                        <a:t>Information Systems Integration</a:t>
                      </a:r>
                      <a:endParaRPr lang="en-US"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r>
              <a:tr h="756040">
                <a:tc vMerge="1">
                  <a:txBody>
                    <a:bodyPr/>
                    <a:lstStyle/>
                    <a:p>
                      <a:endParaRPr lang="en-US" dirty="0"/>
                    </a:p>
                  </a:txBody>
                  <a:tcPr/>
                </a:tc>
                <a:tc>
                  <a:txBody>
                    <a:bodyPr/>
                    <a:lstStyle/>
                    <a:p>
                      <a:pPr algn="ctr"/>
                      <a:r>
                        <a:rPr lang="en-US" dirty="0" smtClean="0"/>
                        <a:t>Enterprise IT Architecture</a:t>
                      </a:r>
                      <a:endParaRPr lang="en-US"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r>
                        <a:rPr lang="en-US" dirty="0" smtClean="0"/>
                        <a:t>Digital Design and Innovation</a:t>
                      </a:r>
                      <a:endParaRPr lang="en-US"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r>
                        <a:rPr lang="en-US" dirty="0" smtClean="0"/>
                        <a:t>Business Analyst Class</a:t>
                      </a:r>
                      <a:endParaRPr lang="en-US" dirty="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vMerge="1">
                  <a:txBody>
                    <a:bodyPr/>
                    <a:lstStyle/>
                    <a:p>
                      <a:pPr algn="ctr"/>
                      <a:endParaRPr lang="en-US" dirty="0"/>
                    </a:p>
                  </a:txBody>
                  <a:tcPr anchor="ctr"/>
                </a:tc>
              </a:tr>
            </a:tbl>
          </a:graphicData>
        </a:graphic>
      </p:graphicFrame>
    </p:spTree>
    <p:extLst>
      <p:ext uri="{BB962C8B-B14F-4D97-AF65-F5344CB8AC3E}">
        <p14:creationId xmlns:p14="http://schemas.microsoft.com/office/powerpoint/2010/main" val="2459162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14129" y="0"/>
            <a:ext cx="9905998" cy="1478570"/>
          </a:xfrm>
        </p:spPr>
        <p:txBody>
          <a:bodyPr/>
          <a:lstStyle/>
          <a:p>
            <a:r>
              <a:rPr lang="en-US" dirty="0" smtClean="0"/>
              <a:t> b) Database diagram</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705083719"/>
              </p:ext>
            </p:extLst>
          </p:nvPr>
        </p:nvGraphicFramePr>
        <p:xfrm>
          <a:off x="1774666" y="1341755"/>
          <a:ext cx="1828800" cy="1371600"/>
        </p:xfrm>
        <a:graphic>
          <a:graphicData uri="http://schemas.openxmlformats.org/drawingml/2006/table">
            <a:tbl>
              <a:tblPr firstRow="1" bandRow="1">
                <a:tableStyleId>{3C2FFA5D-87B4-456A-9821-1D502468CF0F}</a:tableStyleId>
              </a:tblPr>
              <a:tblGrid>
                <a:gridCol w="1828800"/>
              </a:tblGrid>
              <a:tr h="274320">
                <a:tc>
                  <a:txBody>
                    <a:bodyPr/>
                    <a:lstStyle/>
                    <a:p>
                      <a:pPr algn="ctr"/>
                      <a:r>
                        <a:rPr lang="en-US" sz="1200" dirty="0" smtClean="0">
                          <a:solidFill>
                            <a:schemeClr val="bg1"/>
                          </a:solidFill>
                        </a:rPr>
                        <a:t>Students</a:t>
                      </a:r>
                      <a:endParaRPr lang="en-US" sz="1200" dirty="0">
                        <a:solidFill>
                          <a:schemeClr val="bg1"/>
                        </a:solidFill>
                      </a:endParaRPr>
                    </a:p>
                  </a:txBody>
                  <a:tcPr anchor="ctr"/>
                </a:tc>
              </a:tr>
              <a:tr h="274320">
                <a:tc>
                  <a:txBody>
                    <a:bodyPr/>
                    <a:lstStyle/>
                    <a:p>
                      <a:pPr algn="ctr"/>
                      <a:r>
                        <a:rPr lang="en-US" sz="1200" dirty="0" smtClean="0">
                          <a:solidFill>
                            <a:schemeClr val="bg1"/>
                          </a:solidFill>
                        </a:rPr>
                        <a:t>TU_id</a:t>
                      </a:r>
                    </a:p>
                  </a:txBody>
                  <a:tcPr anchor="ctr"/>
                </a:tc>
              </a:tr>
              <a:tr h="274320">
                <a:tc>
                  <a:txBody>
                    <a:bodyPr/>
                    <a:lstStyle/>
                    <a:p>
                      <a:pPr algn="ctr"/>
                      <a:r>
                        <a:rPr lang="en-US" sz="1200" dirty="0" smtClean="0">
                          <a:solidFill>
                            <a:schemeClr val="bg1"/>
                          </a:solidFill>
                        </a:rPr>
                        <a:t>First Name</a:t>
                      </a:r>
                      <a:endParaRPr lang="en-US" sz="1200" dirty="0">
                        <a:solidFill>
                          <a:schemeClr val="bg1"/>
                        </a:solidFill>
                      </a:endParaRPr>
                    </a:p>
                  </a:txBody>
                  <a:tcPr anchor="ctr"/>
                </a:tc>
              </a:tr>
              <a:tr h="274320">
                <a:tc>
                  <a:txBody>
                    <a:bodyPr/>
                    <a:lstStyle/>
                    <a:p>
                      <a:pPr algn="ctr"/>
                      <a:r>
                        <a:rPr lang="en-US" sz="1200" dirty="0" smtClean="0">
                          <a:solidFill>
                            <a:schemeClr val="bg1"/>
                          </a:solidFill>
                        </a:rPr>
                        <a:t>Last Name</a:t>
                      </a:r>
                      <a:endParaRPr lang="en-US" sz="1200" dirty="0">
                        <a:solidFill>
                          <a:schemeClr val="bg1"/>
                        </a:solidFill>
                      </a:endParaRPr>
                    </a:p>
                  </a:txBody>
                  <a:tcPr anchor="ctr"/>
                </a:tc>
              </a:tr>
              <a:tr h="274320">
                <a:tc>
                  <a:txBody>
                    <a:bodyPr/>
                    <a:lstStyle/>
                    <a:p>
                      <a:pPr algn="ctr"/>
                      <a:r>
                        <a:rPr lang="en-US" sz="1200" dirty="0" smtClean="0">
                          <a:solidFill>
                            <a:schemeClr val="bg1"/>
                          </a:solidFill>
                        </a:rPr>
                        <a:t>Year</a:t>
                      </a:r>
                      <a:endParaRPr lang="en-US" sz="1200" dirty="0">
                        <a:solidFill>
                          <a:schemeClr val="bg1"/>
                        </a:solidFill>
                      </a:endParaRPr>
                    </a:p>
                  </a:txBody>
                  <a:tcPr anchor="ct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401033279"/>
              </p:ext>
            </p:extLst>
          </p:nvPr>
        </p:nvGraphicFramePr>
        <p:xfrm>
          <a:off x="5181701" y="1802339"/>
          <a:ext cx="1828800" cy="1645920"/>
        </p:xfrm>
        <a:graphic>
          <a:graphicData uri="http://schemas.openxmlformats.org/drawingml/2006/table">
            <a:tbl>
              <a:tblPr firstRow="1" bandRow="1">
                <a:tableStyleId>{3C2FFA5D-87B4-456A-9821-1D502468CF0F}</a:tableStyleId>
              </a:tblPr>
              <a:tblGrid>
                <a:gridCol w="1828800"/>
              </a:tblGrid>
              <a:tr h="274320">
                <a:tc>
                  <a:txBody>
                    <a:bodyPr/>
                    <a:lstStyle/>
                    <a:p>
                      <a:pPr algn="ctr"/>
                      <a:r>
                        <a:rPr lang="en-US" sz="1200" dirty="0" smtClean="0">
                          <a:solidFill>
                            <a:schemeClr val="bg1"/>
                          </a:solidFill>
                        </a:rPr>
                        <a:t>Project</a:t>
                      </a:r>
                      <a:endParaRPr lang="en-US" sz="1200" dirty="0">
                        <a:solidFill>
                          <a:schemeClr val="bg1"/>
                        </a:solidFill>
                      </a:endParaRPr>
                    </a:p>
                  </a:txBody>
                  <a:tcPr anchor="ctr"/>
                </a:tc>
              </a:tr>
              <a:tr h="274320">
                <a:tc>
                  <a:txBody>
                    <a:bodyPr/>
                    <a:lstStyle/>
                    <a:p>
                      <a:pPr algn="ctr"/>
                      <a:r>
                        <a:rPr lang="en-US" sz="1200" dirty="0" smtClean="0">
                          <a:solidFill>
                            <a:schemeClr val="bg1"/>
                          </a:solidFill>
                        </a:rPr>
                        <a:t>Project_id</a:t>
                      </a:r>
                    </a:p>
                  </a:txBody>
                  <a:tcPr anchor="ctr"/>
                </a:tc>
              </a:tr>
              <a:tr h="274320">
                <a:tc>
                  <a:txBody>
                    <a:bodyPr/>
                    <a:lstStyle/>
                    <a:p>
                      <a:pPr algn="ctr"/>
                      <a:r>
                        <a:rPr lang="en-US" sz="1200" dirty="0" smtClean="0">
                          <a:solidFill>
                            <a:schemeClr val="bg1"/>
                          </a:solidFill>
                        </a:rPr>
                        <a:t>Description</a:t>
                      </a:r>
                      <a:endParaRPr lang="en-US" sz="1200" dirty="0">
                        <a:solidFill>
                          <a:schemeClr val="bg1"/>
                        </a:solidFill>
                      </a:endParaRPr>
                    </a:p>
                  </a:txBody>
                  <a:tcPr anchor="ctr"/>
                </a:tc>
              </a:tr>
              <a:tr h="274320">
                <a:tc>
                  <a:txBody>
                    <a:bodyPr/>
                    <a:lstStyle/>
                    <a:p>
                      <a:pPr algn="ctr"/>
                      <a:r>
                        <a:rPr lang="en-US" sz="1200" dirty="0" smtClean="0">
                          <a:solidFill>
                            <a:schemeClr val="bg1"/>
                          </a:solidFill>
                        </a:rPr>
                        <a:t>Company_id</a:t>
                      </a:r>
                      <a:endParaRPr lang="en-US" sz="1200" dirty="0">
                        <a:solidFill>
                          <a:schemeClr val="bg1"/>
                        </a:solidFill>
                      </a:endParaRPr>
                    </a:p>
                  </a:txBody>
                  <a:tcPr anchor="ctr"/>
                </a:tc>
              </a:tr>
              <a:tr h="274320">
                <a:tc>
                  <a:txBody>
                    <a:bodyPr/>
                    <a:lstStyle/>
                    <a:p>
                      <a:pPr algn="ctr"/>
                      <a:r>
                        <a:rPr lang="en-US" sz="1200" dirty="0" smtClean="0">
                          <a:solidFill>
                            <a:schemeClr val="bg1"/>
                          </a:solidFill>
                        </a:rPr>
                        <a:t>TU_id</a:t>
                      </a:r>
                      <a:endParaRPr lang="en-US" sz="1200" dirty="0">
                        <a:solidFill>
                          <a:schemeClr val="bg1"/>
                        </a:solidFill>
                      </a:endParaRPr>
                    </a:p>
                  </a:txBody>
                  <a:tcPr anchor="ctr"/>
                </a:tc>
              </a:tr>
              <a:tr h="274320">
                <a:tc>
                  <a:txBody>
                    <a:bodyPr/>
                    <a:lstStyle/>
                    <a:p>
                      <a:pPr algn="ctr"/>
                      <a:r>
                        <a:rPr lang="en-US" sz="1200" dirty="0" smtClean="0">
                          <a:solidFill>
                            <a:schemeClr val="bg1"/>
                          </a:solidFill>
                        </a:rPr>
                        <a:t>CRN</a:t>
                      </a:r>
                      <a:endParaRPr lang="en-US" sz="1200" dirty="0">
                        <a:solidFill>
                          <a:schemeClr val="bg1"/>
                        </a:solidFill>
                      </a:endParaRPr>
                    </a:p>
                  </a:txBody>
                  <a:tcPr anchor="ct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229975375"/>
              </p:ext>
            </p:extLst>
          </p:nvPr>
        </p:nvGraphicFramePr>
        <p:xfrm>
          <a:off x="8203548" y="1616075"/>
          <a:ext cx="1828800" cy="2468880"/>
        </p:xfrm>
        <a:graphic>
          <a:graphicData uri="http://schemas.openxmlformats.org/drawingml/2006/table">
            <a:tbl>
              <a:tblPr firstRow="1" bandRow="1">
                <a:tableStyleId>{3C2FFA5D-87B4-456A-9821-1D502468CF0F}</a:tableStyleId>
              </a:tblPr>
              <a:tblGrid>
                <a:gridCol w="1828800"/>
              </a:tblGrid>
              <a:tr h="274320">
                <a:tc>
                  <a:txBody>
                    <a:bodyPr/>
                    <a:lstStyle/>
                    <a:p>
                      <a:pPr algn="ctr"/>
                      <a:r>
                        <a:rPr lang="en-US" sz="1200" dirty="0" smtClean="0">
                          <a:solidFill>
                            <a:schemeClr val="bg1"/>
                          </a:solidFill>
                        </a:rPr>
                        <a:t>Company</a:t>
                      </a:r>
                      <a:endParaRPr lang="en-US" sz="1200" dirty="0">
                        <a:solidFill>
                          <a:schemeClr val="bg1"/>
                        </a:solidFill>
                      </a:endParaRPr>
                    </a:p>
                  </a:txBody>
                  <a:tcPr anchor="ctr"/>
                </a:tc>
              </a:tr>
              <a:tr h="274320">
                <a:tc>
                  <a:txBody>
                    <a:bodyPr/>
                    <a:lstStyle/>
                    <a:p>
                      <a:pPr algn="ctr"/>
                      <a:r>
                        <a:rPr lang="en-US" sz="1200" dirty="0" smtClean="0">
                          <a:solidFill>
                            <a:schemeClr val="bg1"/>
                          </a:solidFill>
                        </a:rPr>
                        <a:t>Company_id</a:t>
                      </a:r>
                    </a:p>
                  </a:txBody>
                  <a:tcPr anchor="ctr"/>
                </a:tc>
              </a:tr>
              <a:tr h="274320">
                <a:tc>
                  <a:txBody>
                    <a:bodyPr/>
                    <a:lstStyle/>
                    <a:p>
                      <a:pPr algn="ctr"/>
                      <a:r>
                        <a:rPr lang="en-US" sz="1200" dirty="0" smtClean="0">
                          <a:solidFill>
                            <a:schemeClr val="bg1"/>
                          </a:solidFill>
                        </a:rPr>
                        <a:t>Company Name</a:t>
                      </a:r>
                      <a:endParaRPr lang="en-US" sz="1200" dirty="0">
                        <a:solidFill>
                          <a:schemeClr val="bg1"/>
                        </a:solidFill>
                      </a:endParaRPr>
                    </a:p>
                  </a:txBody>
                  <a:tcPr anchor="ctr"/>
                </a:tc>
              </a:tr>
              <a:tr h="274320">
                <a:tc>
                  <a:txBody>
                    <a:bodyPr/>
                    <a:lstStyle/>
                    <a:p>
                      <a:pPr algn="ctr"/>
                      <a:r>
                        <a:rPr lang="en-US" sz="1200" dirty="0" smtClean="0">
                          <a:solidFill>
                            <a:schemeClr val="bg1"/>
                          </a:solidFill>
                        </a:rPr>
                        <a:t>Password</a:t>
                      </a:r>
                      <a:endParaRPr lang="en-US" sz="1200" dirty="0">
                        <a:solidFill>
                          <a:schemeClr val="bg1"/>
                        </a:solidFill>
                      </a:endParaRPr>
                    </a:p>
                  </a:txBody>
                  <a:tcPr anchor="ctr"/>
                </a:tc>
              </a:tr>
              <a:tr h="274320">
                <a:tc>
                  <a:txBody>
                    <a:bodyPr/>
                    <a:lstStyle/>
                    <a:p>
                      <a:pPr algn="ctr"/>
                      <a:r>
                        <a:rPr lang="en-US" sz="1200" dirty="0" smtClean="0">
                          <a:solidFill>
                            <a:schemeClr val="bg1"/>
                          </a:solidFill>
                        </a:rPr>
                        <a:t>Case_id</a:t>
                      </a:r>
                      <a:endParaRPr lang="en-US" sz="1200" dirty="0">
                        <a:solidFill>
                          <a:schemeClr val="bg1"/>
                        </a:solidFill>
                      </a:endParaRPr>
                    </a:p>
                  </a:txBody>
                  <a:tcPr anchor="ctr"/>
                </a:tc>
              </a:tr>
              <a:tr h="274320">
                <a:tc>
                  <a:txBody>
                    <a:bodyPr/>
                    <a:lstStyle/>
                    <a:p>
                      <a:pPr algn="ctr"/>
                      <a:r>
                        <a:rPr lang="en-US" sz="1200" dirty="0" smtClean="0">
                          <a:solidFill>
                            <a:schemeClr val="bg1"/>
                          </a:solidFill>
                        </a:rPr>
                        <a:t>Contact Email</a:t>
                      </a:r>
                      <a:endParaRPr lang="en-US" sz="1200" dirty="0">
                        <a:solidFill>
                          <a:schemeClr val="bg1"/>
                        </a:solidFill>
                      </a:endParaRPr>
                    </a:p>
                  </a:txBody>
                  <a:tcPr anchor="ctr"/>
                </a:tc>
              </a:tr>
              <a:tr h="274320">
                <a:tc>
                  <a:txBody>
                    <a:bodyPr/>
                    <a:lstStyle/>
                    <a:p>
                      <a:pPr algn="ctr"/>
                      <a:r>
                        <a:rPr lang="en-US" sz="1200" dirty="0" smtClean="0">
                          <a:solidFill>
                            <a:schemeClr val="bg1"/>
                          </a:solidFill>
                        </a:rPr>
                        <a:t>Contact Phone #</a:t>
                      </a:r>
                      <a:endParaRPr lang="en-US" sz="1200" dirty="0">
                        <a:solidFill>
                          <a:schemeClr val="bg1"/>
                        </a:solidFill>
                      </a:endParaRPr>
                    </a:p>
                  </a:txBody>
                  <a:tcPr anchor="ctr"/>
                </a:tc>
              </a:tr>
              <a:tr h="274320">
                <a:tc>
                  <a:txBody>
                    <a:bodyPr/>
                    <a:lstStyle/>
                    <a:p>
                      <a:pPr algn="ctr"/>
                      <a:r>
                        <a:rPr lang="en-US" sz="1200" dirty="0" smtClean="0">
                          <a:solidFill>
                            <a:schemeClr val="bg1"/>
                          </a:solidFill>
                        </a:rPr>
                        <a:t>First Name</a:t>
                      </a:r>
                      <a:endParaRPr lang="en-US" sz="1200" dirty="0">
                        <a:solidFill>
                          <a:schemeClr val="bg1"/>
                        </a:solidFill>
                      </a:endParaRPr>
                    </a:p>
                  </a:txBody>
                  <a:tcPr anchor="ctr"/>
                </a:tc>
              </a:tr>
              <a:tr h="274320">
                <a:tc>
                  <a:txBody>
                    <a:bodyPr/>
                    <a:lstStyle/>
                    <a:p>
                      <a:pPr algn="ctr"/>
                      <a:r>
                        <a:rPr lang="en-US" sz="1200" dirty="0" smtClean="0">
                          <a:solidFill>
                            <a:schemeClr val="bg1"/>
                          </a:solidFill>
                        </a:rPr>
                        <a:t>Last Name</a:t>
                      </a:r>
                      <a:endParaRPr lang="en-US" sz="1200" dirty="0">
                        <a:solidFill>
                          <a:schemeClr val="bg1"/>
                        </a:solidFill>
                      </a:endParaRPr>
                    </a:p>
                  </a:txBody>
                  <a:tcPr anchor="ct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586476060"/>
              </p:ext>
            </p:extLst>
          </p:nvPr>
        </p:nvGraphicFramePr>
        <p:xfrm>
          <a:off x="1774666" y="4525655"/>
          <a:ext cx="1828800" cy="1645920"/>
        </p:xfrm>
        <a:graphic>
          <a:graphicData uri="http://schemas.openxmlformats.org/drawingml/2006/table">
            <a:tbl>
              <a:tblPr firstRow="1" bandRow="1">
                <a:tableStyleId>{3C2FFA5D-87B4-456A-9821-1D502468CF0F}</a:tableStyleId>
              </a:tblPr>
              <a:tblGrid>
                <a:gridCol w="1828800"/>
              </a:tblGrid>
              <a:tr h="274320">
                <a:tc>
                  <a:txBody>
                    <a:bodyPr/>
                    <a:lstStyle/>
                    <a:p>
                      <a:pPr algn="ctr"/>
                      <a:r>
                        <a:rPr lang="en-US" sz="1200" dirty="0" smtClean="0">
                          <a:solidFill>
                            <a:schemeClr val="bg1"/>
                          </a:solidFill>
                        </a:rPr>
                        <a:t>JIM Access</a:t>
                      </a:r>
                      <a:endParaRPr lang="en-US" sz="1200" dirty="0">
                        <a:solidFill>
                          <a:schemeClr val="bg1"/>
                        </a:solidFill>
                      </a:endParaRPr>
                    </a:p>
                  </a:txBody>
                  <a:tcPr anchor="ctr"/>
                </a:tc>
              </a:tr>
              <a:tr h="274320">
                <a:tc>
                  <a:txBody>
                    <a:bodyPr/>
                    <a:lstStyle/>
                    <a:p>
                      <a:pPr algn="ctr"/>
                      <a:r>
                        <a:rPr lang="en-US" sz="1200" dirty="0" smtClean="0">
                          <a:solidFill>
                            <a:schemeClr val="bg1"/>
                          </a:solidFill>
                        </a:rPr>
                        <a:t>JIM_id</a:t>
                      </a:r>
                    </a:p>
                  </a:txBody>
                  <a:tcPr anchor="ctr"/>
                </a:tc>
              </a:tr>
              <a:tr h="274320">
                <a:tc>
                  <a:txBody>
                    <a:bodyPr/>
                    <a:lstStyle/>
                    <a:p>
                      <a:pPr algn="ctr"/>
                      <a:r>
                        <a:rPr lang="en-US" sz="1200" dirty="0" smtClean="0">
                          <a:solidFill>
                            <a:schemeClr val="bg1"/>
                          </a:solidFill>
                        </a:rPr>
                        <a:t>TU_id</a:t>
                      </a:r>
                      <a:endParaRPr lang="en-US" sz="1200" dirty="0">
                        <a:solidFill>
                          <a:schemeClr val="bg1"/>
                        </a:solidFill>
                      </a:endParaRPr>
                    </a:p>
                  </a:txBody>
                  <a:tcPr anchor="ctr"/>
                </a:tc>
              </a:tr>
              <a:tr h="274320">
                <a:tc>
                  <a:txBody>
                    <a:bodyPr/>
                    <a:lstStyle/>
                    <a:p>
                      <a:pPr algn="ctr"/>
                      <a:r>
                        <a:rPr lang="en-US" sz="1200" dirty="0" smtClean="0">
                          <a:solidFill>
                            <a:schemeClr val="bg1"/>
                          </a:solidFill>
                        </a:rPr>
                        <a:t>#</a:t>
                      </a:r>
                      <a:r>
                        <a:rPr lang="en-US" sz="1200" baseline="0" dirty="0" smtClean="0">
                          <a:solidFill>
                            <a:schemeClr val="bg1"/>
                          </a:solidFill>
                        </a:rPr>
                        <a:t> of seats</a:t>
                      </a:r>
                      <a:endParaRPr lang="en-US" sz="1200" dirty="0">
                        <a:solidFill>
                          <a:schemeClr val="bg1"/>
                        </a:solidFill>
                      </a:endParaRPr>
                    </a:p>
                  </a:txBody>
                  <a:tcPr anchor="ctr"/>
                </a:tc>
              </a:tr>
              <a:tr h="274320">
                <a:tc>
                  <a:txBody>
                    <a:bodyPr/>
                    <a:lstStyle/>
                    <a:p>
                      <a:pPr algn="ctr"/>
                      <a:r>
                        <a:rPr lang="en-US" sz="1200" dirty="0" smtClean="0">
                          <a:solidFill>
                            <a:schemeClr val="bg1"/>
                          </a:solidFill>
                        </a:rPr>
                        <a:t>Expiration</a:t>
                      </a:r>
                      <a:endParaRPr lang="en-US" sz="1200" dirty="0">
                        <a:solidFill>
                          <a:schemeClr val="bg1"/>
                        </a:solidFill>
                      </a:endParaRPr>
                    </a:p>
                  </a:txBody>
                  <a:tcPr anchor="ctr"/>
                </a:tc>
              </a:tr>
              <a:tr h="274320">
                <a:tc>
                  <a:txBody>
                    <a:bodyPr/>
                    <a:lstStyle/>
                    <a:p>
                      <a:pPr algn="ctr"/>
                      <a:r>
                        <a:rPr lang="en-US" sz="1200" dirty="0" smtClean="0">
                          <a:solidFill>
                            <a:schemeClr val="bg1"/>
                          </a:solidFill>
                        </a:rPr>
                        <a:t>Licensing Costs</a:t>
                      </a:r>
                      <a:endParaRPr lang="en-US" sz="1200" dirty="0">
                        <a:solidFill>
                          <a:schemeClr val="bg1"/>
                        </a:solidFill>
                      </a:endParaRPr>
                    </a:p>
                  </a:txBody>
                  <a:tcPr anchor="ctr"/>
                </a:tc>
              </a:tr>
            </a:tbl>
          </a:graphicData>
        </a:graphic>
      </p:graphicFrame>
      <p:cxnSp>
        <p:nvCxnSpPr>
          <p:cNvPr id="26" name="Elbow Connector 25"/>
          <p:cNvCxnSpPr/>
          <p:nvPr/>
        </p:nvCxnSpPr>
        <p:spPr>
          <a:xfrm flipV="1">
            <a:off x="7089502" y="4775927"/>
            <a:ext cx="1431760" cy="360943"/>
          </a:xfrm>
          <a:prstGeom prst="bentConnector3">
            <a:avLst>
              <a:gd name="adj1" fmla="val 50000"/>
            </a:avLst>
          </a:prstGeom>
          <a:ln w="38100"/>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3705225" y="1733550"/>
            <a:ext cx="70485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4410075" y="3073300"/>
            <a:ext cx="70485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4410075" y="1724025"/>
            <a:ext cx="0" cy="137160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038975" y="2742477"/>
            <a:ext cx="5486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7574280" y="2009775"/>
            <a:ext cx="54864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H="1">
            <a:off x="7574280" y="2000250"/>
            <a:ext cx="9525" cy="760141"/>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3609975" y="1467505"/>
            <a:ext cx="762000" cy="523220"/>
          </a:xfrm>
          <a:prstGeom prst="rect">
            <a:avLst/>
          </a:prstGeom>
          <a:noFill/>
        </p:spPr>
        <p:txBody>
          <a:bodyPr wrap="square" rtlCol="0">
            <a:spAutoFit/>
          </a:bodyPr>
          <a:lstStyle/>
          <a:p>
            <a:r>
              <a:rPr lang="en-US" sz="2800" b="1" dirty="0" smtClean="0">
                <a:solidFill>
                  <a:schemeClr val="accent1"/>
                </a:solidFill>
              </a:rPr>
              <a:t>&gt;</a:t>
            </a:r>
            <a:endParaRPr lang="en-US" sz="2800" b="1" dirty="0">
              <a:solidFill>
                <a:schemeClr val="accent1"/>
              </a:solidFill>
            </a:endParaRPr>
          </a:p>
        </p:txBody>
      </p:sp>
      <p:sp>
        <p:nvSpPr>
          <p:cNvPr id="54" name="TextBox 53"/>
          <p:cNvSpPr txBox="1"/>
          <p:nvPr/>
        </p:nvSpPr>
        <p:spPr>
          <a:xfrm rot="10800000">
            <a:off x="4617922" y="2822532"/>
            <a:ext cx="592254" cy="523220"/>
          </a:xfrm>
          <a:prstGeom prst="rect">
            <a:avLst/>
          </a:prstGeom>
          <a:noFill/>
        </p:spPr>
        <p:txBody>
          <a:bodyPr wrap="square" rtlCol="0">
            <a:spAutoFit/>
          </a:bodyPr>
          <a:lstStyle/>
          <a:p>
            <a:r>
              <a:rPr lang="en-US" sz="2800" b="1" dirty="0" smtClean="0">
                <a:solidFill>
                  <a:schemeClr val="accent1"/>
                </a:solidFill>
              </a:rPr>
              <a:t>&gt;</a:t>
            </a:r>
            <a:endParaRPr lang="en-US" sz="2800" b="1" dirty="0">
              <a:solidFill>
                <a:schemeClr val="accent1"/>
              </a:solidFill>
            </a:endParaRPr>
          </a:p>
        </p:txBody>
      </p:sp>
      <p:sp>
        <p:nvSpPr>
          <p:cNvPr id="55" name="TextBox 54"/>
          <p:cNvSpPr txBox="1"/>
          <p:nvPr/>
        </p:nvSpPr>
        <p:spPr>
          <a:xfrm>
            <a:off x="6995757" y="4875260"/>
            <a:ext cx="762000" cy="523220"/>
          </a:xfrm>
          <a:prstGeom prst="rect">
            <a:avLst/>
          </a:prstGeom>
          <a:noFill/>
        </p:spPr>
        <p:txBody>
          <a:bodyPr wrap="square" rtlCol="0">
            <a:spAutoFit/>
          </a:bodyPr>
          <a:lstStyle/>
          <a:p>
            <a:r>
              <a:rPr lang="en-US" sz="2800" b="1" dirty="0" smtClean="0">
                <a:solidFill>
                  <a:schemeClr val="accent1"/>
                </a:solidFill>
              </a:rPr>
              <a:t>&gt;</a:t>
            </a:r>
            <a:endParaRPr lang="en-US" sz="2800" b="1" dirty="0">
              <a:solidFill>
                <a:schemeClr val="accent1"/>
              </a:solidFill>
            </a:endParaRPr>
          </a:p>
        </p:txBody>
      </p:sp>
      <p:sp>
        <p:nvSpPr>
          <p:cNvPr id="56" name="TextBox 55"/>
          <p:cNvSpPr txBox="1"/>
          <p:nvPr/>
        </p:nvSpPr>
        <p:spPr>
          <a:xfrm>
            <a:off x="6932295" y="2480885"/>
            <a:ext cx="762000" cy="523220"/>
          </a:xfrm>
          <a:prstGeom prst="rect">
            <a:avLst/>
          </a:prstGeom>
          <a:noFill/>
        </p:spPr>
        <p:txBody>
          <a:bodyPr wrap="square" rtlCol="0">
            <a:spAutoFit/>
          </a:bodyPr>
          <a:lstStyle/>
          <a:p>
            <a:r>
              <a:rPr lang="en-US" sz="2800" b="1" dirty="0" smtClean="0">
                <a:solidFill>
                  <a:schemeClr val="accent1"/>
                </a:solidFill>
              </a:rPr>
              <a:t>&gt;</a:t>
            </a:r>
            <a:endParaRPr lang="en-US" sz="2800" b="1" dirty="0">
              <a:solidFill>
                <a:schemeClr val="accent1"/>
              </a:solidFill>
            </a:endParaRPr>
          </a:p>
        </p:txBody>
      </p:sp>
      <p:sp>
        <p:nvSpPr>
          <p:cNvPr id="58" name="Equal 57"/>
          <p:cNvSpPr/>
          <p:nvPr/>
        </p:nvSpPr>
        <p:spPr>
          <a:xfrm rot="16200000">
            <a:off x="8257970" y="4678570"/>
            <a:ext cx="365760" cy="182880"/>
          </a:xfrm>
          <a:prstGeom prst="mathEqual">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9" name="Equal 58"/>
          <p:cNvSpPr/>
          <p:nvPr/>
        </p:nvSpPr>
        <p:spPr>
          <a:xfrm rot="16200000">
            <a:off x="7861635" y="1908810"/>
            <a:ext cx="365760" cy="182880"/>
          </a:xfrm>
          <a:prstGeom prst="mathEqual">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aphicFrame>
        <p:nvGraphicFramePr>
          <p:cNvPr id="27" name="Table 26"/>
          <p:cNvGraphicFramePr>
            <a:graphicFrameLocks noGrp="1"/>
          </p:cNvGraphicFramePr>
          <p:nvPr>
            <p:extLst>
              <p:ext uri="{D42A27DB-BD31-4B8C-83A1-F6EECF244321}">
                <p14:modId xmlns:p14="http://schemas.microsoft.com/office/powerpoint/2010/main" val="1038581993"/>
              </p:ext>
            </p:extLst>
          </p:nvPr>
        </p:nvGraphicFramePr>
        <p:xfrm>
          <a:off x="5210176" y="4186919"/>
          <a:ext cx="1828800" cy="2468880"/>
        </p:xfrm>
        <a:graphic>
          <a:graphicData uri="http://schemas.openxmlformats.org/drawingml/2006/table">
            <a:tbl>
              <a:tblPr firstRow="1" bandRow="1">
                <a:tableStyleId>{3C2FFA5D-87B4-456A-9821-1D502468CF0F}</a:tableStyleId>
              </a:tblPr>
              <a:tblGrid>
                <a:gridCol w="1828800"/>
              </a:tblGrid>
              <a:tr h="274320">
                <a:tc>
                  <a:txBody>
                    <a:bodyPr/>
                    <a:lstStyle/>
                    <a:p>
                      <a:pPr algn="ctr"/>
                      <a:r>
                        <a:rPr lang="en-US" sz="1200" dirty="0" smtClean="0">
                          <a:solidFill>
                            <a:schemeClr val="bg1"/>
                          </a:solidFill>
                        </a:rPr>
                        <a:t>Class</a:t>
                      </a:r>
                      <a:endParaRPr lang="en-US" sz="1200" dirty="0">
                        <a:solidFill>
                          <a:schemeClr val="bg1"/>
                        </a:solidFill>
                      </a:endParaRPr>
                    </a:p>
                  </a:txBody>
                  <a:tcPr anchor="ctr"/>
                </a:tc>
              </a:tr>
              <a:tr h="274320">
                <a:tc>
                  <a:txBody>
                    <a:bodyPr/>
                    <a:lstStyle/>
                    <a:p>
                      <a:pPr algn="ctr"/>
                      <a:r>
                        <a:rPr lang="en-US" sz="1200" dirty="0" smtClean="0">
                          <a:solidFill>
                            <a:schemeClr val="bg1"/>
                          </a:solidFill>
                        </a:rPr>
                        <a:t>CRN</a:t>
                      </a:r>
                    </a:p>
                  </a:txBody>
                  <a:tcPr anchor="ctr"/>
                </a:tc>
              </a:tr>
              <a:tr h="274320">
                <a:tc>
                  <a:txBody>
                    <a:bodyPr/>
                    <a:lstStyle/>
                    <a:p>
                      <a:pPr algn="ctr"/>
                      <a:r>
                        <a:rPr lang="en-US" sz="1200" dirty="0" smtClean="0">
                          <a:solidFill>
                            <a:schemeClr val="bg1"/>
                          </a:solidFill>
                        </a:rPr>
                        <a:t>Section</a:t>
                      </a:r>
                    </a:p>
                  </a:txBody>
                  <a:tcPr anchor="ctr"/>
                </a:tc>
              </a:tr>
              <a:tr h="274320">
                <a:tc>
                  <a:txBody>
                    <a:bodyPr/>
                    <a:lstStyle/>
                    <a:p>
                      <a:pPr algn="ctr"/>
                      <a:r>
                        <a:rPr lang="en-US" sz="1200" dirty="0" smtClean="0">
                          <a:solidFill>
                            <a:schemeClr val="bg1"/>
                          </a:solidFill>
                        </a:rPr>
                        <a:t>Professor_id</a:t>
                      </a:r>
                      <a:endParaRPr lang="en-US" sz="1200" dirty="0">
                        <a:solidFill>
                          <a:schemeClr val="bg1"/>
                        </a:solidFill>
                      </a:endParaRPr>
                    </a:p>
                  </a:txBody>
                  <a:tcPr anchor="ctr"/>
                </a:tc>
              </a:tr>
              <a:tr h="274320">
                <a:tc>
                  <a:txBody>
                    <a:bodyPr/>
                    <a:lstStyle/>
                    <a:p>
                      <a:pPr algn="ctr"/>
                      <a:r>
                        <a:rPr lang="en-US" sz="1200" dirty="0" smtClean="0">
                          <a:solidFill>
                            <a:schemeClr val="bg1"/>
                          </a:solidFill>
                        </a:rPr>
                        <a:t>Days</a:t>
                      </a:r>
                      <a:endParaRPr lang="en-US" sz="1200" dirty="0">
                        <a:solidFill>
                          <a:schemeClr val="bg1"/>
                        </a:solidFill>
                      </a:endParaRPr>
                    </a:p>
                  </a:txBody>
                  <a:tcPr anchor="ctr"/>
                </a:tc>
              </a:tr>
              <a:tr h="274320">
                <a:tc>
                  <a:txBody>
                    <a:bodyPr/>
                    <a:lstStyle/>
                    <a:p>
                      <a:pPr algn="ctr"/>
                      <a:r>
                        <a:rPr lang="en-US" sz="1200" dirty="0" smtClean="0">
                          <a:solidFill>
                            <a:schemeClr val="bg1"/>
                          </a:solidFill>
                        </a:rPr>
                        <a:t>Time</a:t>
                      </a:r>
                      <a:endParaRPr lang="en-US" sz="1200" dirty="0">
                        <a:solidFill>
                          <a:schemeClr val="bg1"/>
                        </a:solidFill>
                      </a:endParaRPr>
                    </a:p>
                  </a:txBody>
                  <a:tcPr anchor="ctr"/>
                </a:tc>
              </a:tr>
              <a:tr h="274320">
                <a:tc>
                  <a:txBody>
                    <a:bodyPr/>
                    <a:lstStyle/>
                    <a:p>
                      <a:pPr algn="ctr"/>
                      <a:r>
                        <a:rPr lang="en-US" sz="1200" dirty="0" err="1" smtClean="0">
                          <a:solidFill>
                            <a:schemeClr val="bg1"/>
                          </a:solidFill>
                        </a:rPr>
                        <a:t>JIM_id</a:t>
                      </a:r>
                      <a:endParaRPr lang="en-US" sz="1200" dirty="0">
                        <a:solidFill>
                          <a:schemeClr val="bg1"/>
                        </a:solidFill>
                      </a:endParaRPr>
                    </a:p>
                  </a:txBody>
                  <a:tcPr anchor="ctr"/>
                </a:tc>
              </a:tr>
              <a:tr h="274320">
                <a:tc>
                  <a:txBody>
                    <a:bodyPr/>
                    <a:lstStyle/>
                    <a:p>
                      <a:pPr algn="ctr"/>
                      <a:r>
                        <a:rPr lang="en-US" sz="1200" dirty="0" smtClean="0">
                          <a:solidFill>
                            <a:schemeClr val="bg1"/>
                          </a:solidFill>
                        </a:rPr>
                        <a:t># of students</a:t>
                      </a:r>
                      <a:endParaRPr lang="en-US" sz="1200" dirty="0">
                        <a:solidFill>
                          <a:schemeClr val="bg1"/>
                        </a:solidFill>
                      </a:endParaRPr>
                    </a:p>
                  </a:txBody>
                  <a:tcPr anchor="ctr"/>
                </a:tc>
              </a:tr>
              <a:tr h="274320">
                <a:tc>
                  <a:txBody>
                    <a:bodyPr/>
                    <a:lstStyle/>
                    <a:p>
                      <a:pPr algn="ctr"/>
                      <a:r>
                        <a:rPr lang="en-US" sz="1200" dirty="0" smtClean="0">
                          <a:solidFill>
                            <a:schemeClr val="bg1"/>
                          </a:solidFill>
                        </a:rPr>
                        <a:t>location</a:t>
                      </a:r>
                      <a:endParaRPr lang="en-US" sz="1200" dirty="0">
                        <a:solidFill>
                          <a:schemeClr val="bg1"/>
                        </a:solidFill>
                      </a:endParaRPr>
                    </a:p>
                  </a:txBody>
                  <a:tcPr anchor="ctr"/>
                </a:tc>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3760249040"/>
              </p:ext>
            </p:extLst>
          </p:nvPr>
        </p:nvGraphicFramePr>
        <p:xfrm>
          <a:off x="8571788" y="4349658"/>
          <a:ext cx="1828800" cy="1097280"/>
        </p:xfrm>
        <a:graphic>
          <a:graphicData uri="http://schemas.openxmlformats.org/drawingml/2006/table">
            <a:tbl>
              <a:tblPr firstRow="1" bandRow="1">
                <a:tableStyleId>{3C2FFA5D-87B4-456A-9821-1D502468CF0F}</a:tableStyleId>
              </a:tblPr>
              <a:tblGrid>
                <a:gridCol w="1828800"/>
              </a:tblGrid>
              <a:tr h="274320">
                <a:tc>
                  <a:txBody>
                    <a:bodyPr/>
                    <a:lstStyle/>
                    <a:p>
                      <a:pPr algn="ctr"/>
                      <a:r>
                        <a:rPr lang="en-US" sz="1200" dirty="0" smtClean="0">
                          <a:solidFill>
                            <a:schemeClr val="bg1"/>
                          </a:solidFill>
                        </a:rPr>
                        <a:t>Professor</a:t>
                      </a:r>
                      <a:endParaRPr lang="en-US" sz="1200" dirty="0">
                        <a:solidFill>
                          <a:schemeClr val="bg1"/>
                        </a:solidFill>
                      </a:endParaRPr>
                    </a:p>
                  </a:txBody>
                  <a:tcPr anchor="ctr"/>
                </a:tc>
              </a:tr>
              <a:tr h="274320">
                <a:tc>
                  <a:txBody>
                    <a:bodyPr/>
                    <a:lstStyle/>
                    <a:p>
                      <a:pPr algn="ctr"/>
                      <a:r>
                        <a:rPr lang="en-US" sz="1200" dirty="0" smtClean="0">
                          <a:solidFill>
                            <a:schemeClr val="bg1"/>
                          </a:solidFill>
                        </a:rPr>
                        <a:t>Professor_id</a:t>
                      </a:r>
                    </a:p>
                  </a:txBody>
                  <a:tcPr anchor="ctr"/>
                </a:tc>
              </a:tr>
              <a:tr h="274320">
                <a:tc>
                  <a:txBody>
                    <a:bodyPr/>
                    <a:lstStyle/>
                    <a:p>
                      <a:pPr algn="ctr"/>
                      <a:r>
                        <a:rPr lang="en-US" sz="1200" dirty="0" smtClean="0">
                          <a:solidFill>
                            <a:schemeClr val="bg1"/>
                          </a:solidFill>
                        </a:rPr>
                        <a:t>First</a:t>
                      </a:r>
                      <a:r>
                        <a:rPr lang="en-US" sz="1200" baseline="0" dirty="0" smtClean="0">
                          <a:solidFill>
                            <a:schemeClr val="bg1"/>
                          </a:solidFill>
                        </a:rPr>
                        <a:t> Name</a:t>
                      </a:r>
                      <a:endParaRPr lang="en-US" sz="1200" dirty="0" smtClean="0">
                        <a:solidFill>
                          <a:schemeClr val="bg1"/>
                        </a:solidFill>
                      </a:endParaRPr>
                    </a:p>
                  </a:txBody>
                  <a:tcPr anchor="ctr"/>
                </a:tc>
              </a:tr>
              <a:tr h="274320">
                <a:tc>
                  <a:txBody>
                    <a:bodyPr/>
                    <a:lstStyle/>
                    <a:p>
                      <a:pPr algn="ctr"/>
                      <a:r>
                        <a:rPr lang="en-US" sz="1200" dirty="0" smtClean="0">
                          <a:solidFill>
                            <a:schemeClr val="bg1"/>
                          </a:solidFill>
                        </a:rPr>
                        <a:t>Last Name</a:t>
                      </a:r>
                      <a:endParaRPr lang="en-US" sz="1200" dirty="0">
                        <a:solidFill>
                          <a:schemeClr val="bg1"/>
                        </a:solidFill>
                      </a:endParaRPr>
                    </a:p>
                  </a:txBody>
                  <a:tcPr anchor="ctr"/>
                </a:tc>
              </a:tr>
            </a:tbl>
          </a:graphicData>
        </a:graphic>
      </p:graphicFrame>
      <p:cxnSp>
        <p:nvCxnSpPr>
          <p:cNvPr id="3" name="Elbow Connector 2"/>
          <p:cNvCxnSpPr/>
          <p:nvPr/>
        </p:nvCxnSpPr>
        <p:spPr>
          <a:xfrm>
            <a:off x="3705225" y="4952890"/>
            <a:ext cx="1409700" cy="1022459"/>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34" name="Equal 33"/>
          <p:cNvSpPr/>
          <p:nvPr/>
        </p:nvSpPr>
        <p:spPr>
          <a:xfrm rot="16200000">
            <a:off x="4840605" y="5897255"/>
            <a:ext cx="365760" cy="182880"/>
          </a:xfrm>
          <a:prstGeom prst="mathEqual">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5" name="Equal 34"/>
          <p:cNvSpPr/>
          <p:nvPr/>
        </p:nvSpPr>
        <p:spPr>
          <a:xfrm rot="16200000">
            <a:off x="3606225" y="4878797"/>
            <a:ext cx="365760" cy="182880"/>
          </a:xfrm>
          <a:prstGeom prst="mathEqual">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89742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10618"/>
            <a:ext cx="9905998" cy="789283"/>
          </a:xfrm>
        </p:spPr>
        <p:txBody>
          <a:bodyPr/>
          <a:lstStyle/>
          <a:p>
            <a:pPr algn="ctr"/>
            <a:r>
              <a:rPr lang="en-US" dirty="0" smtClean="0"/>
              <a:t>C) Systems </a:t>
            </a:r>
            <a:r>
              <a:rPr lang="en-US" dirty="0"/>
              <a:t>architecture overview </a:t>
            </a:r>
          </a:p>
        </p:txBody>
      </p:sp>
      <p:sp>
        <p:nvSpPr>
          <p:cNvPr id="16" name="Hexagon 15"/>
          <p:cNvSpPr/>
          <p:nvPr/>
        </p:nvSpPr>
        <p:spPr>
          <a:xfrm rot="5400000">
            <a:off x="9083926" y="3048169"/>
            <a:ext cx="914400" cy="1188720"/>
          </a:xfrm>
          <a:prstGeom prst="hexagon">
            <a:avLst>
              <a:gd name="adj" fmla="val 25000"/>
              <a:gd name="vf" fmla="val 115470"/>
            </a:avLst>
          </a:prstGeom>
          <a:ln>
            <a:solidFill>
              <a:schemeClr val="bg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pic>
        <p:nvPicPr>
          <p:cNvPr id="1034" name="Picture 10" descr="http://www.justinmind.com/img/presskit/logos/logo_stacked_opposite_color-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2048" y="3833598"/>
            <a:ext cx="1652752" cy="1142265"/>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14" descr="https://cdn2.iconfinder.com/data/icons/office/512/Icon_8-512.png"/>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4227810" y="3211396"/>
            <a:ext cx="640080" cy="640080"/>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14" descr="https://cdn2.iconfinder.com/data/icons/office/512/Icon_8-512.png"/>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4227810" y="1389847"/>
            <a:ext cx="640080" cy="64008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icons.iconarchive.com/icons/oxygen-icons.org/oxygen/256/Actions-im-user-ico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88362" y="1389847"/>
            <a:ext cx="640080" cy="64008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ttp://icons.iconarchive.com/icons/oxygen-icons.org/oxygen/256/Actions-im-user-ico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88362" y="3211396"/>
            <a:ext cx="640080" cy="64008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http://icons.iconarchive.com/icons/oxygen-icons.org/oxygen/256/Actions-im-user-ico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88362" y="4830818"/>
            <a:ext cx="640080" cy="64008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271200" y="2194777"/>
            <a:ext cx="795410" cy="338554"/>
          </a:xfrm>
          <a:prstGeom prst="rect">
            <a:avLst/>
          </a:prstGeom>
          <a:noFill/>
        </p:spPr>
        <p:txBody>
          <a:bodyPr wrap="none" lIns="91440" tIns="45720" rIns="91440" bIns="45720">
            <a:spAutoFit/>
          </a:bodyPr>
          <a:lstStyle/>
          <a:p>
            <a:pPr algn="ctr"/>
            <a:r>
              <a:rPr lang="en-US" sz="1600" b="0" cap="none" spc="0" dirty="0" smtClean="0">
                <a:ln w="0"/>
                <a:solidFill>
                  <a:schemeClr val="accent1"/>
                </a:solidFill>
                <a:effectLst>
                  <a:outerShdw blurRad="38100" dist="25400" dir="5400000" algn="ctr" rotWithShape="0">
                    <a:srgbClr val="6E747A">
                      <a:alpha val="43000"/>
                    </a:srgbClr>
                  </a:outerShdw>
                </a:effectLst>
              </a:rPr>
              <a:t>Student</a:t>
            </a:r>
            <a:endParaRPr lang="en-US" sz="1600" b="0" cap="none" spc="0" dirty="0">
              <a:ln w="0"/>
              <a:solidFill>
                <a:schemeClr val="accent1"/>
              </a:solidFill>
              <a:effectLst>
                <a:outerShdw blurRad="38100" dist="25400" dir="5400000" algn="ctr" rotWithShape="0">
                  <a:srgbClr val="6E747A">
                    <a:alpha val="43000"/>
                  </a:srgbClr>
                </a:outerShdw>
              </a:effectLst>
            </a:endParaRPr>
          </a:p>
        </p:txBody>
      </p:sp>
      <p:sp>
        <p:nvSpPr>
          <p:cNvPr id="19" name="Rectangle 18"/>
          <p:cNvSpPr/>
          <p:nvPr/>
        </p:nvSpPr>
        <p:spPr>
          <a:xfrm>
            <a:off x="5223743" y="3966027"/>
            <a:ext cx="935577" cy="338554"/>
          </a:xfrm>
          <a:prstGeom prst="rect">
            <a:avLst/>
          </a:prstGeom>
          <a:noFill/>
        </p:spPr>
        <p:txBody>
          <a:bodyPr wrap="none" lIns="91440" tIns="45720" rIns="91440" bIns="45720">
            <a:spAutoFit/>
          </a:bodyPr>
          <a:lstStyle/>
          <a:p>
            <a:pPr algn="ctr"/>
            <a:r>
              <a:rPr lang="en-US" sz="1600" dirty="0" smtClean="0">
                <a:ln w="0"/>
                <a:solidFill>
                  <a:schemeClr val="accent1"/>
                </a:solidFill>
                <a:effectLst>
                  <a:outerShdw blurRad="38100" dist="25400" dir="5400000" algn="ctr" rotWithShape="0">
                    <a:srgbClr val="6E747A">
                      <a:alpha val="43000"/>
                    </a:srgbClr>
                  </a:outerShdw>
                </a:effectLst>
              </a:rPr>
              <a:t>Professor</a:t>
            </a:r>
            <a:endParaRPr lang="en-US" sz="1600" b="0" cap="none" spc="0" dirty="0">
              <a:ln w="0"/>
              <a:solidFill>
                <a:schemeClr val="accent1"/>
              </a:solidFill>
              <a:effectLst>
                <a:outerShdw blurRad="38100" dist="25400" dir="5400000" algn="ctr" rotWithShape="0">
                  <a:srgbClr val="6E747A">
                    <a:alpha val="43000"/>
                  </a:srgbClr>
                </a:outerShdw>
              </a:effectLst>
            </a:endParaRPr>
          </a:p>
        </p:txBody>
      </p:sp>
      <p:sp>
        <p:nvSpPr>
          <p:cNvPr id="20" name="Rectangle 19"/>
          <p:cNvSpPr/>
          <p:nvPr/>
        </p:nvSpPr>
        <p:spPr>
          <a:xfrm>
            <a:off x="5211112" y="5640163"/>
            <a:ext cx="960840" cy="338554"/>
          </a:xfrm>
          <a:prstGeom prst="rect">
            <a:avLst/>
          </a:prstGeom>
          <a:noFill/>
        </p:spPr>
        <p:txBody>
          <a:bodyPr wrap="none" lIns="91440" tIns="45720" rIns="91440" bIns="45720">
            <a:spAutoFit/>
          </a:bodyPr>
          <a:lstStyle/>
          <a:p>
            <a:pPr algn="ctr"/>
            <a:r>
              <a:rPr lang="en-US" sz="1600" dirty="0" smtClean="0">
                <a:ln w="0"/>
                <a:solidFill>
                  <a:schemeClr val="accent1"/>
                </a:solidFill>
                <a:effectLst>
                  <a:outerShdw blurRad="38100" dist="25400" dir="5400000" algn="ctr" rotWithShape="0">
                    <a:srgbClr val="6E747A">
                      <a:alpha val="43000"/>
                    </a:srgbClr>
                  </a:outerShdw>
                </a:effectLst>
              </a:rPr>
              <a:t>Company</a:t>
            </a:r>
            <a:endParaRPr lang="en-US" sz="1600" b="0" cap="none" spc="0" dirty="0">
              <a:ln w="0"/>
              <a:solidFill>
                <a:schemeClr val="accent1"/>
              </a:solidFill>
              <a:effectLst>
                <a:outerShdw blurRad="38100" dist="25400" dir="5400000" algn="ctr" rotWithShape="0">
                  <a:srgbClr val="6E747A">
                    <a:alpha val="43000"/>
                  </a:srgbClr>
                </a:outerShdw>
              </a:effectLst>
            </a:endParaRPr>
          </a:p>
        </p:txBody>
      </p:sp>
      <p:sp>
        <p:nvSpPr>
          <p:cNvPr id="21" name="Rectangle 20"/>
          <p:cNvSpPr/>
          <p:nvPr/>
        </p:nvSpPr>
        <p:spPr>
          <a:xfrm>
            <a:off x="1961960" y="3428918"/>
            <a:ext cx="377027" cy="369332"/>
          </a:xfrm>
          <a:prstGeom prst="rect">
            <a:avLst/>
          </a:prstGeom>
          <a:noFill/>
        </p:spPr>
        <p:txBody>
          <a:bodyPr wrap="none" lIns="91440" tIns="45720" rIns="91440" bIns="45720">
            <a:spAutoFit/>
          </a:bodyPr>
          <a:lstStyle/>
          <a:p>
            <a:pPr algn="ctr"/>
            <a:r>
              <a:rPr lang="en-US" dirty="0" smtClean="0">
                <a:ln w="0"/>
                <a:solidFill>
                  <a:schemeClr val="accent1"/>
                </a:solidFill>
                <a:effectLst>
                  <a:outerShdw blurRad="38100" dist="25400" dir="5400000" algn="ctr" rotWithShape="0">
                    <a:srgbClr val="6E747A">
                      <a:alpha val="43000"/>
                    </a:srgbClr>
                  </a:outerShdw>
                </a:effectLst>
              </a:rPr>
              <a:t>or</a:t>
            </a:r>
            <a:endParaRPr lang="en-US" b="0" cap="none" spc="0" dirty="0">
              <a:ln w="0"/>
              <a:solidFill>
                <a:schemeClr val="accent1"/>
              </a:solidFill>
              <a:effectLst>
                <a:outerShdw blurRad="38100" dist="25400" dir="5400000" algn="ctr" rotWithShape="0">
                  <a:srgbClr val="6E747A">
                    <a:alpha val="43000"/>
                  </a:srgbClr>
                </a:outerShdw>
              </a:effectLst>
            </a:endParaRPr>
          </a:p>
        </p:txBody>
      </p:sp>
      <p:sp>
        <p:nvSpPr>
          <p:cNvPr id="4" name="Oval 3"/>
          <p:cNvSpPr/>
          <p:nvPr/>
        </p:nvSpPr>
        <p:spPr>
          <a:xfrm>
            <a:off x="1015620" y="2070446"/>
            <a:ext cx="2109406"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https://upload.wikimedia.org/wikipedia/commons/0/01/Tableau_Software_Logo_Small.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57160" y="2068008"/>
            <a:ext cx="1826326" cy="357656"/>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p:cNvCxnSpPr/>
          <p:nvPr/>
        </p:nvCxnSpPr>
        <p:spPr>
          <a:xfrm flipV="1">
            <a:off x="2814230" y="2565816"/>
            <a:ext cx="1145220" cy="93201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814230" y="3637191"/>
            <a:ext cx="114522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4083717" y="2194777"/>
            <a:ext cx="928267" cy="338554"/>
          </a:xfrm>
          <a:prstGeom prst="rect">
            <a:avLst/>
          </a:prstGeom>
          <a:noFill/>
        </p:spPr>
        <p:txBody>
          <a:bodyPr wrap="none" lIns="91440" tIns="45720" rIns="91440" bIns="45720">
            <a:spAutoFit/>
          </a:bodyPr>
          <a:lstStyle/>
          <a:p>
            <a:pPr algn="ctr"/>
            <a:r>
              <a:rPr lang="en-US" sz="1600" dirty="0" smtClean="0">
                <a:ln w="0"/>
                <a:solidFill>
                  <a:schemeClr val="accent1"/>
                </a:solidFill>
                <a:effectLst>
                  <a:outerShdw blurRad="38100" dist="25400" dir="5400000" algn="ctr" rotWithShape="0">
                    <a:srgbClr val="6E747A">
                      <a:alpha val="43000"/>
                    </a:srgbClr>
                  </a:outerShdw>
                </a:effectLst>
              </a:rPr>
              <a:t>Software</a:t>
            </a:r>
            <a:endParaRPr lang="en-US" sz="1600" b="0" cap="none" spc="0" dirty="0">
              <a:ln w="0"/>
              <a:solidFill>
                <a:schemeClr val="accent1"/>
              </a:solidFill>
              <a:effectLst>
                <a:outerShdw blurRad="38100" dist="25400" dir="5400000" algn="ctr" rotWithShape="0">
                  <a:srgbClr val="6E747A">
                    <a:alpha val="43000"/>
                  </a:srgbClr>
                </a:outerShdw>
              </a:effectLst>
            </a:endParaRPr>
          </a:p>
        </p:txBody>
      </p:sp>
      <p:sp>
        <p:nvSpPr>
          <p:cNvPr id="29" name="Rectangle 28"/>
          <p:cNvSpPr/>
          <p:nvPr/>
        </p:nvSpPr>
        <p:spPr>
          <a:xfrm>
            <a:off x="4083717" y="3966027"/>
            <a:ext cx="928267" cy="338554"/>
          </a:xfrm>
          <a:prstGeom prst="rect">
            <a:avLst/>
          </a:prstGeom>
          <a:noFill/>
        </p:spPr>
        <p:txBody>
          <a:bodyPr wrap="none" lIns="91440" tIns="45720" rIns="91440" bIns="45720">
            <a:spAutoFit/>
          </a:bodyPr>
          <a:lstStyle/>
          <a:p>
            <a:pPr algn="ctr"/>
            <a:r>
              <a:rPr lang="en-US" sz="1600" dirty="0" smtClean="0">
                <a:ln w="0"/>
                <a:solidFill>
                  <a:schemeClr val="accent1"/>
                </a:solidFill>
                <a:effectLst>
                  <a:outerShdw blurRad="38100" dist="25400" dir="5400000" algn="ctr" rotWithShape="0">
                    <a:srgbClr val="6E747A">
                      <a:alpha val="43000"/>
                    </a:srgbClr>
                  </a:outerShdw>
                </a:effectLst>
              </a:rPr>
              <a:t>Software</a:t>
            </a:r>
            <a:endParaRPr lang="en-US" sz="1600" b="0" cap="none" spc="0" dirty="0">
              <a:ln w="0"/>
              <a:solidFill>
                <a:schemeClr val="accent1"/>
              </a:solidFill>
              <a:effectLst>
                <a:outerShdw blurRad="38100" dist="25400" dir="5400000" algn="ctr" rotWithShape="0">
                  <a:srgbClr val="6E747A">
                    <a:alpha val="43000"/>
                  </a:srgbClr>
                </a:outerShdw>
              </a:effectLst>
            </a:endParaRPr>
          </a:p>
        </p:txBody>
      </p:sp>
      <p:cxnSp>
        <p:nvCxnSpPr>
          <p:cNvPr id="33" name="Straight Arrow Connector 32"/>
          <p:cNvCxnSpPr/>
          <p:nvPr/>
        </p:nvCxnSpPr>
        <p:spPr>
          <a:xfrm flipH="1" flipV="1">
            <a:off x="7546151" y="2563620"/>
            <a:ext cx="1145220" cy="93201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7546515" y="3795753"/>
            <a:ext cx="1145220" cy="93201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7546151" y="3634995"/>
            <a:ext cx="114522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40" name="Picture 6" descr="http://www.clipartbest.com/cliparts/4c9/Ekj/4c9Ekj7B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10117" y="3111161"/>
            <a:ext cx="914400" cy="914400"/>
          </a:xfrm>
          <a:prstGeom prst="rect">
            <a:avLst/>
          </a:prstGeom>
          <a:noFill/>
          <a:extLst>
            <a:ext uri="{909E8E84-426E-40DD-AFC4-6F175D3DCCD1}">
              <a14:hiddenFill xmlns:a14="http://schemas.microsoft.com/office/drawing/2010/main">
                <a:solidFill>
                  <a:srgbClr val="FFFFFF"/>
                </a:solidFill>
              </a14:hiddenFill>
            </a:ext>
          </a:extLst>
        </p:spPr>
      </p:pic>
      <p:cxnSp>
        <p:nvCxnSpPr>
          <p:cNvPr id="41" name="Straight Arrow Connector 40"/>
          <p:cNvCxnSpPr/>
          <p:nvPr/>
        </p:nvCxnSpPr>
        <p:spPr>
          <a:xfrm flipH="1">
            <a:off x="10277530" y="3625253"/>
            <a:ext cx="36576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10493649" y="4024509"/>
            <a:ext cx="1395767" cy="523220"/>
          </a:xfrm>
          <a:prstGeom prst="rect">
            <a:avLst/>
          </a:prstGeom>
          <a:noFill/>
        </p:spPr>
        <p:txBody>
          <a:bodyPr wrap="none" lIns="91440" tIns="45720" rIns="91440" bIns="45720">
            <a:spAutoFit/>
          </a:bodyPr>
          <a:lstStyle/>
          <a:p>
            <a:pPr algn="ctr"/>
            <a:r>
              <a:rPr lang="en-US" sz="1400" dirty="0" smtClean="0">
                <a:ln w="0"/>
                <a:solidFill>
                  <a:schemeClr val="accent1"/>
                </a:solidFill>
                <a:effectLst>
                  <a:outerShdw blurRad="38100" dist="25400" dir="5400000" algn="ctr" rotWithShape="0">
                    <a:srgbClr val="6E747A">
                      <a:alpha val="43000"/>
                    </a:srgbClr>
                  </a:outerShdw>
                </a:effectLst>
              </a:rPr>
              <a:t>FOX MIS SERVER</a:t>
            </a:r>
          </a:p>
          <a:p>
            <a:pPr algn="ctr"/>
            <a:r>
              <a:rPr lang="en-US" sz="1400" dirty="0" smtClean="0">
                <a:ln w="0"/>
                <a:solidFill>
                  <a:schemeClr val="accent1"/>
                </a:solidFill>
                <a:effectLst>
                  <a:outerShdw blurRad="38100" dist="25400" dir="5400000" algn="ctr" rotWithShape="0">
                    <a:srgbClr val="6E747A">
                      <a:alpha val="43000"/>
                    </a:srgbClr>
                  </a:outerShdw>
                </a:effectLst>
              </a:rPr>
              <a:t> &amp; DATABASE</a:t>
            </a:r>
            <a:endParaRPr lang="en-US" sz="1400" b="0" cap="none" spc="0" dirty="0">
              <a:ln w="0"/>
              <a:solidFill>
                <a:schemeClr val="accent1"/>
              </a:solidFill>
              <a:effectLst>
                <a:outerShdw blurRad="38100" dist="25400" dir="5400000" algn="ctr" rotWithShape="0">
                  <a:srgbClr val="6E747A">
                    <a:alpha val="43000"/>
                  </a:srgbClr>
                </a:outerShdw>
              </a:effectLst>
            </a:endParaRPr>
          </a:p>
        </p:txBody>
      </p:sp>
      <p:sp>
        <p:nvSpPr>
          <p:cNvPr id="43" name="Rectangle 42"/>
          <p:cNvSpPr/>
          <p:nvPr/>
        </p:nvSpPr>
        <p:spPr>
          <a:xfrm>
            <a:off x="9152994" y="3363643"/>
            <a:ext cx="772647" cy="523220"/>
          </a:xfrm>
          <a:prstGeom prst="rect">
            <a:avLst/>
          </a:prstGeom>
          <a:noFill/>
        </p:spPr>
        <p:txBody>
          <a:bodyPr wrap="none" lIns="91440" tIns="45720" rIns="91440" bIns="45720">
            <a:spAutoFit/>
          </a:bodyPr>
          <a:lstStyle/>
          <a:p>
            <a:pPr algn="ctr"/>
            <a:r>
              <a:rPr lang="en-US" sz="1400" b="0" cap="none" spc="0" dirty="0" smtClean="0">
                <a:ln w="0"/>
                <a:solidFill>
                  <a:schemeClr val="bg1"/>
                </a:solidFill>
                <a:effectLst>
                  <a:outerShdw blurRad="38100" dist="25400" dir="5400000" algn="ctr" rotWithShape="0">
                    <a:srgbClr val="6E747A">
                      <a:alpha val="43000"/>
                    </a:srgbClr>
                  </a:outerShdw>
                </a:effectLst>
              </a:rPr>
              <a:t>3545</a:t>
            </a:r>
          </a:p>
          <a:p>
            <a:pPr algn="ctr"/>
            <a:r>
              <a:rPr lang="en-US" sz="1400" dirty="0" smtClean="0">
                <a:ln w="0"/>
                <a:solidFill>
                  <a:schemeClr val="bg1"/>
                </a:solidFill>
                <a:effectLst>
                  <a:outerShdw blurRad="38100" dist="25400" dir="5400000" algn="ctr" rotWithShape="0">
                    <a:srgbClr val="6E747A">
                      <a:alpha val="43000"/>
                    </a:srgbClr>
                  </a:outerShdw>
                </a:effectLst>
              </a:rPr>
              <a:t>Website</a:t>
            </a:r>
            <a:endParaRPr lang="en-US" sz="1400" b="0" cap="none" spc="0" dirty="0">
              <a:ln w="0"/>
              <a:solidFill>
                <a:schemeClr val="bg1"/>
              </a:solidFill>
              <a:effectLst>
                <a:outerShdw blurRad="38100" dist="25400" dir="5400000" algn="ctr" rotWithShape="0">
                  <a:srgbClr val="6E747A">
                    <a:alpha val="43000"/>
                  </a:srgbClr>
                </a:outerShdw>
              </a:effectLst>
            </a:endParaRPr>
          </a:p>
        </p:txBody>
      </p:sp>
      <p:cxnSp>
        <p:nvCxnSpPr>
          <p:cNvPr id="44" name="Straight Arrow Connector 43"/>
          <p:cNvCxnSpPr/>
          <p:nvPr/>
        </p:nvCxnSpPr>
        <p:spPr>
          <a:xfrm>
            <a:off x="5138507" y="1807260"/>
            <a:ext cx="27432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5138507" y="3548023"/>
            <a:ext cx="27432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1495917" y="4722408"/>
            <a:ext cx="1225015" cy="646331"/>
          </a:xfrm>
          <a:prstGeom prst="rect">
            <a:avLst/>
          </a:prstGeom>
          <a:noFill/>
        </p:spPr>
        <p:txBody>
          <a:bodyPr wrap="none" lIns="91440" tIns="45720" rIns="91440" bIns="45720">
            <a:spAutoFit/>
          </a:bodyPr>
          <a:lstStyle/>
          <a:p>
            <a:pPr algn="ctr"/>
            <a:r>
              <a:rPr lang="en-US" dirty="0" smtClean="0">
                <a:ln w="0"/>
                <a:solidFill>
                  <a:schemeClr val="accent1"/>
                </a:solidFill>
                <a:effectLst>
                  <a:outerShdw blurRad="38100" dist="25400" dir="5400000" algn="ctr" rotWithShape="0">
                    <a:srgbClr val="6E747A">
                      <a:alpha val="43000"/>
                    </a:srgbClr>
                  </a:outerShdw>
                </a:effectLst>
              </a:rPr>
              <a:t>JIM </a:t>
            </a:r>
            <a:endParaRPr lang="en-US" dirty="0">
              <a:ln w="0"/>
              <a:solidFill>
                <a:schemeClr val="accent1"/>
              </a:solidFill>
              <a:effectLst>
                <a:outerShdw blurRad="38100" dist="25400" dir="5400000" algn="ctr" rotWithShape="0">
                  <a:srgbClr val="6E747A">
                    <a:alpha val="43000"/>
                  </a:srgbClr>
                </a:outerShdw>
              </a:effectLst>
            </a:endParaRPr>
          </a:p>
          <a:p>
            <a:pPr algn="ctr"/>
            <a:r>
              <a:rPr lang="en-US" dirty="0" smtClean="0">
                <a:ln w="0"/>
                <a:solidFill>
                  <a:schemeClr val="accent1"/>
                </a:solidFill>
                <a:effectLst>
                  <a:outerShdw blurRad="38100" dist="25400" dir="5400000" algn="ctr" rotWithShape="0">
                    <a:srgbClr val="6E747A">
                      <a:alpha val="43000"/>
                    </a:srgbClr>
                  </a:outerShdw>
                </a:effectLst>
              </a:rPr>
              <a:t>Application</a:t>
            </a:r>
            <a:endParaRPr lang="en-US" dirty="0" smtClean="0">
              <a:ln w="0"/>
              <a:solidFill>
                <a:schemeClr val="accent1"/>
              </a:solidFill>
              <a:effectLst>
                <a:outerShdw blurRad="38100" dist="25400" dir="5400000" algn="ctr" rotWithShape="0">
                  <a:srgbClr val="6E747A">
                    <a:alpha val="43000"/>
                  </a:srgbClr>
                </a:outerShdw>
              </a:effectLst>
            </a:endParaRPr>
          </a:p>
        </p:txBody>
      </p:sp>
      <p:sp>
        <p:nvSpPr>
          <p:cNvPr id="48" name="Rectangle 47"/>
          <p:cNvSpPr/>
          <p:nvPr/>
        </p:nvSpPr>
        <p:spPr>
          <a:xfrm>
            <a:off x="1457816" y="2563617"/>
            <a:ext cx="1225015" cy="646331"/>
          </a:xfrm>
          <a:prstGeom prst="rect">
            <a:avLst/>
          </a:prstGeom>
          <a:noFill/>
        </p:spPr>
        <p:txBody>
          <a:bodyPr wrap="none" lIns="91440" tIns="45720" rIns="91440" bIns="45720">
            <a:spAutoFit/>
          </a:bodyPr>
          <a:lstStyle/>
          <a:p>
            <a:pPr algn="ctr"/>
            <a:r>
              <a:rPr lang="en-US" dirty="0" smtClean="0">
                <a:ln w="0"/>
                <a:solidFill>
                  <a:schemeClr val="accent1"/>
                </a:solidFill>
                <a:effectLst>
                  <a:outerShdw blurRad="38100" dist="25400" dir="5400000" algn="ctr" rotWithShape="0">
                    <a:srgbClr val="6E747A">
                      <a:alpha val="43000"/>
                    </a:srgbClr>
                  </a:outerShdw>
                </a:effectLst>
              </a:rPr>
              <a:t>Tableau</a:t>
            </a:r>
          </a:p>
          <a:p>
            <a:pPr algn="ctr"/>
            <a:r>
              <a:rPr lang="en-US" dirty="0" smtClean="0">
                <a:ln w="0"/>
                <a:solidFill>
                  <a:schemeClr val="accent1"/>
                </a:solidFill>
                <a:effectLst>
                  <a:outerShdw blurRad="38100" dist="25400" dir="5400000" algn="ctr" rotWithShape="0">
                    <a:srgbClr val="6E747A">
                      <a:alpha val="43000"/>
                    </a:srgbClr>
                  </a:outerShdw>
                </a:effectLst>
              </a:rPr>
              <a:t>Application</a:t>
            </a:r>
            <a:endParaRPr lang="en-US" dirty="0" smtClean="0">
              <a:ln w="0"/>
              <a:solidFill>
                <a:schemeClr val="accent1"/>
              </a:solidFill>
              <a:effectLst>
                <a:outerShdw blurRad="38100" dist="25400" dir="5400000" algn="ctr" rotWithShape="0">
                  <a:srgbClr val="6E747A">
                    <a:alpha val="43000"/>
                  </a:srgbClr>
                </a:outerShdw>
              </a:effectLst>
            </a:endParaRPr>
          </a:p>
        </p:txBody>
      </p:sp>
      <p:cxnSp>
        <p:nvCxnSpPr>
          <p:cNvPr id="49" name="Straight Arrow Connector 48"/>
          <p:cNvCxnSpPr/>
          <p:nvPr/>
        </p:nvCxnSpPr>
        <p:spPr>
          <a:xfrm>
            <a:off x="6066610" y="1799575"/>
            <a:ext cx="27432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6066610" y="5281101"/>
            <a:ext cx="27432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6066610" y="3540338"/>
            <a:ext cx="274320"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52" name="Picture 14" descr="https://cdn2.iconfinder.com/data/icons/office/512/Icon_8-512.png"/>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6554953" y="3211396"/>
            <a:ext cx="640080" cy="640080"/>
          </a:xfrm>
          <a:prstGeom prst="rect">
            <a:avLst/>
          </a:prstGeom>
          <a:noFill/>
          <a:extLst>
            <a:ext uri="{909E8E84-426E-40DD-AFC4-6F175D3DCCD1}">
              <a14:hiddenFill xmlns:a14="http://schemas.microsoft.com/office/drawing/2010/main">
                <a:solidFill>
                  <a:srgbClr val="FFFFFF"/>
                </a:solidFill>
              </a14:hiddenFill>
            </a:ext>
          </a:extLst>
        </p:spPr>
      </p:pic>
      <p:pic>
        <p:nvPicPr>
          <p:cNvPr id="53" name="Picture 14" descr="https://cdn2.iconfinder.com/data/icons/office/512/Icon_8-512.png"/>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6554953" y="1389847"/>
            <a:ext cx="640080" cy="640080"/>
          </a:xfrm>
          <a:prstGeom prst="rect">
            <a:avLst/>
          </a:prstGeom>
          <a:noFill/>
          <a:extLst>
            <a:ext uri="{909E8E84-426E-40DD-AFC4-6F175D3DCCD1}">
              <a14:hiddenFill xmlns:a14="http://schemas.microsoft.com/office/drawing/2010/main">
                <a:solidFill>
                  <a:srgbClr val="FFFFFF"/>
                </a:solidFill>
              </a14:hiddenFill>
            </a:ext>
          </a:extLst>
        </p:spPr>
      </p:pic>
      <p:pic>
        <p:nvPicPr>
          <p:cNvPr id="54" name="Picture 14" descr="https://cdn2.iconfinder.com/data/icons/office/512/Icon_8-512.png"/>
          <p:cNvPicPr>
            <a:picLocks noChangeAspect="1" noChangeArrowheads="1"/>
          </p:cNvPicPr>
          <p:nvPr/>
        </p:nvPicPr>
        <p:blipFill>
          <a:blip r:embed="rId3">
            <a:lum bright="70000" contrast="-70000"/>
            <a:extLst>
              <a:ext uri="{28A0092B-C50C-407E-A947-70E740481C1C}">
                <a14:useLocalDpi xmlns:a14="http://schemas.microsoft.com/office/drawing/2010/main" val="0"/>
              </a:ext>
            </a:extLst>
          </a:blip>
          <a:srcRect/>
          <a:stretch>
            <a:fillRect/>
          </a:stretch>
        </p:blipFill>
        <p:spPr bwMode="auto">
          <a:xfrm>
            <a:off x="6554953" y="4830818"/>
            <a:ext cx="640080" cy="640080"/>
          </a:xfrm>
          <a:prstGeom prst="rect">
            <a:avLst/>
          </a:prstGeom>
          <a:noFill/>
          <a:extLst>
            <a:ext uri="{909E8E84-426E-40DD-AFC4-6F175D3DCCD1}">
              <a14:hiddenFill xmlns:a14="http://schemas.microsoft.com/office/drawing/2010/main">
                <a:solidFill>
                  <a:srgbClr val="FFFFFF"/>
                </a:solidFill>
              </a14:hiddenFill>
            </a:ext>
          </a:extLst>
        </p:spPr>
      </p:pic>
      <p:sp>
        <p:nvSpPr>
          <p:cNvPr id="55" name="Rectangle 54"/>
          <p:cNvSpPr/>
          <p:nvPr/>
        </p:nvSpPr>
        <p:spPr>
          <a:xfrm>
            <a:off x="6462348" y="2194777"/>
            <a:ext cx="825290" cy="338554"/>
          </a:xfrm>
          <a:prstGeom prst="rect">
            <a:avLst/>
          </a:prstGeom>
          <a:noFill/>
        </p:spPr>
        <p:txBody>
          <a:bodyPr wrap="none" lIns="91440" tIns="45720" rIns="91440" bIns="45720">
            <a:spAutoFit/>
          </a:bodyPr>
          <a:lstStyle/>
          <a:p>
            <a:pPr algn="ctr"/>
            <a:r>
              <a:rPr lang="en-US" sz="1600" dirty="0" smtClean="0">
                <a:ln w="0"/>
                <a:solidFill>
                  <a:schemeClr val="accent1"/>
                </a:solidFill>
                <a:effectLst>
                  <a:outerShdw blurRad="38100" dist="25400" dir="5400000" algn="ctr" rotWithShape="0">
                    <a:srgbClr val="6E747A">
                      <a:alpha val="43000"/>
                    </a:srgbClr>
                  </a:outerShdw>
                </a:effectLst>
              </a:rPr>
              <a:t>Browser</a:t>
            </a:r>
            <a:endParaRPr lang="en-US" sz="1600" b="0" cap="none" spc="0" dirty="0">
              <a:ln w="0"/>
              <a:solidFill>
                <a:schemeClr val="accent1"/>
              </a:solidFill>
              <a:effectLst>
                <a:outerShdw blurRad="38100" dist="25400" dir="5400000" algn="ctr" rotWithShape="0">
                  <a:srgbClr val="6E747A">
                    <a:alpha val="43000"/>
                  </a:srgbClr>
                </a:outerShdw>
              </a:effectLst>
            </a:endParaRPr>
          </a:p>
        </p:txBody>
      </p:sp>
      <p:sp>
        <p:nvSpPr>
          <p:cNvPr id="56" name="Rectangle 55"/>
          <p:cNvSpPr/>
          <p:nvPr/>
        </p:nvSpPr>
        <p:spPr>
          <a:xfrm>
            <a:off x="6462348" y="3966027"/>
            <a:ext cx="825290" cy="338554"/>
          </a:xfrm>
          <a:prstGeom prst="rect">
            <a:avLst/>
          </a:prstGeom>
          <a:noFill/>
        </p:spPr>
        <p:txBody>
          <a:bodyPr wrap="none" lIns="91440" tIns="45720" rIns="91440" bIns="45720">
            <a:spAutoFit/>
          </a:bodyPr>
          <a:lstStyle/>
          <a:p>
            <a:pPr algn="ctr"/>
            <a:r>
              <a:rPr lang="en-US" sz="1600" dirty="0" smtClean="0">
                <a:ln w="0"/>
                <a:solidFill>
                  <a:schemeClr val="accent1"/>
                </a:solidFill>
                <a:effectLst>
                  <a:outerShdw blurRad="38100" dist="25400" dir="5400000" algn="ctr" rotWithShape="0">
                    <a:srgbClr val="6E747A">
                      <a:alpha val="43000"/>
                    </a:srgbClr>
                  </a:outerShdw>
                </a:effectLst>
              </a:rPr>
              <a:t>Browser</a:t>
            </a:r>
            <a:endParaRPr lang="en-US" sz="1600" b="0" cap="none" spc="0" dirty="0">
              <a:ln w="0"/>
              <a:solidFill>
                <a:schemeClr val="accent1"/>
              </a:solidFill>
              <a:effectLst>
                <a:outerShdw blurRad="38100" dist="25400" dir="5400000" algn="ctr" rotWithShape="0">
                  <a:srgbClr val="6E747A">
                    <a:alpha val="43000"/>
                  </a:srgbClr>
                </a:outerShdw>
              </a:effectLst>
            </a:endParaRPr>
          </a:p>
        </p:txBody>
      </p:sp>
      <p:sp>
        <p:nvSpPr>
          <p:cNvPr id="57" name="Rectangle 56"/>
          <p:cNvSpPr/>
          <p:nvPr/>
        </p:nvSpPr>
        <p:spPr>
          <a:xfrm>
            <a:off x="6462348" y="5640163"/>
            <a:ext cx="825290" cy="338554"/>
          </a:xfrm>
          <a:prstGeom prst="rect">
            <a:avLst/>
          </a:prstGeom>
          <a:noFill/>
        </p:spPr>
        <p:txBody>
          <a:bodyPr wrap="none" lIns="91440" tIns="45720" rIns="91440" bIns="45720">
            <a:spAutoFit/>
          </a:bodyPr>
          <a:lstStyle/>
          <a:p>
            <a:pPr algn="ctr"/>
            <a:r>
              <a:rPr lang="en-US" sz="1600" dirty="0" smtClean="0">
                <a:ln w="0"/>
                <a:solidFill>
                  <a:schemeClr val="accent1"/>
                </a:solidFill>
                <a:effectLst>
                  <a:outerShdw blurRad="38100" dist="25400" dir="5400000" algn="ctr" rotWithShape="0">
                    <a:srgbClr val="6E747A">
                      <a:alpha val="43000"/>
                    </a:srgbClr>
                  </a:outerShdw>
                </a:effectLst>
              </a:rPr>
              <a:t>Browser</a:t>
            </a:r>
            <a:endParaRPr lang="en-US" sz="16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586421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1" y="181855"/>
            <a:ext cx="9905998" cy="874844"/>
          </a:xfrm>
        </p:spPr>
        <p:txBody>
          <a:bodyPr/>
          <a:lstStyle/>
          <a:p>
            <a:pPr algn="ctr"/>
            <a:r>
              <a:rPr lang="en-US" dirty="0" smtClean="0"/>
              <a:t>What is the problem?</a:t>
            </a:r>
            <a:endParaRPr lang="en-US" dirty="0"/>
          </a:p>
        </p:txBody>
      </p:sp>
      <p:sp>
        <p:nvSpPr>
          <p:cNvPr id="12" name="Content Placeholder 11"/>
          <p:cNvSpPr>
            <a:spLocks noGrp="1"/>
          </p:cNvSpPr>
          <p:nvPr>
            <p:ph idx="1"/>
          </p:nvPr>
        </p:nvSpPr>
        <p:spPr>
          <a:xfrm>
            <a:off x="910898" y="1056699"/>
            <a:ext cx="10981137" cy="3541714"/>
          </a:xfrm>
        </p:spPr>
        <p:txBody>
          <a:bodyPr/>
          <a:lstStyle/>
          <a:p>
            <a:r>
              <a:rPr lang="en-US" dirty="0"/>
              <a:t>M</a:t>
            </a:r>
            <a:r>
              <a:rPr lang="en-US" dirty="0" smtClean="0"/>
              <a:t>ost </a:t>
            </a:r>
            <a:r>
              <a:rPr lang="en-US" dirty="0"/>
              <a:t>common job </a:t>
            </a:r>
            <a:r>
              <a:rPr lang="en-US" dirty="0" smtClean="0"/>
              <a:t>classification for MIS graduates </a:t>
            </a:r>
            <a:r>
              <a:rPr lang="en-US" dirty="0"/>
              <a:t>is </a:t>
            </a:r>
            <a:r>
              <a:rPr lang="en-US" dirty="0" smtClean="0"/>
              <a:t>Business/Systems </a:t>
            </a:r>
            <a:r>
              <a:rPr lang="en-US" dirty="0"/>
              <a:t>Analyst at 35</a:t>
            </a:r>
            <a:r>
              <a:rPr lang="en-US" dirty="0" smtClean="0"/>
              <a:t>%</a:t>
            </a:r>
            <a:endParaRPr lang="en-US" dirty="0"/>
          </a:p>
          <a:p>
            <a:pPr marL="0" indent="0">
              <a:buNone/>
            </a:pPr>
            <a:endParaRPr lang="en-US" dirty="0"/>
          </a:p>
        </p:txBody>
      </p:sp>
      <p:sp>
        <p:nvSpPr>
          <p:cNvPr id="15" name="Rounded Rectangle 14"/>
          <p:cNvSpPr/>
          <p:nvPr/>
        </p:nvSpPr>
        <p:spPr>
          <a:xfrm>
            <a:off x="2469939" y="1658349"/>
            <a:ext cx="3531476" cy="378372"/>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FOX MIS Required Courses</a:t>
            </a:r>
            <a:endParaRPr lang="en-US" dirty="0"/>
          </a:p>
        </p:txBody>
      </p:sp>
      <p:cxnSp>
        <p:nvCxnSpPr>
          <p:cNvPr id="18" name="Straight Arrow Connector 17"/>
          <p:cNvCxnSpPr/>
          <p:nvPr/>
        </p:nvCxnSpPr>
        <p:spPr>
          <a:xfrm flipH="1">
            <a:off x="6547221" y="2593119"/>
            <a:ext cx="1492469" cy="856456"/>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534943" y="2131454"/>
            <a:ext cx="3563007" cy="461665"/>
          </a:xfrm>
          <a:prstGeom prst="rect">
            <a:avLst/>
          </a:prstGeom>
          <a:noFill/>
        </p:spPr>
        <p:txBody>
          <a:bodyPr wrap="square" rtlCol="0">
            <a:spAutoFit/>
          </a:bodyPr>
          <a:lstStyle/>
          <a:p>
            <a:r>
              <a:rPr lang="en-US" sz="2400" dirty="0" smtClean="0"/>
              <a:t>Only Business Analyst Class</a:t>
            </a:r>
            <a:endParaRPr lang="en-US" sz="2400" dirty="0"/>
          </a:p>
        </p:txBody>
      </p:sp>
      <p:grpSp>
        <p:nvGrpSpPr>
          <p:cNvPr id="9" name="Group 8"/>
          <p:cNvGrpSpPr/>
          <p:nvPr/>
        </p:nvGrpSpPr>
        <p:grpSpPr>
          <a:xfrm>
            <a:off x="2206288" y="2194745"/>
            <a:ext cx="2103120" cy="822960"/>
            <a:chOff x="417303" y="788"/>
            <a:chExt cx="1801813" cy="1081087"/>
          </a:xfrm>
        </p:grpSpPr>
        <p:sp>
          <p:nvSpPr>
            <p:cNvPr id="10" name="Rounded Rectangle 9"/>
            <p:cNvSpPr/>
            <p:nvPr/>
          </p:nvSpPr>
          <p:spPr>
            <a:xfrm>
              <a:off x="417303" y="788"/>
              <a:ext cx="1801813" cy="1081087"/>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1" name="Rounded Rectangle 4"/>
            <p:cNvSpPr/>
            <p:nvPr/>
          </p:nvSpPr>
          <p:spPr>
            <a:xfrm>
              <a:off x="470077" y="53562"/>
              <a:ext cx="1696265" cy="9755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Enterprise IT Architecture</a:t>
              </a:r>
              <a:endParaRPr lang="en-US" sz="2100" kern="1200" dirty="0"/>
            </a:p>
          </p:txBody>
        </p:sp>
      </p:grpSp>
      <p:grpSp>
        <p:nvGrpSpPr>
          <p:cNvPr id="13" name="Group 12"/>
          <p:cNvGrpSpPr/>
          <p:nvPr/>
        </p:nvGrpSpPr>
        <p:grpSpPr>
          <a:xfrm>
            <a:off x="4359946" y="2181640"/>
            <a:ext cx="2103120" cy="822960"/>
            <a:chOff x="2399298" y="788"/>
            <a:chExt cx="1801813" cy="1081087"/>
          </a:xfrm>
        </p:grpSpPr>
        <p:sp>
          <p:nvSpPr>
            <p:cNvPr id="17" name="Rounded Rectangle 16"/>
            <p:cNvSpPr/>
            <p:nvPr/>
          </p:nvSpPr>
          <p:spPr>
            <a:xfrm>
              <a:off x="2399298" y="788"/>
              <a:ext cx="1801813" cy="1081087"/>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0" name="Rounded Rectangle 6"/>
            <p:cNvSpPr/>
            <p:nvPr/>
          </p:nvSpPr>
          <p:spPr>
            <a:xfrm>
              <a:off x="2452072" y="53562"/>
              <a:ext cx="1696265" cy="9755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Data Analytics</a:t>
              </a:r>
              <a:endParaRPr lang="en-US" sz="2100" kern="1200" dirty="0"/>
            </a:p>
          </p:txBody>
        </p:sp>
      </p:grpSp>
      <p:grpSp>
        <p:nvGrpSpPr>
          <p:cNvPr id="21" name="Group 20"/>
          <p:cNvGrpSpPr/>
          <p:nvPr/>
        </p:nvGrpSpPr>
        <p:grpSpPr>
          <a:xfrm>
            <a:off x="2206288" y="3064877"/>
            <a:ext cx="2103120" cy="822960"/>
            <a:chOff x="417303" y="1262058"/>
            <a:chExt cx="1801813" cy="1081087"/>
          </a:xfrm>
        </p:grpSpPr>
        <p:sp>
          <p:nvSpPr>
            <p:cNvPr id="22" name="Rounded Rectangle 21"/>
            <p:cNvSpPr/>
            <p:nvPr/>
          </p:nvSpPr>
          <p:spPr>
            <a:xfrm>
              <a:off x="417303" y="1262058"/>
              <a:ext cx="1801813" cy="1081087"/>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3" name="Rounded Rectangle 8"/>
            <p:cNvSpPr/>
            <p:nvPr/>
          </p:nvSpPr>
          <p:spPr>
            <a:xfrm>
              <a:off x="470077" y="1314832"/>
              <a:ext cx="1696265" cy="9755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Data-Centric Application Development</a:t>
              </a:r>
              <a:endParaRPr lang="en-US" sz="2100" kern="1200" dirty="0"/>
            </a:p>
          </p:txBody>
        </p:sp>
      </p:grpSp>
      <p:grpSp>
        <p:nvGrpSpPr>
          <p:cNvPr id="24" name="Group 23"/>
          <p:cNvGrpSpPr/>
          <p:nvPr/>
        </p:nvGrpSpPr>
        <p:grpSpPr>
          <a:xfrm>
            <a:off x="4359946" y="3058324"/>
            <a:ext cx="2103120" cy="822960"/>
            <a:chOff x="2399298" y="1262058"/>
            <a:chExt cx="1801813" cy="1081087"/>
          </a:xfrm>
        </p:grpSpPr>
        <p:sp>
          <p:nvSpPr>
            <p:cNvPr id="25" name="Rounded Rectangle 24"/>
            <p:cNvSpPr/>
            <p:nvPr/>
          </p:nvSpPr>
          <p:spPr>
            <a:xfrm>
              <a:off x="2399298" y="1262058"/>
              <a:ext cx="1801813" cy="1081087"/>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Rounded Rectangle 10"/>
            <p:cNvSpPr/>
            <p:nvPr/>
          </p:nvSpPr>
          <p:spPr>
            <a:xfrm>
              <a:off x="2452072" y="1314832"/>
              <a:ext cx="1696265" cy="9755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Digital Design and Innovation</a:t>
              </a:r>
              <a:endParaRPr lang="en-US" sz="2100" kern="1200" dirty="0"/>
            </a:p>
          </p:txBody>
        </p:sp>
      </p:grpSp>
      <p:grpSp>
        <p:nvGrpSpPr>
          <p:cNvPr id="27" name="Group 26"/>
          <p:cNvGrpSpPr/>
          <p:nvPr/>
        </p:nvGrpSpPr>
        <p:grpSpPr>
          <a:xfrm>
            <a:off x="2206288" y="3935008"/>
            <a:ext cx="2103120" cy="822960"/>
            <a:chOff x="417303" y="2523327"/>
            <a:chExt cx="1801813" cy="1081087"/>
          </a:xfrm>
        </p:grpSpPr>
        <p:sp>
          <p:nvSpPr>
            <p:cNvPr id="28" name="Rounded Rectangle 27"/>
            <p:cNvSpPr/>
            <p:nvPr/>
          </p:nvSpPr>
          <p:spPr>
            <a:xfrm>
              <a:off x="417303" y="2523327"/>
              <a:ext cx="1801813" cy="1081087"/>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9" name="Rounded Rectangle 12"/>
            <p:cNvSpPr/>
            <p:nvPr/>
          </p:nvSpPr>
          <p:spPr>
            <a:xfrm>
              <a:off x="470077" y="2576101"/>
              <a:ext cx="1696265" cy="9755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Lead Global Digital Projects</a:t>
              </a:r>
              <a:endParaRPr lang="en-US" sz="2100" kern="1200" dirty="0"/>
            </a:p>
          </p:txBody>
        </p:sp>
      </p:grpSp>
      <p:grpSp>
        <p:nvGrpSpPr>
          <p:cNvPr id="30" name="Group 29"/>
          <p:cNvGrpSpPr/>
          <p:nvPr/>
        </p:nvGrpSpPr>
        <p:grpSpPr>
          <a:xfrm>
            <a:off x="4359946" y="3935008"/>
            <a:ext cx="2103120" cy="822960"/>
            <a:chOff x="2454685" y="2485986"/>
            <a:chExt cx="1801813" cy="1081087"/>
          </a:xfrm>
        </p:grpSpPr>
        <p:sp>
          <p:nvSpPr>
            <p:cNvPr id="31" name="Rounded Rectangle 30"/>
            <p:cNvSpPr/>
            <p:nvPr/>
          </p:nvSpPr>
          <p:spPr>
            <a:xfrm>
              <a:off x="2454685" y="2485986"/>
              <a:ext cx="1801813" cy="1081087"/>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2" name="Rounded Rectangle 14"/>
            <p:cNvSpPr/>
            <p:nvPr/>
          </p:nvSpPr>
          <p:spPr>
            <a:xfrm>
              <a:off x="2507459" y="2538760"/>
              <a:ext cx="1696265" cy="9755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Information Systems Integration</a:t>
              </a:r>
              <a:endParaRPr lang="en-US" sz="2100" kern="1200" dirty="0"/>
            </a:p>
          </p:txBody>
        </p:sp>
      </p:grpSp>
      <p:sp>
        <p:nvSpPr>
          <p:cNvPr id="16" name="Oval 15"/>
          <p:cNvSpPr/>
          <p:nvPr/>
        </p:nvSpPr>
        <p:spPr>
          <a:xfrm>
            <a:off x="4390015" y="3058027"/>
            <a:ext cx="2011680" cy="82296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3" name="Group 32"/>
          <p:cNvGrpSpPr/>
          <p:nvPr/>
        </p:nvGrpSpPr>
        <p:grpSpPr>
          <a:xfrm>
            <a:off x="8082233" y="7434213"/>
            <a:ext cx="2204769" cy="825032"/>
            <a:chOff x="2425855" y="2485986"/>
            <a:chExt cx="1888898" cy="1083809"/>
          </a:xfrm>
        </p:grpSpPr>
        <p:sp>
          <p:nvSpPr>
            <p:cNvPr id="34" name="Rounded Rectangle 33"/>
            <p:cNvSpPr/>
            <p:nvPr/>
          </p:nvSpPr>
          <p:spPr>
            <a:xfrm>
              <a:off x="2454685" y="2485986"/>
              <a:ext cx="1801813" cy="1081087"/>
            </a:xfrm>
            <a:prstGeom prst="round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5" name="Rounded Rectangle 14"/>
            <p:cNvSpPr/>
            <p:nvPr/>
          </p:nvSpPr>
          <p:spPr>
            <a:xfrm>
              <a:off x="2425855" y="2488708"/>
              <a:ext cx="1888898" cy="108108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dirty="0" smtClean="0"/>
                <a:t>Data Driven Business Intelligence</a:t>
              </a:r>
              <a:endParaRPr lang="en-US" sz="2100" kern="1200" dirty="0"/>
            </a:p>
          </p:txBody>
        </p:sp>
      </p:grpSp>
      <p:sp>
        <p:nvSpPr>
          <p:cNvPr id="36" name="TextBox 35"/>
          <p:cNvSpPr txBox="1"/>
          <p:nvPr/>
        </p:nvSpPr>
        <p:spPr>
          <a:xfrm>
            <a:off x="7363326" y="4115656"/>
            <a:ext cx="4010527" cy="461665"/>
          </a:xfrm>
          <a:prstGeom prst="rect">
            <a:avLst/>
          </a:prstGeom>
          <a:noFill/>
        </p:spPr>
        <p:txBody>
          <a:bodyPr wrap="square" rtlCol="0">
            <a:spAutoFit/>
          </a:bodyPr>
          <a:lstStyle/>
          <a:p>
            <a:r>
              <a:rPr lang="en-US" sz="2400" dirty="0" smtClean="0"/>
              <a:t>Add 2nd Business Analyst Class</a:t>
            </a:r>
            <a:endParaRPr lang="en-US" sz="2400" dirty="0"/>
          </a:p>
        </p:txBody>
      </p:sp>
      <p:cxnSp>
        <p:nvCxnSpPr>
          <p:cNvPr id="4" name="Straight Arrow Connector 3"/>
          <p:cNvCxnSpPr/>
          <p:nvPr/>
        </p:nvCxnSpPr>
        <p:spPr>
          <a:xfrm flipH="1">
            <a:off x="6753726" y="4346488"/>
            <a:ext cx="481263"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7534943" y="4644579"/>
            <a:ext cx="4010527"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Utilizes skills learned in previous 4 courses</a:t>
            </a:r>
            <a:endParaRPr lang="en-US" sz="2400" dirty="0"/>
          </a:p>
        </p:txBody>
      </p:sp>
      <p:sp>
        <p:nvSpPr>
          <p:cNvPr id="38" name="TextBox 37"/>
          <p:cNvSpPr txBox="1"/>
          <p:nvPr/>
        </p:nvSpPr>
        <p:spPr>
          <a:xfrm>
            <a:off x="13214958" y="2827556"/>
            <a:ext cx="2783123" cy="769441"/>
          </a:xfrm>
          <a:prstGeom prst="rect">
            <a:avLst/>
          </a:prstGeom>
          <a:noFill/>
        </p:spPr>
        <p:txBody>
          <a:bodyPr wrap="square" rtlCol="0" anchor="ctr">
            <a:spAutoFit/>
          </a:bodyPr>
          <a:lstStyle/>
          <a:p>
            <a:pPr algn="ctr"/>
            <a:r>
              <a:rPr lang="en-US" sz="4400" dirty="0" smtClean="0"/>
              <a:t>SOLUTION:</a:t>
            </a:r>
            <a:endParaRPr lang="en-US" sz="4400" dirty="0"/>
          </a:p>
        </p:txBody>
      </p:sp>
    </p:spTree>
    <p:extLst>
      <p:ext uri="{BB962C8B-B14F-4D97-AF65-F5344CB8AC3E}">
        <p14:creationId xmlns:p14="http://schemas.microsoft.com/office/powerpoint/2010/main" val="331712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nodeType="clickEffect">
                                  <p:stCondLst>
                                    <p:cond delay="0"/>
                                  </p:stCondLst>
                                  <p:childTnLst>
                                    <p:animMotion origin="layout" path="M 5.55112E-17 3.7037E-6 L -0.08711 0.14004 " pathEditMode="relative" rAng="0" ptsTypes="AA">
                                      <p:cBhvr>
                                        <p:cTn id="6" dur="2000" fill="hold"/>
                                        <p:tgtEl>
                                          <p:spTgt spid="30"/>
                                        </p:tgtEl>
                                        <p:attrNameLst>
                                          <p:attrName>ppt_x</p:attrName>
                                          <p:attrName>ppt_y</p:attrName>
                                        </p:attrNameLst>
                                      </p:cBhvr>
                                      <p:rCtr x="-4362" y="6991"/>
                                    </p:animMotion>
                                  </p:childTnLst>
                                </p:cTn>
                              </p:par>
                              <p:par>
                                <p:cTn id="7" presetID="42" presetClass="path" presetSubtype="0" accel="50000" decel="50000" fill="hold" nodeType="withEffect">
                                  <p:stCondLst>
                                    <p:cond delay="0"/>
                                  </p:stCondLst>
                                  <p:childTnLst>
                                    <p:animMotion origin="layout" path="M -0.01302 -0.0118 L -0.30807 -0.51019 " pathEditMode="relative" rAng="0" ptsTypes="AA">
                                      <p:cBhvr>
                                        <p:cTn id="8" dur="2000" fill="hold"/>
                                        <p:tgtEl>
                                          <p:spTgt spid="33"/>
                                        </p:tgtEl>
                                        <p:attrNameLst>
                                          <p:attrName>ppt_x</p:attrName>
                                          <p:attrName>ppt_y</p:attrName>
                                        </p:attrNameLst>
                                      </p:cBhvr>
                                      <p:rCtr x="-14909" y="-25046"/>
                                    </p:animMotion>
                                  </p:childTnLst>
                                </p:cTn>
                              </p:par>
                              <p:par>
                                <p:cTn id="9" presetID="10" presetClass="entr" presetSubtype="0"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fade">
                                      <p:cBhvr>
                                        <p:cTn id="11" dur="500"/>
                                        <p:tgtEl>
                                          <p:spTgt spid="36"/>
                                        </p:tgtEl>
                                      </p:cBhvr>
                                    </p:animEffect>
                                  </p:childTnLst>
                                </p:cTn>
                              </p:par>
                              <p:par>
                                <p:cTn id="12" presetID="10" presetClass="entr" presetSubtype="0"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fade">
                                      <p:cBhvr>
                                        <p:cTn id="17" dur="500"/>
                                        <p:tgtEl>
                                          <p:spTgt spid="37"/>
                                        </p:tgtEl>
                                      </p:cBhvr>
                                    </p:animEffect>
                                  </p:childTnLst>
                                </p:cTn>
                              </p:par>
                              <p:par>
                                <p:cTn id="18" presetID="42" presetClass="path" presetSubtype="0" accel="50000" decel="50000" fill="hold" grpId="0" nodeType="withEffect">
                                  <p:stCondLst>
                                    <p:cond delay="0"/>
                                  </p:stCondLst>
                                  <p:childTnLst>
                                    <p:animMotion origin="layout" path="M 3.125E-6 2.96296E-6 L -0.45117 0.00694 " pathEditMode="relative" rAng="0" ptsTypes="AA">
                                      <p:cBhvr>
                                        <p:cTn id="19" dur="2000" fill="hold"/>
                                        <p:tgtEl>
                                          <p:spTgt spid="38"/>
                                        </p:tgtEl>
                                        <p:attrNameLst>
                                          <p:attrName>ppt_x</p:attrName>
                                          <p:attrName>ppt_y</p:attrName>
                                        </p:attrNameLst>
                                      </p:cBhvr>
                                      <p:rCtr x="-22565" y="347"/>
                                    </p:animMotion>
                                  </p:childTnLst>
                                </p:cTn>
                              </p:par>
                              <p:par>
                                <p:cTn id="20" presetID="10" presetClass="exit" presetSubtype="0" fill="hold" grpId="0" nodeType="withEffect">
                                  <p:stCondLst>
                                    <p:cond delay="0"/>
                                  </p:stCondLst>
                                  <p:childTnLst>
                                    <p:animEffect transition="out" filter="fade">
                                      <p:cBhvr>
                                        <p:cTn id="21" dur="500"/>
                                        <p:tgtEl>
                                          <p:spTgt spid="16"/>
                                        </p:tgtEl>
                                      </p:cBhvr>
                                    </p:animEffect>
                                    <p:set>
                                      <p:cBhvr>
                                        <p:cTn id="22" dur="1" fill="hold">
                                          <p:stCondLst>
                                            <p:cond delay="499"/>
                                          </p:stCondLst>
                                        </p:cTn>
                                        <p:tgtEl>
                                          <p:spTgt spid="16"/>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18"/>
                                        </p:tgtEl>
                                      </p:cBhvr>
                                    </p:animEffect>
                                    <p:set>
                                      <p:cBhvr>
                                        <p:cTn id="25" dur="1" fill="hold">
                                          <p:stCondLst>
                                            <p:cond delay="499"/>
                                          </p:stCondLst>
                                        </p:cTn>
                                        <p:tgtEl>
                                          <p:spTgt spid="18"/>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19"/>
                                        </p:tgtEl>
                                      </p:cBhvr>
                                    </p:animEffect>
                                    <p:set>
                                      <p:cBhvr>
                                        <p:cTn id="28" dur="1" fill="hold">
                                          <p:stCondLst>
                                            <p:cond delay="499"/>
                                          </p:stCondLst>
                                        </p:cTn>
                                        <p:tgtEl>
                                          <p:spTgt spid="19"/>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26" presetClass="emph" presetSubtype="0" fill="hold" nodeType="clickEffect">
                                  <p:stCondLst>
                                    <p:cond delay="0"/>
                                  </p:stCondLst>
                                  <p:childTnLst>
                                    <p:animEffect transition="out" filter="fade">
                                      <p:cBhvr>
                                        <p:cTn id="32" dur="1500" tmFilter="0, 0; .2, .5; .8, .5; 1, 0"/>
                                        <p:tgtEl>
                                          <p:spTgt spid="13"/>
                                        </p:tgtEl>
                                      </p:cBhvr>
                                    </p:animEffect>
                                    <p:animScale>
                                      <p:cBhvr>
                                        <p:cTn id="33" dur="750" autoRev="1" fill="hold"/>
                                        <p:tgtEl>
                                          <p:spTgt spid="13"/>
                                        </p:tgtEl>
                                      </p:cBhvr>
                                      <p:by x="105000" y="105000"/>
                                    </p:animScale>
                                  </p:childTnLst>
                                </p:cTn>
                              </p:par>
                              <p:par>
                                <p:cTn id="34" presetID="26" presetClass="emph" presetSubtype="0" fill="hold" nodeType="withEffect">
                                  <p:stCondLst>
                                    <p:cond delay="0"/>
                                  </p:stCondLst>
                                  <p:childTnLst>
                                    <p:animEffect transition="out" filter="fade">
                                      <p:cBhvr>
                                        <p:cTn id="35" dur="1500" tmFilter="0, 0; .2, .5; .8, .5; 1, 0"/>
                                        <p:tgtEl>
                                          <p:spTgt spid="9"/>
                                        </p:tgtEl>
                                      </p:cBhvr>
                                    </p:animEffect>
                                    <p:animScale>
                                      <p:cBhvr>
                                        <p:cTn id="36" dur="750" autoRev="1" fill="hold"/>
                                        <p:tgtEl>
                                          <p:spTgt spid="9"/>
                                        </p:tgtEl>
                                      </p:cBhvr>
                                      <p:by x="105000" y="105000"/>
                                    </p:animScale>
                                  </p:childTnLst>
                                </p:cTn>
                              </p:par>
                              <p:par>
                                <p:cTn id="37" presetID="26" presetClass="emph" presetSubtype="0" fill="hold" nodeType="withEffect">
                                  <p:stCondLst>
                                    <p:cond delay="0"/>
                                  </p:stCondLst>
                                  <p:childTnLst>
                                    <p:animEffect transition="out" filter="fade">
                                      <p:cBhvr>
                                        <p:cTn id="38" dur="1500" tmFilter="0, 0; .2, .5; .8, .5; 1, 0"/>
                                        <p:tgtEl>
                                          <p:spTgt spid="21"/>
                                        </p:tgtEl>
                                      </p:cBhvr>
                                    </p:animEffect>
                                    <p:animScale>
                                      <p:cBhvr>
                                        <p:cTn id="39" dur="750" autoRev="1" fill="hold"/>
                                        <p:tgtEl>
                                          <p:spTgt spid="21"/>
                                        </p:tgtEl>
                                      </p:cBhvr>
                                      <p:by x="105000" y="105000"/>
                                    </p:animScale>
                                  </p:childTnLst>
                                </p:cTn>
                              </p:par>
                              <p:par>
                                <p:cTn id="40" presetID="26" presetClass="emph" presetSubtype="0" fill="hold" nodeType="withEffect">
                                  <p:stCondLst>
                                    <p:cond delay="0"/>
                                  </p:stCondLst>
                                  <p:childTnLst>
                                    <p:animEffect transition="out" filter="fade">
                                      <p:cBhvr>
                                        <p:cTn id="41" dur="1500" tmFilter="0, 0; .2, .5; .8, .5; 1, 0"/>
                                        <p:tgtEl>
                                          <p:spTgt spid="24"/>
                                        </p:tgtEl>
                                      </p:cBhvr>
                                    </p:animEffect>
                                    <p:animScale>
                                      <p:cBhvr>
                                        <p:cTn id="42" dur="750" autoRev="1" fill="hold"/>
                                        <p:tgtEl>
                                          <p:spTgt spid="2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6" grpId="0" animBg="1"/>
      <p:bldP spid="36" grpId="0"/>
      <p:bldP spid="37" grpId="0"/>
      <p:bldP spid="3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Box 47"/>
          <p:cNvSpPr txBox="1"/>
          <p:nvPr/>
        </p:nvSpPr>
        <p:spPr>
          <a:xfrm>
            <a:off x="6943060" y="633612"/>
            <a:ext cx="2477386" cy="369332"/>
          </a:xfrm>
          <a:prstGeom prst="rect">
            <a:avLst/>
          </a:prstGeom>
          <a:noFill/>
          <a:ln>
            <a:noFill/>
          </a:ln>
        </p:spPr>
        <p:txBody>
          <a:bodyPr wrap="square" rtlCol="0">
            <a:noAutofit/>
          </a:bodyPr>
          <a:lstStyle/>
          <a:p>
            <a:endParaRPr lang="en-US" dirty="0">
              <a:solidFill>
                <a:schemeClr val="bg1"/>
              </a:solidFill>
            </a:endParaRPr>
          </a:p>
        </p:txBody>
      </p:sp>
      <p:graphicFrame>
        <p:nvGraphicFramePr>
          <p:cNvPr id="2" name="Diagram 1"/>
          <p:cNvGraphicFramePr/>
          <p:nvPr>
            <p:extLst>
              <p:ext uri="{D42A27DB-BD31-4B8C-83A1-F6EECF244321}">
                <p14:modId xmlns:p14="http://schemas.microsoft.com/office/powerpoint/2010/main" val="849129186"/>
              </p:ext>
            </p:extLst>
          </p:nvPr>
        </p:nvGraphicFramePr>
        <p:xfrm>
          <a:off x="1989470" y="1002944"/>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descr="https://cdn0.iconfinder.com/data/icons/glyph-user-group-icon-set-1-ibrandify/512/40-512.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38489" y="1913740"/>
            <a:ext cx="851005" cy="85100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lh5.googleusercontent.com/-6NWqgDL9Igo/U0B-f5edrcI/AAAAAAAAACs/ZDAbYVMV8OI/w506-h750/3.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76914" y="3818130"/>
            <a:ext cx="569010" cy="56901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smhttp-ssl-31045.nexcesscdn.net/80CFC6/magento/skin/frontend/ultimo/default/idea.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52150" y="5723685"/>
            <a:ext cx="418539" cy="418539"/>
          </a:xfrm>
          <a:prstGeom prst="rect">
            <a:avLst/>
          </a:prstGeom>
          <a:noFill/>
          <a:extLst>
            <a:ext uri="{909E8E84-426E-40DD-AFC4-6F175D3DCCD1}">
              <a14:hiddenFill xmlns:a14="http://schemas.microsoft.com/office/drawing/2010/main">
                <a:solidFill>
                  <a:srgbClr val="FFFFFF"/>
                </a:solidFill>
              </a14:hiddenFill>
            </a:ext>
          </a:extLst>
        </p:spPr>
      </p:pic>
      <p:sp>
        <p:nvSpPr>
          <p:cNvPr id="43" name="Title 1"/>
          <p:cNvSpPr>
            <a:spLocks noGrp="1"/>
          </p:cNvSpPr>
          <p:nvPr>
            <p:ph type="title"/>
          </p:nvPr>
        </p:nvSpPr>
        <p:spPr>
          <a:xfrm>
            <a:off x="1214987" y="181855"/>
            <a:ext cx="9905998" cy="678500"/>
          </a:xfrm>
        </p:spPr>
        <p:txBody>
          <a:bodyPr/>
          <a:lstStyle/>
          <a:p>
            <a:pPr algn="ctr"/>
            <a:r>
              <a:rPr lang="en-US" dirty="0" smtClean="0"/>
              <a:t>How will it work?</a:t>
            </a:r>
            <a:endParaRPr lang="en-US" dirty="0"/>
          </a:p>
        </p:txBody>
      </p:sp>
    </p:spTree>
    <p:extLst>
      <p:ext uri="{BB962C8B-B14F-4D97-AF65-F5344CB8AC3E}">
        <p14:creationId xmlns:p14="http://schemas.microsoft.com/office/powerpoint/2010/main" val="2359710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14021"/>
            <a:ext cx="9905998" cy="698859"/>
          </a:xfrm>
        </p:spPr>
        <p:txBody>
          <a:bodyPr/>
          <a:lstStyle/>
          <a:p>
            <a:pPr algn="ctr"/>
            <a:r>
              <a:rPr lang="en-US" dirty="0" smtClean="0"/>
              <a:t>Strategic importance</a:t>
            </a:r>
            <a:endParaRPr lang="en-US" dirty="0"/>
          </a:p>
        </p:txBody>
      </p:sp>
      <p:sp>
        <p:nvSpPr>
          <p:cNvPr id="5" name="TextBox 4"/>
          <p:cNvSpPr txBox="1"/>
          <p:nvPr/>
        </p:nvSpPr>
        <p:spPr>
          <a:xfrm>
            <a:off x="1046893" y="1913157"/>
            <a:ext cx="4169683" cy="461665"/>
          </a:xfrm>
          <a:prstGeom prst="rect">
            <a:avLst/>
          </a:prstGeom>
          <a:noFill/>
        </p:spPr>
        <p:txBody>
          <a:bodyPr wrap="square" rtlCol="0">
            <a:spAutoFit/>
          </a:bodyPr>
          <a:lstStyle/>
          <a:p>
            <a:r>
              <a:rPr lang="en-US" sz="2400" dirty="0" smtClean="0"/>
              <a:t>Additional Business Analyst Class</a:t>
            </a:r>
            <a:endParaRPr lang="en-US" sz="2400" dirty="0"/>
          </a:p>
        </p:txBody>
      </p:sp>
      <p:sp>
        <p:nvSpPr>
          <p:cNvPr id="6" name="Equal 5"/>
          <p:cNvSpPr/>
          <p:nvPr/>
        </p:nvSpPr>
        <p:spPr>
          <a:xfrm>
            <a:off x="5092544" y="1676675"/>
            <a:ext cx="1387365" cy="87235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Up Arrow 6"/>
          <p:cNvSpPr/>
          <p:nvPr/>
        </p:nvSpPr>
        <p:spPr>
          <a:xfrm>
            <a:off x="7174349" y="1592591"/>
            <a:ext cx="735724" cy="95644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080317" y="1913157"/>
            <a:ext cx="3552050" cy="461665"/>
          </a:xfrm>
          <a:prstGeom prst="rect">
            <a:avLst/>
          </a:prstGeom>
          <a:noFill/>
        </p:spPr>
        <p:txBody>
          <a:bodyPr wrap="square" rtlCol="0">
            <a:spAutoFit/>
          </a:bodyPr>
          <a:lstStyle/>
          <a:p>
            <a:r>
              <a:rPr lang="en-US" sz="2400" dirty="0" smtClean="0"/>
              <a:t>Business Analyst Experience</a:t>
            </a:r>
            <a:endParaRPr lang="en-US" sz="2400" dirty="0"/>
          </a:p>
        </p:txBody>
      </p:sp>
      <p:sp>
        <p:nvSpPr>
          <p:cNvPr id="11" name="Up Arrow 10"/>
          <p:cNvSpPr/>
          <p:nvPr/>
        </p:nvSpPr>
        <p:spPr>
          <a:xfrm>
            <a:off x="837034" y="4008742"/>
            <a:ext cx="735724" cy="95644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743002" y="4286908"/>
            <a:ext cx="3549864" cy="461665"/>
          </a:xfrm>
          <a:prstGeom prst="rect">
            <a:avLst/>
          </a:prstGeom>
          <a:noFill/>
        </p:spPr>
        <p:txBody>
          <a:bodyPr wrap="square" rtlCol="0">
            <a:spAutoFit/>
          </a:bodyPr>
          <a:lstStyle/>
          <a:p>
            <a:r>
              <a:rPr lang="en-US" sz="2400" dirty="0" smtClean="0"/>
              <a:t>Business Analyst Experience</a:t>
            </a:r>
            <a:endParaRPr lang="en-US" sz="2400" dirty="0"/>
          </a:p>
        </p:txBody>
      </p:sp>
      <p:sp>
        <p:nvSpPr>
          <p:cNvPr id="13" name="Equal 12"/>
          <p:cNvSpPr/>
          <p:nvPr/>
        </p:nvSpPr>
        <p:spPr>
          <a:xfrm>
            <a:off x="5092544" y="4050784"/>
            <a:ext cx="1387365" cy="872358"/>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Rounded Rectangle 14"/>
          <p:cNvSpPr/>
          <p:nvPr/>
        </p:nvSpPr>
        <p:spPr>
          <a:xfrm>
            <a:off x="6637834" y="3623977"/>
            <a:ext cx="3790021" cy="1725973"/>
          </a:xfrm>
          <a:prstGeom prst="round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pic>
        <p:nvPicPr>
          <p:cNvPr id="1026" name="Picture 2" descr="http://images.ventrino.com/icons/iconex_bd/128x128/shadow/businessma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7067" y="3432229"/>
            <a:ext cx="750451" cy="750452"/>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7605653" y="3133817"/>
            <a:ext cx="1813845" cy="400110"/>
          </a:xfrm>
          <a:prstGeom prst="rect">
            <a:avLst/>
          </a:prstGeom>
          <a:noFill/>
        </p:spPr>
        <p:txBody>
          <a:bodyPr wrap="square" rtlCol="0">
            <a:spAutoFit/>
          </a:bodyPr>
          <a:lstStyle/>
          <a:p>
            <a:pPr algn="ctr"/>
            <a:r>
              <a:rPr lang="en-US" sz="2000" dirty="0" smtClean="0"/>
              <a:t>New Skills</a:t>
            </a:r>
            <a:endParaRPr lang="en-US" sz="2000" dirty="0"/>
          </a:p>
        </p:txBody>
      </p:sp>
      <p:sp>
        <p:nvSpPr>
          <p:cNvPr id="19" name="TextBox 18"/>
          <p:cNvSpPr txBox="1"/>
          <p:nvPr/>
        </p:nvSpPr>
        <p:spPr>
          <a:xfrm>
            <a:off x="7911196" y="3613867"/>
            <a:ext cx="1202759" cy="400110"/>
          </a:xfrm>
          <a:prstGeom prst="rect">
            <a:avLst/>
          </a:prstGeom>
          <a:noFill/>
        </p:spPr>
        <p:txBody>
          <a:bodyPr wrap="square" rtlCol="0">
            <a:spAutoFit/>
          </a:bodyPr>
          <a:lstStyle/>
          <a:p>
            <a:pPr algn="ctr"/>
            <a:r>
              <a:rPr lang="en-US" sz="2000" dirty="0" smtClean="0">
                <a:solidFill>
                  <a:schemeClr val="bg1"/>
                </a:solidFill>
              </a:rPr>
              <a:t>LEVEL UP!</a:t>
            </a:r>
            <a:endParaRPr lang="en-US" sz="2000" dirty="0">
              <a:solidFill>
                <a:schemeClr val="bg1"/>
              </a:solidFill>
            </a:endParaRPr>
          </a:p>
        </p:txBody>
      </p:sp>
      <p:pic>
        <p:nvPicPr>
          <p:cNvPr id="1028" name="Picture 4" descr="http://static1.squarespace.com/static/54691977e4b0773873087bc2/t/54e161c9e4b08791c731478f/1424056777735/Doozy+Labs+Creative+Design+Ic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73322" y="4184076"/>
            <a:ext cx="468889" cy="46888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cdn2.iconfinder.com/data/icons/life-concepts-lifestyles/128/network-2-128.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92430" y="4189920"/>
            <a:ext cx="457199" cy="4572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d30y9cdsu7xlg0.cloudfront.net/png/2171-200.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38255" y="4144200"/>
            <a:ext cx="548640" cy="548640"/>
          </a:xfrm>
          <a:prstGeom prst="rect">
            <a:avLst/>
          </a:prstGeom>
          <a:noFill/>
          <a:extLst>
            <a:ext uri="{909E8E84-426E-40DD-AFC4-6F175D3DCCD1}">
              <a14:hiddenFill xmlns:a14="http://schemas.microsoft.com/office/drawing/2010/main">
                <a:solidFill>
                  <a:srgbClr val="FFFFFF"/>
                </a:solidFill>
              </a14:hiddenFill>
            </a:ext>
          </a:extLst>
        </p:spPr>
      </p:pic>
      <p:sp>
        <p:nvSpPr>
          <p:cNvPr id="23" name="TextBox 22"/>
          <p:cNvSpPr txBox="1"/>
          <p:nvPr/>
        </p:nvSpPr>
        <p:spPr>
          <a:xfrm>
            <a:off x="6699078" y="4724212"/>
            <a:ext cx="1245944" cy="461665"/>
          </a:xfrm>
          <a:prstGeom prst="rect">
            <a:avLst/>
          </a:prstGeom>
          <a:noFill/>
        </p:spPr>
        <p:txBody>
          <a:bodyPr wrap="square" rtlCol="0">
            <a:spAutoFit/>
          </a:bodyPr>
          <a:lstStyle/>
          <a:p>
            <a:pPr algn="ctr"/>
            <a:r>
              <a:rPr lang="en-US" sz="1200" dirty="0" smtClean="0">
                <a:solidFill>
                  <a:schemeClr val="bg1"/>
                </a:solidFill>
              </a:rPr>
              <a:t>+5</a:t>
            </a:r>
          </a:p>
          <a:p>
            <a:pPr algn="ctr"/>
            <a:r>
              <a:rPr lang="en-US" sz="1200" dirty="0" smtClean="0">
                <a:solidFill>
                  <a:schemeClr val="bg1"/>
                </a:solidFill>
              </a:rPr>
              <a:t>In Data Analysis</a:t>
            </a:r>
            <a:endParaRPr lang="en-US" sz="1200" dirty="0">
              <a:solidFill>
                <a:schemeClr val="bg1"/>
              </a:solidFill>
            </a:endParaRPr>
          </a:p>
        </p:txBody>
      </p:sp>
      <p:sp>
        <p:nvSpPr>
          <p:cNvPr id="24" name="TextBox 23"/>
          <p:cNvSpPr txBox="1"/>
          <p:nvPr/>
        </p:nvSpPr>
        <p:spPr>
          <a:xfrm>
            <a:off x="7889604" y="4646900"/>
            <a:ext cx="1245944" cy="646331"/>
          </a:xfrm>
          <a:prstGeom prst="rect">
            <a:avLst/>
          </a:prstGeom>
          <a:noFill/>
        </p:spPr>
        <p:txBody>
          <a:bodyPr wrap="square" rtlCol="0">
            <a:spAutoFit/>
          </a:bodyPr>
          <a:lstStyle/>
          <a:p>
            <a:pPr algn="ctr"/>
            <a:r>
              <a:rPr lang="en-US" sz="1200" dirty="0" smtClean="0">
                <a:solidFill>
                  <a:schemeClr val="bg1"/>
                </a:solidFill>
              </a:rPr>
              <a:t>+3</a:t>
            </a:r>
          </a:p>
          <a:p>
            <a:pPr algn="ctr"/>
            <a:r>
              <a:rPr lang="en-US" sz="1200" dirty="0" smtClean="0">
                <a:solidFill>
                  <a:schemeClr val="bg1"/>
                </a:solidFill>
              </a:rPr>
              <a:t>In Real-world</a:t>
            </a:r>
          </a:p>
          <a:p>
            <a:pPr algn="ctr"/>
            <a:r>
              <a:rPr lang="en-US" sz="1200" dirty="0" smtClean="0">
                <a:solidFill>
                  <a:schemeClr val="bg1"/>
                </a:solidFill>
              </a:rPr>
              <a:t>Experience</a:t>
            </a:r>
            <a:endParaRPr lang="en-US" sz="1200" dirty="0">
              <a:solidFill>
                <a:schemeClr val="bg1"/>
              </a:solidFill>
            </a:endParaRPr>
          </a:p>
        </p:txBody>
      </p:sp>
      <p:sp>
        <p:nvSpPr>
          <p:cNvPr id="25" name="TextBox 24"/>
          <p:cNvSpPr txBox="1"/>
          <p:nvPr/>
        </p:nvSpPr>
        <p:spPr>
          <a:xfrm>
            <a:off x="9080130" y="4653597"/>
            <a:ext cx="1245944" cy="646331"/>
          </a:xfrm>
          <a:prstGeom prst="rect">
            <a:avLst/>
          </a:prstGeom>
          <a:noFill/>
        </p:spPr>
        <p:txBody>
          <a:bodyPr wrap="square" rtlCol="0">
            <a:spAutoFit/>
          </a:bodyPr>
          <a:lstStyle/>
          <a:p>
            <a:pPr algn="ctr"/>
            <a:r>
              <a:rPr lang="en-US" sz="1200" dirty="0" smtClean="0">
                <a:solidFill>
                  <a:schemeClr val="bg1"/>
                </a:solidFill>
              </a:rPr>
              <a:t>+2</a:t>
            </a:r>
          </a:p>
          <a:p>
            <a:pPr algn="ctr"/>
            <a:r>
              <a:rPr lang="en-US" sz="1200" dirty="0" smtClean="0">
                <a:solidFill>
                  <a:schemeClr val="bg1"/>
                </a:solidFill>
              </a:rPr>
              <a:t>Added to your</a:t>
            </a:r>
          </a:p>
          <a:p>
            <a:pPr algn="ctr"/>
            <a:r>
              <a:rPr lang="en-US" sz="1200" dirty="0" smtClean="0">
                <a:solidFill>
                  <a:schemeClr val="bg1"/>
                </a:solidFill>
              </a:rPr>
              <a:t>Personal network</a:t>
            </a:r>
            <a:endParaRPr lang="en-US" sz="1200" dirty="0">
              <a:solidFill>
                <a:schemeClr val="bg1"/>
              </a:solidFill>
            </a:endParaRPr>
          </a:p>
        </p:txBody>
      </p:sp>
      <p:sp>
        <p:nvSpPr>
          <p:cNvPr id="22" name="TextBox 21"/>
          <p:cNvSpPr txBox="1"/>
          <p:nvPr/>
        </p:nvSpPr>
        <p:spPr>
          <a:xfrm>
            <a:off x="1389089" y="5920556"/>
            <a:ext cx="9413823" cy="400110"/>
          </a:xfrm>
          <a:prstGeom prst="rect">
            <a:avLst/>
          </a:prstGeom>
          <a:noFill/>
        </p:spPr>
        <p:txBody>
          <a:bodyPr wrap="square" rtlCol="0">
            <a:spAutoFit/>
          </a:bodyPr>
          <a:lstStyle/>
          <a:p>
            <a:pPr algn="ctr"/>
            <a:r>
              <a:rPr lang="en-US" sz="2000" dirty="0" smtClean="0"/>
              <a:t>The more Business Analyst experience MIS students receive, the more skills they will acquire. </a:t>
            </a:r>
            <a:endParaRPr lang="en-US" sz="2000" dirty="0"/>
          </a:p>
        </p:txBody>
      </p:sp>
    </p:spTree>
    <p:extLst>
      <p:ext uri="{BB962C8B-B14F-4D97-AF65-F5344CB8AC3E}">
        <p14:creationId xmlns:p14="http://schemas.microsoft.com/office/powerpoint/2010/main" val="2824967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174" y="2457827"/>
            <a:ext cx="3594536" cy="1478570"/>
          </a:xfrm>
        </p:spPr>
        <p:txBody>
          <a:bodyPr>
            <a:noAutofit/>
          </a:bodyPr>
          <a:lstStyle/>
          <a:p>
            <a:r>
              <a:rPr lang="en-US" sz="4400" dirty="0" smtClean="0"/>
              <a:t>Department</a:t>
            </a:r>
            <a:br>
              <a:rPr lang="en-US" sz="4400" dirty="0" smtClean="0"/>
            </a:br>
            <a:r>
              <a:rPr lang="en-US" sz="4400" dirty="0" smtClean="0"/>
              <a:t>impact</a:t>
            </a:r>
            <a:endParaRPr lang="en-US" sz="4400" dirty="0"/>
          </a:p>
        </p:txBody>
      </p:sp>
      <p:graphicFrame>
        <p:nvGraphicFramePr>
          <p:cNvPr id="4" name="Diagram 3"/>
          <p:cNvGraphicFramePr/>
          <p:nvPr>
            <p:extLst>
              <p:ext uri="{D42A27DB-BD31-4B8C-83A1-F6EECF244321}">
                <p14:modId xmlns:p14="http://schemas.microsoft.com/office/powerpoint/2010/main" val="2910995652"/>
              </p:ext>
            </p:extLst>
          </p:nvPr>
        </p:nvGraphicFramePr>
        <p:xfrm>
          <a:off x="2728475" y="278230"/>
          <a:ext cx="10220270" cy="61751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Oval 6"/>
          <p:cNvSpPr/>
          <p:nvPr/>
        </p:nvSpPr>
        <p:spPr>
          <a:xfrm>
            <a:off x="6508742" y="178675"/>
            <a:ext cx="548640" cy="457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523034" y="-101685"/>
            <a:ext cx="478016" cy="923330"/>
          </a:xfrm>
          <a:prstGeom prst="rect">
            <a:avLst/>
          </a:prstGeom>
          <a:noFill/>
        </p:spPr>
        <p:txBody>
          <a:bodyPr wrap="none" lIns="91440" tIns="45720" rIns="91440" bIns="45720">
            <a:spAutoFit/>
          </a:bodyPr>
          <a:lstStyle/>
          <a:p>
            <a:pPr algn="ctr"/>
            <a:r>
              <a:rPr lang="en-US" sz="5400" b="1" cap="none" spc="50" dirty="0" smtClean="0">
                <a:ln w="0"/>
                <a:solidFill>
                  <a:schemeClr val="bg2"/>
                </a:solidFill>
                <a:effectLst>
                  <a:innerShdw blurRad="63500" dist="50800" dir="13500000">
                    <a:srgbClr val="000000">
                      <a:alpha val="50000"/>
                    </a:srgbClr>
                  </a:innerShdw>
                </a:effectLst>
                <a:latin typeface="Aharoni" panose="02010803020104030203" pitchFamily="2" charset="-79"/>
                <a:cs typeface="Aharoni" panose="02010803020104030203" pitchFamily="2" charset="-79"/>
              </a:rPr>
              <a:t>1</a:t>
            </a:r>
            <a:endParaRPr lang="en-US" sz="5400" b="1" cap="none" spc="50" dirty="0">
              <a:ln w="0"/>
              <a:solidFill>
                <a:schemeClr val="bg2"/>
              </a:solidFill>
              <a:effectLst>
                <a:innerShdw blurRad="63500" dist="50800" dir="13500000">
                  <a:srgbClr val="000000">
                    <a:alpha val="50000"/>
                  </a:srgbClr>
                </a:inn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352373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0463" y="-19657"/>
            <a:ext cx="9905998" cy="1040589"/>
          </a:xfrm>
        </p:spPr>
        <p:txBody>
          <a:bodyPr/>
          <a:lstStyle/>
          <a:p>
            <a:pPr algn="ctr"/>
            <a:r>
              <a:rPr lang="en-US" dirty="0" smtClean="0"/>
              <a:t>Competitive </a:t>
            </a:r>
            <a:r>
              <a:rPr lang="en-US" dirty="0"/>
              <a:t>analysis and market </a:t>
            </a:r>
          </a:p>
        </p:txBody>
      </p:sp>
      <p:graphicFrame>
        <p:nvGraphicFramePr>
          <p:cNvPr id="4" name="Diagram 3"/>
          <p:cNvGraphicFramePr/>
          <p:nvPr>
            <p:extLst>
              <p:ext uri="{D42A27DB-BD31-4B8C-83A1-F6EECF244321}">
                <p14:modId xmlns:p14="http://schemas.microsoft.com/office/powerpoint/2010/main" val="1881132489"/>
              </p:ext>
            </p:extLst>
          </p:nvPr>
        </p:nvGraphicFramePr>
        <p:xfrm>
          <a:off x="1470025" y="1233978"/>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87732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srcRect l="3253" t="53684" r="41049" b="33069"/>
          <a:stretch/>
        </p:blipFill>
        <p:spPr>
          <a:xfrm>
            <a:off x="1875898" y="5542505"/>
            <a:ext cx="8358404" cy="1117602"/>
          </a:xfrm>
          <a:prstGeom prst="rect">
            <a:avLst/>
          </a:prstGeom>
        </p:spPr>
      </p:pic>
      <p:sp>
        <p:nvSpPr>
          <p:cNvPr id="8" name="Rectangle 7"/>
          <p:cNvSpPr/>
          <p:nvPr/>
        </p:nvSpPr>
        <p:spPr>
          <a:xfrm>
            <a:off x="5248629" y="5113024"/>
            <a:ext cx="1612942" cy="461665"/>
          </a:xfrm>
          <a:prstGeom prst="rect">
            <a:avLst/>
          </a:prstGeom>
          <a:noFill/>
        </p:spPr>
        <p:txBody>
          <a:bodyPr wrap="none" lIns="91440" tIns="45720" rIns="91440" bIns="45720">
            <a:spAutoFit/>
          </a:bodyPr>
          <a:lstStyle/>
          <a:p>
            <a:pPr algn="ctr"/>
            <a:r>
              <a:rPr lang="en-US" sz="2400" b="0" cap="none" spc="0" dirty="0" smtClean="0">
                <a:ln w="0"/>
                <a:solidFill>
                  <a:schemeClr val="tx1"/>
                </a:solidFill>
                <a:effectLst>
                  <a:outerShdw blurRad="38100" dist="19050" dir="2700000" algn="tl" rotWithShape="0">
                    <a:schemeClr val="dk1">
                      <a:alpha val="40000"/>
                    </a:schemeClr>
                  </a:outerShdw>
                </a:effectLst>
              </a:rPr>
              <a:t>Labor Costs</a:t>
            </a:r>
            <a:endParaRPr lang="en-US" sz="2400" b="0" cap="none" spc="0" dirty="0">
              <a:ln w="0"/>
              <a:solidFill>
                <a:schemeClr val="tx1"/>
              </a:solidFill>
              <a:effectLst>
                <a:outerShdw blurRad="38100" dist="19050" dir="2700000" algn="tl" rotWithShape="0">
                  <a:schemeClr val="dk1">
                    <a:alpha val="40000"/>
                  </a:schemeClr>
                </a:outerShdw>
              </a:effectLst>
            </a:endParaRPr>
          </a:p>
        </p:txBody>
      </p:sp>
      <p:sp>
        <p:nvSpPr>
          <p:cNvPr id="9" name="Rectangle 8"/>
          <p:cNvSpPr/>
          <p:nvPr/>
        </p:nvSpPr>
        <p:spPr>
          <a:xfrm>
            <a:off x="4670747" y="127633"/>
            <a:ext cx="2768707" cy="461665"/>
          </a:xfrm>
          <a:prstGeom prst="rect">
            <a:avLst/>
          </a:prstGeom>
          <a:noFill/>
        </p:spPr>
        <p:txBody>
          <a:bodyPr wrap="none" lIns="91440" tIns="45720" rIns="91440" bIns="45720">
            <a:spAutoFit/>
          </a:bodyPr>
          <a:lstStyle/>
          <a:p>
            <a:pPr algn="ctr"/>
            <a:r>
              <a:rPr lang="en-US" sz="2400" dirty="0" smtClean="0">
                <a:ln w="0"/>
                <a:effectLst>
                  <a:outerShdw blurRad="38100" dist="19050" dir="2700000" algn="tl" rotWithShape="0">
                    <a:schemeClr val="dk1">
                      <a:alpha val="40000"/>
                    </a:schemeClr>
                  </a:outerShdw>
                </a:effectLst>
              </a:rPr>
              <a:t>Income and Expenses</a:t>
            </a:r>
            <a:endParaRPr lang="en-US" sz="2400" b="0" cap="none" spc="0" dirty="0">
              <a:ln w="0"/>
              <a:solidFill>
                <a:schemeClr val="tx1"/>
              </a:solidFill>
              <a:effectLst>
                <a:outerShdw blurRad="38100" dist="19050" dir="2700000" algn="tl" rotWithShape="0">
                  <a:schemeClr val="dk1">
                    <a:alpha val="40000"/>
                  </a:schemeClr>
                </a:outerShdw>
              </a:effectLst>
            </a:endParaRPr>
          </a:p>
        </p:txBody>
      </p:sp>
      <p:pic>
        <p:nvPicPr>
          <p:cNvPr id="2" name="Picture 1"/>
          <p:cNvPicPr>
            <a:picLocks noChangeAspect="1"/>
          </p:cNvPicPr>
          <p:nvPr/>
        </p:nvPicPr>
        <p:blipFill rotWithShape="1">
          <a:blip r:embed="rId3"/>
          <a:srcRect l="6944" t="17490" r="8666" b="6016"/>
          <a:stretch/>
        </p:blipFill>
        <p:spPr>
          <a:xfrm>
            <a:off x="1407994" y="521059"/>
            <a:ext cx="9376013" cy="4660204"/>
          </a:xfrm>
          <a:prstGeom prst="rect">
            <a:avLst/>
          </a:prstGeom>
        </p:spPr>
      </p:pic>
    </p:spTree>
    <p:extLst>
      <p:ext uri="{BB962C8B-B14F-4D97-AF65-F5344CB8AC3E}">
        <p14:creationId xmlns:p14="http://schemas.microsoft.com/office/powerpoint/2010/main" val="2666985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4534" y="0"/>
            <a:ext cx="4842932" cy="887104"/>
          </a:xfrm>
        </p:spPr>
        <p:txBody>
          <a:bodyPr/>
          <a:lstStyle/>
          <a:p>
            <a:pPr algn="ctr"/>
            <a:r>
              <a:rPr lang="en-US" dirty="0" smtClean="0"/>
              <a:t>Implementation plan</a:t>
            </a:r>
            <a:endParaRPr lang="en-US" dirty="0"/>
          </a:p>
        </p:txBody>
      </p:sp>
      <p:grpSp>
        <p:nvGrpSpPr>
          <p:cNvPr id="7" name="Group 6"/>
          <p:cNvGrpSpPr/>
          <p:nvPr/>
        </p:nvGrpSpPr>
        <p:grpSpPr>
          <a:xfrm>
            <a:off x="217315" y="2146412"/>
            <a:ext cx="2103120" cy="1737360"/>
            <a:chOff x="992" y="2322380"/>
            <a:chExt cx="1934765" cy="773906"/>
          </a:xfrm>
        </p:grpSpPr>
        <p:sp>
          <p:nvSpPr>
            <p:cNvPr id="8" name="Pentagon 7"/>
            <p:cNvSpPr/>
            <p:nvPr/>
          </p:nvSpPr>
          <p:spPr>
            <a:xfrm>
              <a:off x="992" y="2322380"/>
              <a:ext cx="1934765" cy="773906"/>
            </a:xfrm>
            <a:prstGeom prst="homePlat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r>
                <a:rPr lang="en-US" dirty="0" smtClean="0"/>
                <a:t> </a:t>
              </a:r>
              <a:endParaRPr lang="en-US" dirty="0"/>
            </a:p>
          </p:txBody>
        </p:sp>
        <p:sp>
          <p:nvSpPr>
            <p:cNvPr id="9" name="Pentagon 4"/>
            <p:cNvSpPr/>
            <p:nvPr/>
          </p:nvSpPr>
          <p:spPr>
            <a:xfrm>
              <a:off x="992" y="2322380"/>
              <a:ext cx="1741289" cy="7739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29362" tIns="114681" rIns="57341" bIns="114681" numCol="1" spcCol="1270" anchor="ctr" anchorCtr="0">
              <a:noAutofit/>
            </a:bodyPr>
            <a:lstStyle/>
            <a:p>
              <a:pPr lvl="0" algn="ctr" defTabSz="1911350">
                <a:lnSpc>
                  <a:spcPct val="90000"/>
                </a:lnSpc>
                <a:spcBef>
                  <a:spcPct val="0"/>
                </a:spcBef>
                <a:spcAft>
                  <a:spcPct val="35000"/>
                </a:spcAft>
              </a:pPr>
              <a:endParaRPr lang="en-US" sz="4300" kern="1200"/>
            </a:p>
          </p:txBody>
        </p:sp>
      </p:grpSp>
      <p:grpSp>
        <p:nvGrpSpPr>
          <p:cNvPr id="10" name="Group 9"/>
          <p:cNvGrpSpPr/>
          <p:nvPr/>
        </p:nvGrpSpPr>
        <p:grpSpPr>
          <a:xfrm>
            <a:off x="1519167" y="2138123"/>
            <a:ext cx="2651760" cy="1737360"/>
            <a:chOff x="1548804" y="2322380"/>
            <a:chExt cx="1934765" cy="773906"/>
          </a:xfrm>
        </p:grpSpPr>
        <p:sp>
          <p:nvSpPr>
            <p:cNvPr id="11" name="Chevron 10"/>
            <p:cNvSpPr/>
            <p:nvPr/>
          </p:nvSpPr>
          <p:spPr>
            <a:xfrm>
              <a:off x="1548804" y="2322380"/>
              <a:ext cx="1934765" cy="773906"/>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dirty="0"/>
            </a:p>
          </p:txBody>
        </p:sp>
        <p:sp>
          <p:nvSpPr>
            <p:cNvPr id="12" name="Chevron 6"/>
            <p:cNvSpPr/>
            <p:nvPr/>
          </p:nvSpPr>
          <p:spPr>
            <a:xfrm>
              <a:off x="1935757" y="2322380"/>
              <a:ext cx="1160859" cy="7739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2022" tIns="114681" rIns="57341" bIns="114681" numCol="1" spcCol="1270" anchor="ctr" anchorCtr="0">
              <a:noAutofit/>
            </a:bodyPr>
            <a:lstStyle/>
            <a:p>
              <a:pPr lvl="0" algn="ctr" defTabSz="1911350">
                <a:lnSpc>
                  <a:spcPct val="90000"/>
                </a:lnSpc>
                <a:spcBef>
                  <a:spcPct val="0"/>
                </a:spcBef>
                <a:spcAft>
                  <a:spcPct val="35000"/>
                </a:spcAft>
              </a:pPr>
              <a:endParaRPr lang="en-US" sz="4300" kern="1200"/>
            </a:p>
          </p:txBody>
        </p:sp>
      </p:grpSp>
      <p:grpSp>
        <p:nvGrpSpPr>
          <p:cNvPr id="13" name="Group 12"/>
          <p:cNvGrpSpPr/>
          <p:nvPr/>
        </p:nvGrpSpPr>
        <p:grpSpPr>
          <a:xfrm>
            <a:off x="3369272" y="2138123"/>
            <a:ext cx="2651760" cy="1737360"/>
            <a:chOff x="3096617" y="2322380"/>
            <a:chExt cx="1934765" cy="773906"/>
          </a:xfrm>
        </p:grpSpPr>
        <p:sp>
          <p:nvSpPr>
            <p:cNvPr id="14" name="Chevron 13"/>
            <p:cNvSpPr/>
            <p:nvPr/>
          </p:nvSpPr>
          <p:spPr>
            <a:xfrm>
              <a:off x="3096617" y="2322380"/>
              <a:ext cx="1934765" cy="773906"/>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Chevron 8"/>
            <p:cNvSpPr/>
            <p:nvPr/>
          </p:nvSpPr>
          <p:spPr>
            <a:xfrm>
              <a:off x="3483570" y="2322380"/>
              <a:ext cx="1160859" cy="7739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2022" tIns="114681" rIns="57341" bIns="114681" numCol="1" spcCol="1270" anchor="ctr" anchorCtr="0">
              <a:noAutofit/>
            </a:bodyPr>
            <a:lstStyle/>
            <a:p>
              <a:pPr lvl="0" algn="ctr" defTabSz="1911350">
                <a:lnSpc>
                  <a:spcPct val="90000"/>
                </a:lnSpc>
                <a:spcBef>
                  <a:spcPct val="0"/>
                </a:spcBef>
                <a:spcAft>
                  <a:spcPct val="35000"/>
                </a:spcAft>
              </a:pPr>
              <a:endParaRPr lang="en-US" sz="4300" kern="1200"/>
            </a:p>
          </p:txBody>
        </p:sp>
      </p:grpSp>
      <p:grpSp>
        <p:nvGrpSpPr>
          <p:cNvPr id="16" name="Group 15"/>
          <p:cNvGrpSpPr/>
          <p:nvPr/>
        </p:nvGrpSpPr>
        <p:grpSpPr>
          <a:xfrm>
            <a:off x="5213761" y="2138123"/>
            <a:ext cx="2651760" cy="1737360"/>
            <a:chOff x="4644429" y="2322380"/>
            <a:chExt cx="1934765" cy="773906"/>
          </a:xfrm>
        </p:grpSpPr>
        <p:sp>
          <p:nvSpPr>
            <p:cNvPr id="17" name="Chevron 16"/>
            <p:cNvSpPr/>
            <p:nvPr/>
          </p:nvSpPr>
          <p:spPr>
            <a:xfrm>
              <a:off x="4644429" y="2322380"/>
              <a:ext cx="1934765" cy="773906"/>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8" name="Chevron 10"/>
            <p:cNvSpPr/>
            <p:nvPr/>
          </p:nvSpPr>
          <p:spPr>
            <a:xfrm>
              <a:off x="5031382" y="2322380"/>
              <a:ext cx="1160859" cy="7739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0018" tIns="93345" rIns="46673" bIns="93345" numCol="1" spcCol="1270" anchor="ctr" anchorCtr="0">
              <a:noAutofit/>
            </a:bodyPr>
            <a:lstStyle/>
            <a:p>
              <a:pPr lvl="0" algn="ctr" defTabSz="1555750">
                <a:lnSpc>
                  <a:spcPct val="90000"/>
                </a:lnSpc>
                <a:spcBef>
                  <a:spcPct val="0"/>
                </a:spcBef>
                <a:spcAft>
                  <a:spcPct val="35000"/>
                </a:spcAft>
              </a:pPr>
              <a:endParaRPr lang="en-US" sz="3500" kern="1200"/>
            </a:p>
          </p:txBody>
        </p:sp>
      </p:grpSp>
      <p:grpSp>
        <p:nvGrpSpPr>
          <p:cNvPr id="19" name="Group 18"/>
          <p:cNvGrpSpPr/>
          <p:nvPr/>
        </p:nvGrpSpPr>
        <p:grpSpPr>
          <a:xfrm>
            <a:off x="9478557" y="2168899"/>
            <a:ext cx="2651760" cy="1737360"/>
            <a:chOff x="6192242" y="2322380"/>
            <a:chExt cx="1934765" cy="773906"/>
          </a:xfrm>
        </p:grpSpPr>
        <p:sp>
          <p:nvSpPr>
            <p:cNvPr id="20" name="Chevron 19"/>
            <p:cNvSpPr/>
            <p:nvPr/>
          </p:nvSpPr>
          <p:spPr>
            <a:xfrm>
              <a:off x="6192242" y="2322380"/>
              <a:ext cx="1934765" cy="773906"/>
            </a:xfrm>
            <a:prstGeom prst="chevron">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1" name="Chevron 12"/>
            <p:cNvSpPr/>
            <p:nvPr/>
          </p:nvSpPr>
          <p:spPr>
            <a:xfrm>
              <a:off x="6579195" y="2322380"/>
              <a:ext cx="1160859" cy="7739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0018" tIns="93345" rIns="46673" bIns="93345" numCol="1" spcCol="1270" anchor="ctr" anchorCtr="0">
              <a:noAutofit/>
            </a:bodyPr>
            <a:lstStyle/>
            <a:p>
              <a:pPr lvl="0" algn="ctr" defTabSz="1555750">
                <a:lnSpc>
                  <a:spcPct val="90000"/>
                </a:lnSpc>
                <a:spcBef>
                  <a:spcPct val="0"/>
                </a:spcBef>
                <a:spcAft>
                  <a:spcPct val="35000"/>
                </a:spcAft>
              </a:pPr>
              <a:endParaRPr lang="en-US" sz="3500" kern="1200"/>
            </a:p>
          </p:txBody>
        </p:sp>
      </p:grpSp>
      <p:sp>
        <p:nvSpPr>
          <p:cNvPr id="22" name="Rectangle 21"/>
          <p:cNvSpPr/>
          <p:nvPr/>
        </p:nvSpPr>
        <p:spPr>
          <a:xfrm>
            <a:off x="2071583" y="2652860"/>
            <a:ext cx="2013418" cy="707886"/>
          </a:xfrm>
          <a:prstGeom prst="rect">
            <a:avLst/>
          </a:prstGeom>
          <a:noFill/>
        </p:spPr>
        <p:txBody>
          <a:bodyPr wrap="square" lIns="91440" tIns="45720" rIns="91440" bIns="45720">
            <a:spAutoFit/>
          </a:bodyPr>
          <a:lstStyle/>
          <a:p>
            <a:pPr algn="ctr"/>
            <a:r>
              <a:rPr lang="en-US" sz="2000" b="0" cap="none" spc="0" dirty="0" smtClean="0">
                <a:ln w="0"/>
                <a:solidFill>
                  <a:schemeClr val="bg1"/>
                </a:solidFill>
                <a:effectLst>
                  <a:outerShdw blurRad="38100" dist="25400" dir="5400000" algn="ctr" rotWithShape="0">
                    <a:srgbClr val="6E747A">
                      <a:alpha val="43000"/>
                    </a:srgbClr>
                  </a:outerShdw>
                </a:effectLst>
              </a:rPr>
              <a:t>Submit class request to FOX</a:t>
            </a:r>
            <a:endParaRPr lang="en-US" sz="2000" b="0" cap="none" spc="0" dirty="0">
              <a:ln w="0"/>
              <a:solidFill>
                <a:schemeClr val="bg1"/>
              </a:solidFill>
              <a:effectLst>
                <a:outerShdw blurRad="38100" dist="25400" dir="5400000" algn="ctr" rotWithShape="0">
                  <a:srgbClr val="6E747A">
                    <a:alpha val="43000"/>
                  </a:srgbClr>
                </a:outerShdw>
              </a:effectLst>
            </a:endParaRPr>
          </a:p>
        </p:txBody>
      </p:sp>
      <p:sp>
        <p:nvSpPr>
          <p:cNvPr id="23" name="Rectangle 22"/>
          <p:cNvSpPr/>
          <p:nvPr/>
        </p:nvSpPr>
        <p:spPr>
          <a:xfrm>
            <a:off x="4017070" y="2652860"/>
            <a:ext cx="2013418" cy="707886"/>
          </a:xfrm>
          <a:prstGeom prst="rect">
            <a:avLst/>
          </a:prstGeom>
          <a:noFill/>
        </p:spPr>
        <p:txBody>
          <a:bodyPr wrap="square" lIns="91440" tIns="45720" rIns="91440" bIns="45720">
            <a:spAutoFit/>
          </a:bodyPr>
          <a:lstStyle/>
          <a:p>
            <a:pPr algn="ctr"/>
            <a:r>
              <a:rPr lang="en-US" sz="2000" dirty="0" smtClean="0">
                <a:ln w="0"/>
                <a:solidFill>
                  <a:schemeClr val="bg1"/>
                </a:solidFill>
                <a:effectLst>
                  <a:outerShdw blurRad="38100" dist="25400" dir="5400000" algn="ctr" rotWithShape="0">
                    <a:srgbClr val="6E747A">
                      <a:alpha val="43000"/>
                    </a:srgbClr>
                  </a:outerShdw>
                </a:effectLst>
              </a:rPr>
              <a:t>Use test course</a:t>
            </a:r>
          </a:p>
          <a:p>
            <a:pPr algn="ctr"/>
            <a:r>
              <a:rPr lang="en-US" sz="2000" dirty="0" smtClean="0">
                <a:ln w="0"/>
                <a:solidFill>
                  <a:schemeClr val="bg1"/>
                </a:solidFill>
                <a:effectLst>
                  <a:outerShdw blurRad="38100" dist="25400" dir="5400000" algn="ctr" rotWithShape="0">
                    <a:srgbClr val="6E747A">
                      <a:alpha val="43000"/>
                    </a:srgbClr>
                  </a:outerShdw>
                </a:effectLst>
              </a:rPr>
              <a:t> as an elective</a:t>
            </a:r>
            <a:endParaRPr lang="en-US" sz="2000" b="0" cap="none" spc="0" dirty="0">
              <a:ln w="0"/>
              <a:solidFill>
                <a:schemeClr val="bg1"/>
              </a:solidFill>
              <a:effectLst>
                <a:outerShdw blurRad="38100" dist="25400" dir="5400000" algn="ctr" rotWithShape="0">
                  <a:srgbClr val="6E747A">
                    <a:alpha val="43000"/>
                  </a:srgbClr>
                </a:outerShdw>
              </a:effectLst>
            </a:endParaRPr>
          </a:p>
        </p:txBody>
      </p:sp>
      <p:sp>
        <p:nvSpPr>
          <p:cNvPr id="24" name="Rectangle 23"/>
          <p:cNvSpPr/>
          <p:nvPr/>
        </p:nvSpPr>
        <p:spPr>
          <a:xfrm>
            <a:off x="5841081" y="2793133"/>
            <a:ext cx="2013418" cy="400110"/>
          </a:xfrm>
          <a:prstGeom prst="rect">
            <a:avLst/>
          </a:prstGeom>
          <a:noFill/>
        </p:spPr>
        <p:txBody>
          <a:bodyPr wrap="square" lIns="91440" tIns="45720" rIns="91440" bIns="45720">
            <a:spAutoFit/>
          </a:bodyPr>
          <a:lstStyle/>
          <a:p>
            <a:pPr algn="ctr"/>
            <a:r>
              <a:rPr lang="en-US" sz="2000" dirty="0" smtClean="0">
                <a:ln w="0"/>
                <a:solidFill>
                  <a:schemeClr val="bg1"/>
                </a:solidFill>
                <a:effectLst>
                  <a:outerShdw blurRad="38100" dist="25400" dir="5400000" algn="ctr" rotWithShape="0">
                    <a:srgbClr val="6E747A">
                      <a:alpha val="43000"/>
                    </a:srgbClr>
                  </a:outerShdw>
                </a:effectLst>
              </a:rPr>
              <a:t>Evaluate class</a:t>
            </a:r>
            <a:endParaRPr lang="en-US" sz="2000" b="0" cap="none" spc="0" dirty="0">
              <a:ln w="0"/>
              <a:solidFill>
                <a:schemeClr val="bg1"/>
              </a:solidFill>
              <a:effectLst>
                <a:outerShdw blurRad="38100" dist="25400" dir="5400000" algn="ctr" rotWithShape="0">
                  <a:srgbClr val="6E747A">
                    <a:alpha val="43000"/>
                  </a:srgbClr>
                </a:outerShdw>
              </a:effectLst>
            </a:endParaRPr>
          </a:p>
        </p:txBody>
      </p:sp>
      <p:sp>
        <p:nvSpPr>
          <p:cNvPr id="25" name="Rectangle 24"/>
          <p:cNvSpPr/>
          <p:nvPr/>
        </p:nvSpPr>
        <p:spPr>
          <a:xfrm>
            <a:off x="9858521" y="2529747"/>
            <a:ext cx="2103120" cy="1015663"/>
          </a:xfrm>
          <a:prstGeom prst="rect">
            <a:avLst/>
          </a:prstGeom>
          <a:noFill/>
        </p:spPr>
        <p:txBody>
          <a:bodyPr wrap="square" lIns="91440" tIns="45720" rIns="91440" bIns="45720">
            <a:spAutoFit/>
          </a:bodyPr>
          <a:lstStyle/>
          <a:p>
            <a:pPr algn="ctr"/>
            <a:r>
              <a:rPr lang="en-US" sz="2000" dirty="0" smtClean="0">
                <a:ln w="0"/>
                <a:solidFill>
                  <a:schemeClr val="bg1"/>
                </a:solidFill>
                <a:effectLst>
                  <a:outerShdw blurRad="38100" dist="25400" dir="5400000" algn="ctr" rotWithShape="0">
                    <a:srgbClr val="6E747A">
                      <a:alpha val="43000"/>
                    </a:srgbClr>
                  </a:outerShdw>
                </a:effectLst>
              </a:rPr>
              <a:t>Make 3445</a:t>
            </a:r>
          </a:p>
          <a:p>
            <a:pPr algn="ctr"/>
            <a:r>
              <a:rPr lang="en-US" sz="2000" dirty="0" smtClean="0">
                <a:ln w="0"/>
                <a:solidFill>
                  <a:schemeClr val="bg1"/>
                </a:solidFill>
                <a:effectLst>
                  <a:outerShdw blurRad="38100" dist="25400" dir="5400000" algn="ctr" rotWithShape="0">
                    <a:srgbClr val="6E747A">
                      <a:alpha val="43000"/>
                    </a:srgbClr>
                  </a:outerShdw>
                </a:effectLst>
              </a:rPr>
              <a:t> a</a:t>
            </a:r>
          </a:p>
          <a:p>
            <a:pPr algn="ctr"/>
            <a:r>
              <a:rPr lang="en-US" sz="2000" dirty="0" smtClean="0">
                <a:ln w="0"/>
                <a:solidFill>
                  <a:schemeClr val="bg1"/>
                </a:solidFill>
                <a:effectLst>
                  <a:outerShdw blurRad="38100" dist="25400" dir="5400000" algn="ctr" rotWithShape="0">
                    <a:srgbClr val="6E747A">
                      <a:alpha val="43000"/>
                    </a:srgbClr>
                  </a:outerShdw>
                </a:effectLst>
              </a:rPr>
              <a:t> required course</a:t>
            </a:r>
            <a:endParaRPr lang="en-US" sz="2000" b="0" cap="none" spc="0" dirty="0">
              <a:ln w="0"/>
              <a:solidFill>
                <a:schemeClr val="bg1"/>
              </a:solidFill>
              <a:effectLst>
                <a:outerShdw blurRad="38100" dist="25400" dir="5400000" algn="ctr" rotWithShape="0">
                  <a:srgbClr val="6E747A">
                    <a:alpha val="43000"/>
                  </a:srgbClr>
                </a:outerShdw>
              </a:effectLst>
            </a:endParaRPr>
          </a:p>
        </p:txBody>
      </p:sp>
      <p:sp>
        <p:nvSpPr>
          <p:cNvPr id="26" name="Rectangle 25"/>
          <p:cNvSpPr/>
          <p:nvPr/>
        </p:nvSpPr>
        <p:spPr>
          <a:xfrm>
            <a:off x="83300" y="2683636"/>
            <a:ext cx="2013418" cy="707886"/>
          </a:xfrm>
          <a:prstGeom prst="rect">
            <a:avLst/>
          </a:prstGeom>
          <a:noFill/>
        </p:spPr>
        <p:txBody>
          <a:bodyPr wrap="square" lIns="91440" tIns="45720" rIns="91440" bIns="45720">
            <a:spAutoFit/>
          </a:bodyPr>
          <a:lstStyle/>
          <a:p>
            <a:pPr algn="ctr"/>
            <a:r>
              <a:rPr lang="en-US" sz="2000" b="0" cap="none" spc="0" dirty="0" smtClean="0">
                <a:ln w="0"/>
                <a:solidFill>
                  <a:schemeClr val="bg1"/>
                </a:solidFill>
                <a:effectLst>
                  <a:outerShdw blurRad="38100" dist="25400" dir="5400000" algn="ctr" rotWithShape="0">
                    <a:srgbClr val="6E747A">
                      <a:alpha val="43000"/>
                    </a:srgbClr>
                  </a:outerShdw>
                </a:effectLst>
              </a:rPr>
              <a:t>Create course structure</a:t>
            </a:r>
            <a:endParaRPr lang="en-US" sz="2000" b="0" cap="none" spc="0" dirty="0">
              <a:ln w="0"/>
              <a:solidFill>
                <a:schemeClr val="bg1"/>
              </a:solidFill>
              <a:effectLst>
                <a:outerShdw blurRad="38100" dist="25400" dir="5400000" algn="ctr" rotWithShape="0">
                  <a:srgbClr val="6E747A">
                    <a:alpha val="43000"/>
                  </a:srgbClr>
                </a:outerShdw>
              </a:effectLst>
            </a:endParaRPr>
          </a:p>
        </p:txBody>
      </p:sp>
      <p:sp>
        <p:nvSpPr>
          <p:cNvPr id="3" name="Flowchart: Decision 2"/>
          <p:cNvSpPr/>
          <p:nvPr/>
        </p:nvSpPr>
        <p:spPr>
          <a:xfrm>
            <a:off x="7996612" y="2366723"/>
            <a:ext cx="1645920" cy="1280160"/>
          </a:xfrm>
          <a:prstGeom prst="flowChartDecis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7845103" y="2549283"/>
            <a:ext cx="2013418" cy="861774"/>
          </a:xfrm>
          <a:prstGeom prst="rect">
            <a:avLst/>
          </a:prstGeom>
          <a:noFill/>
        </p:spPr>
        <p:txBody>
          <a:bodyPr wrap="square" lIns="91440" tIns="45720" rIns="91440" bIns="45720">
            <a:spAutoFit/>
          </a:bodyPr>
          <a:lstStyle/>
          <a:p>
            <a:pPr algn="ctr"/>
            <a:r>
              <a:rPr lang="en-US" sz="1600" dirty="0" smtClean="0">
                <a:ln w="0"/>
                <a:solidFill>
                  <a:schemeClr val="bg1"/>
                </a:solidFill>
                <a:effectLst>
                  <a:outerShdw blurRad="38100" dist="25400" dir="5400000" algn="ctr" rotWithShape="0">
                    <a:srgbClr val="6E747A">
                      <a:alpha val="43000"/>
                    </a:srgbClr>
                  </a:outerShdw>
                </a:effectLst>
              </a:rPr>
              <a:t>Is course</a:t>
            </a:r>
          </a:p>
          <a:p>
            <a:pPr algn="ctr"/>
            <a:r>
              <a:rPr lang="en-US" sz="1600" dirty="0" smtClean="0">
                <a:ln w="0"/>
                <a:solidFill>
                  <a:schemeClr val="bg1"/>
                </a:solidFill>
                <a:effectLst>
                  <a:outerShdw blurRad="38100" dist="25400" dir="5400000" algn="ctr" rotWithShape="0">
                    <a:srgbClr val="6E747A">
                      <a:alpha val="43000"/>
                    </a:srgbClr>
                  </a:outerShdw>
                </a:effectLst>
              </a:rPr>
              <a:t> popular &amp;</a:t>
            </a:r>
          </a:p>
          <a:p>
            <a:pPr algn="ctr"/>
            <a:r>
              <a:rPr lang="en-US" sz="1600" dirty="0">
                <a:ln w="0"/>
                <a:solidFill>
                  <a:schemeClr val="bg1"/>
                </a:solidFill>
                <a:effectLst>
                  <a:outerShdw blurRad="38100" dist="25400" dir="5400000" algn="ctr" rotWithShape="0">
                    <a:srgbClr val="6E747A">
                      <a:alpha val="43000"/>
                    </a:srgbClr>
                  </a:outerShdw>
                </a:effectLst>
              </a:rPr>
              <a:t>b</a:t>
            </a:r>
            <a:r>
              <a:rPr lang="en-US" sz="1600" dirty="0" smtClean="0">
                <a:ln w="0"/>
                <a:solidFill>
                  <a:schemeClr val="bg1"/>
                </a:solidFill>
                <a:effectLst>
                  <a:outerShdw blurRad="38100" dist="25400" dir="5400000" algn="ctr" rotWithShape="0">
                    <a:srgbClr val="6E747A">
                      <a:alpha val="43000"/>
                    </a:srgbClr>
                  </a:outerShdw>
                </a:effectLst>
              </a:rPr>
              <a:t>eneficial?</a:t>
            </a:r>
            <a:endParaRPr lang="en-US" sz="1600" b="0" cap="none" spc="0" dirty="0">
              <a:ln w="0"/>
              <a:solidFill>
                <a:schemeClr val="bg1"/>
              </a:solidFill>
              <a:effectLst>
                <a:outerShdw blurRad="38100" dist="25400" dir="5400000" algn="ctr" rotWithShape="0">
                  <a:srgbClr val="6E747A">
                    <a:alpha val="43000"/>
                  </a:srgbClr>
                </a:outerShdw>
              </a:effectLst>
            </a:endParaRPr>
          </a:p>
        </p:txBody>
      </p:sp>
      <p:sp>
        <p:nvSpPr>
          <p:cNvPr id="28" name="Rectangle 27"/>
          <p:cNvSpPr/>
          <p:nvPr/>
        </p:nvSpPr>
        <p:spPr>
          <a:xfrm>
            <a:off x="9519265" y="2780115"/>
            <a:ext cx="894501" cy="400110"/>
          </a:xfrm>
          <a:prstGeom prst="rect">
            <a:avLst/>
          </a:prstGeom>
          <a:noFill/>
        </p:spPr>
        <p:txBody>
          <a:bodyPr wrap="square" lIns="91440" tIns="45720" rIns="91440" bIns="45720">
            <a:spAutoFit/>
          </a:bodyPr>
          <a:lstStyle/>
          <a:p>
            <a:pPr algn="ctr"/>
            <a:r>
              <a:rPr lang="en-US" sz="2000" dirty="0" smtClean="0">
                <a:ln w="0"/>
                <a:effectLst>
                  <a:outerShdw blurRad="38100" dist="25400" dir="5400000" algn="ctr" rotWithShape="0">
                    <a:srgbClr val="6E747A">
                      <a:alpha val="43000"/>
                    </a:srgbClr>
                  </a:outerShdw>
                </a:effectLst>
              </a:rPr>
              <a:t>- - - -</a:t>
            </a:r>
          </a:p>
        </p:txBody>
      </p:sp>
      <p:sp>
        <p:nvSpPr>
          <p:cNvPr id="29" name="Rectangle 28"/>
          <p:cNvSpPr/>
          <p:nvPr/>
        </p:nvSpPr>
        <p:spPr>
          <a:xfrm rot="5400000">
            <a:off x="8158444" y="4284754"/>
            <a:ext cx="1386735" cy="400110"/>
          </a:xfrm>
          <a:prstGeom prst="rect">
            <a:avLst/>
          </a:prstGeom>
          <a:noFill/>
        </p:spPr>
        <p:txBody>
          <a:bodyPr wrap="square" lIns="91440" tIns="45720" rIns="91440" bIns="45720">
            <a:spAutoFit/>
          </a:bodyPr>
          <a:lstStyle/>
          <a:p>
            <a:pPr algn="ctr"/>
            <a:r>
              <a:rPr lang="en-US" sz="2000" dirty="0" smtClean="0">
                <a:ln w="0"/>
                <a:effectLst>
                  <a:outerShdw blurRad="38100" dist="25400" dir="5400000" algn="ctr" rotWithShape="0">
                    <a:srgbClr val="6E747A">
                      <a:alpha val="43000"/>
                    </a:srgbClr>
                  </a:outerShdw>
                </a:effectLst>
              </a:rPr>
              <a:t>- - - - - - - -</a:t>
            </a:r>
          </a:p>
        </p:txBody>
      </p:sp>
      <p:sp>
        <p:nvSpPr>
          <p:cNvPr id="30" name="Rectangle 29"/>
          <p:cNvSpPr/>
          <p:nvPr/>
        </p:nvSpPr>
        <p:spPr>
          <a:xfrm>
            <a:off x="8284694" y="4279128"/>
            <a:ext cx="567117" cy="276999"/>
          </a:xfrm>
          <a:prstGeom prst="rect">
            <a:avLst/>
          </a:prstGeom>
          <a:noFill/>
        </p:spPr>
        <p:txBody>
          <a:bodyPr wrap="square" lIns="91440" tIns="45720" rIns="91440" bIns="45720">
            <a:spAutoFit/>
          </a:bodyPr>
          <a:lstStyle/>
          <a:p>
            <a:pPr algn="ctr"/>
            <a:r>
              <a:rPr lang="en-US" sz="1200" dirty="0" smtClean="0">
                <a:ln w="0"/>
                <a:effectLst>
                  <a:outerShdw blurRad="38100" dist="25400" dir="5400000" algn="ctr" rotWithShape="0">
                    <a:srgbClr val="6E747A">
                      <a:alpha val="43000"/>
                    </a:srgbClr>
                  </a:outerShdw>
                </a:effectLst>
              </a:rPr>
              <a:t>NO</a:t>
            </a:r>
            <a:endParaRPr lang="en-US" sz="1200" b="0" cap="none" spc="0" dirty="0">
              <a:ln w="0"/>
              <a:effectLst>
                <a:outerShdw blurRad="38100" dist="25400" dir="5400000" algn="ctr" rotWithShape="0">
                  <a:srgbClr val="6E747A">
                    <a:alpha val="43000"/>
                  </a:srgbClr>
                </a:outerShdw>
              </a:effectLst>
            </a:endParaRPr>
          </a:p>
        </p:txBody>
      </p:sp>
      <p:sp>
        <p:nvSpPr>
          <p:cNvPr id="31" name="Rectangle 30"/>
          <p:cNvSpPr/>
          <p:nvPr/>
        </p:nvSpPr>
        <p:spPr>
          <a:xfrm>
            <a:off x="9624150" y="2740964"/>
            <a:ext cx="567117" cy="276999"/>
          </a:xfrm>
          <a:prstGeom prst="rect">
            <a:avLst/>
          </a:prstGeom>
          <a:noFill/>
        </p:spPr>
        <p:txBody>
          <a:bodyPr wrap="square" lIns="91440" tIns="45720" rIns="91440" bIns="45720">
            <a:spAutoFit/>
          </a:bodyPr>
          <a:lstStyle/>
          <a:p>
            <a:pPr algn="ctr"/>
            <a:r>
              <a:rPr lang="en-US" sz="1200" dirty="0" smtClean="0">
                <a:ln w="0"/>
                <a:effectLst>
                  <a:outerShdw blurRad="38100" dist="25400" dir="5400000" algn="ctr" rotWithShape="0">
                    <a:srgbClr val="6E747A">
                      <a:alpha val="43000"/>
                    </a:srgbClr>
                  </a:outerShdw>
                </a:effectLst>
              </a:rPr>
              <a:t>YES</a:t>
            </a:r>
            <a:endParaRPr lang="en-US" sz="1200" b="0" cap="none" spc="0" dirty="0">
              <a:ln w="0"/>
              <a:effectLst>
                <a:outerShdw blurRad="38100" dist="25400" dir="5400000" algn="ctr" rotWithShape="0">
                  <a:srgbClr val="6E747A">
                    <a:alpha val="43000"/>
                  </a:srgbClr>
                </a:outerShdw>
              </a:effectLst>
            </a:endParaRPr>
          </a:p>
        </p:txBody>
      </p:sp>
      <p:sp>
        <p:nvSpPr>
          <p:cNvPr id="4" name="Rounded Rectangle 3"/>
          <p:cNvSpPr/>
          <p:nvPr/>
        </p:nvSpPr>
        <p:spPr>
          <a:xfrm>
            <a:off x="8080736" y="5309062"/>
            <a:ext cx="1535837" cy="8625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8211278" y="5374541"/>
            <a:ext cx="1294791" cy="707886"/>
          </a:xfrm>
          <a:prstGeom prst="rect">
            <a:avLst/>
          </a:prstGeom>
          <a:noFill/>
        </p:spPr>
        <p:txBody>
          <a:bodyPr wrap="square" lIns="91440" tIns="45720" rIns="91440" bIns="45720">
            <a:spAutoFit/>
          </a:bodyPr>
          <a:lstStyle/>
          <a:p>
            <a:pPr algn="ctr"/>
            <a:r>
              <a:rPr lang="en-US" sz="2000" dirty="0" smtClean="0">
                <a:ln w="0"/>
                <a:solidFill>
                  <a:schemeClr val="bg1"/>
                </a:solidFill>
                <a:effectLst>
                  <a:outerShdw blurRad="38100" dist="25400" dir="5400000" algn="ctr" rotWithShape="0">
                    <a:srgbClr val="6E747A">
                      <a:alpha val="43000"/>
                    </a:srgbClr>
                  </a:outerShdw>
                </a:effectLst>
              </a:rPr>
              <a:t>Restructure</a:t>
            </a:r>
          </a:p>
          <a:p>
            <a:pPr algn="ctr"/>
            <a:r>
              <a:rPr lang="en-US" sz="2000" b="0" cap="none" spc="0" dirty="0" smtClean="0">
                <a:ln w="0"/>
                <a:solidFill>
                  <a:schemeClr val="bg1"/>
                </a:solidFill>
                <a:effectLst>
                  <a:outerShdw blurRad="38100" dist="25400" dir="5400000" algn="ctr" rotWithShape="0">
                    <a:srgbClr val="6E747A">
                      <a:alpha val="43000"/>
                    </a:srgbClr>
                  </a:outerShdw>
                </a:effectLst>
              </a:rPr>
              <a:t>Course</a:t>
            </a:r>
            <a:endParaRPr lang="en-US" sz="2000" b="0" cap="none" spc="0" dirty="0">
              <a:ln w="0"/>
              <a:solidFill>
                <a:schemeClr val="bg1"/>
              </a:solidFill>
              <a:effectLst>
                <a:outerShdw blurRad="38100" dist="25400" dir="5400000" algn="ctr" rotWithShape="0">
                  <a:srgbClr val="6E747A">
                    <a:alpha val="43000"/>
                  </a:srgbClr>
                </a:outerShdw>
              </a:effectLst>
            </a:endParaRPr>
          </a:p>
        </p:txBody>
      </p:sp>
      <p:sp>
        <p:nvSpPr>
          <p:cNvPr id="33" name="Rectangle 32"/>
          <p:cNvSpPr/>
          <p:nvPr/>
        </p:nvSpPr>
        <p:spPr>
          <a:xfrm>
            <a:off x="4326047" y="5468286"/>
            <a:ext cx="3885231" cy="400110"/>
          </a:xfrm>
          <a:prstGeom prst="rect">
            <a:avLst/>
          </a:prstGeom>
          <a:noFill/>
        </p:spPr>
        <p:txBody>
          <a:bodyPr wrap="square" lIns="91440" tIns="45720" rIns="91440" bIns="45720">
            <a:spAutoFit/>
          </a:bodyPr>
          <a:lstStyle/>
          <a:p>
            <a:pPr algn="ctr"/>
            <a:r>
              <a:rPr lang="en-US" sz="2000" dirty="0" smtClean="0">
                <a:ln w="0"/>
                <a:effectLst>
                  <a:outerShdw blurRad="38100" dist="25400" dir="5400000" algn="ctr" rotWithShape="0">
                    <a:srgbClr val="6E747A">
                      <a:alpha val="43000"/>
                    </a:srgbClr>
                  </a:outerShdw>
                </a:effectLst>
              </a:rPr>
              <a:t>- - - - - - - - - - - - - - - - - - - - - - -</a:t>
            </a:r>
          </a:p>
        </p:txBody>
      </p:sp>
      <p:sp>
        <p:nvSpPr>
          <p:cNvPr id="34" name="Rectangle 33"/>
          <p:cNvSpPr/>
          <p:nvPr/>
        </p:nvSpPr>
        <p:spPr>
          <a:xfrm rot="5400000">
            <a:off x="3217340" y="4715031"/>
            <a:ext cx="2739352" cy="400110"/>
          </a:xfrm>
          <a:prstGeom prst="rect">
            <a:avLst/>
          </a:prstGeom>
          <a:noFill/>
        </p:spPr>
        <p:txBody>
          <a:bodyPr wrap="square" lIns="91440" tIns="45720" rIns="91440" bIns="45720">
            <a:spAutoFit/>
          </a:bodyPr>
          <a:lstStyle/>
          <a:p>
            <a:pPr algn="ctr"/>
            <a:r>
              <a:rPr lang="en-US" sz="2000" dirty="0" smtClean="0">
                <a:ln w="0"/>
                <a:effectLst>
                  <a:outerShdw blurRad="38100" dist="25400" dir="5400000" algn="ctr" rotWithShape="0">
                    <a:srgbClr val="6E747A">
                      <a:alpha val="43000"/>
                    </a:srgbClr>
                  </a:outerShdw>
                </a:effectLst>
              </a:rPr>
              <a:t>- - - - - - - - - -</a:t>
            </a:r>
          </a:p>
        </p:txBody>
      </p:sp>
      <p:sp>
        <p:nvSpPr>
          <p:cNvPr id="5" name="Chevron 4"/>
          <p:cNvSpPr/>
          <p:nvPr/>
        </p:nvSpPr>
        <p:spPr>
          <a:xfrm rot="16200000">
            <a:off x="4413793" y="3969030"/>
            <a:ext cx="290980" cy="326888"/>
          </a:xfrm>
          <a:prstGeom prst="chevron">
            <a:avLst>
              <a:gd name="adj" fmla="val 62204"/>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43853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smtClean="0"/>
              <a:t>THANK YOU!</a:t>
            </a:r>
            <a:endParaRPr lang="en-US" sz="6600" dirty="0"/>
          </a:p>
        </p:txBody>
      </p:sp>
      <p:sp>
        <p:nvSpPr>
          <p:cNvPr id="4" name="Title 1"/>
          <p:cNvSpPr txBox="1">
            <a:spLocks/>
          </p:cNvSpPr>
          <p:nvPr/>
        </p:nvSpPr>
        <p:spPr>
          <a:xfrm>
            <a:off x="1141413" y="2689715"/>
            <a:ext cx="9905998" cy="14785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lgn="ctr"/>
            <a:r>
              <a:rPr lang="en-US" sz="8000" dirty="0" smtClean="0"/>
              <a:t>QUESTIONs?</a:t>
            </a:r>
            <a:endParaRPr lang="en-US" sz="8000" dirty="0"/>
          </a:p>
        </p:txBody>
      </p:sp>
    </p:spTree>
    <p:extLst>
      <p:ext uri="{BB962C8B-B14F-4D97-AF65-F5344CB8AC3E}">
        <p14:creationId xmlns:p14="http://schemas.microsoft.com/office/powerpoint/2010/main" val="35018450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3669</TotalTime>
  <Words>865</Words>
  <Application>Microsoft Office PowerPoint</Application>
  <PresentationFormat>Widescreen</PresentationFormat>
  <Paragraphs>198</Paragraphs>
  <Slides>12</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Aharoni</vt:lpstr>
      <vt:lpstr>Arial</vt:lpstr>
      <vt:lpstr>Calibri</vt:lpstr>
      <vt:lpstr>Trebuchet MS</vt:lpstr>
      <vt:lpstr>Tw Cen MT</vt:lpstr>
      <vt:lpstr>Circuit</vt:lpstr>
      <vt:lpstr> fox mis 3545:  Data driven Business intelligence  </vt:lpstr>
      <vt:lpstr>What is the problem?</vt:lpstr>
      <vt:lpstr>How will it work?</vt:lpstr>
      <vt:lpstr>Strategic importance</vt:lpstr>
      <vt:lpstr>Department impact</vt:lpstr>
      <vt:lpstr>Competitive analysis and market </vt:lpstr>
      <vt:lpstr>PowerPoint Presentation</vt:lpstr>
      <vt:lpstr>Implementation plan</vt:lpstr>
      <vt:lpstr>THANK YOU!</vt:lpstr>
      <vt:lpstr>Index: a) Workflow diagram</vt:lpstr>
      <vt:lpstr> b) Database diagram</vt:lpstr>
      <vt:lpstr>C) Systems architecture overview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Possible Names: Temple business analyst club  Temple consulting club temple technology consulting club</dc:title>
  <dc:creator>Christian</dc:creator>
  <cp:lastModifiedBy>Christian Robert Wenner</cp:lastModifiedBy>
  <cp:revision>83</cp:revision>
  <dcterms:created xsi:type="dcterms:W3CDTF">2016-03-16T18:51:40Z</dcterms:created>
  <dcterms:modified xsi:type="dcterms:W3CDTF">2016-04-21T16:01:14Z</dcterms:modified>
</cp:coreProperties>
</file>