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7.xml"/>
  <Override ContentType="application/vnd.openxmlformats-officedocument.presentationml.slide+xml" PartName="/ppt/slides/slide8.xml"/>
  <Override ContentType="application/vnd.openxmlformats-officedocument.presentationml.slide+xml" PartName="/ppt/slides/slide19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2" Type="http://schemas.openxmlformats.org/officeDocument/2006/relationships/presProps" Target="presProps.xml"/><Relationship Id="rId21" Type="http://schemas.openxmlformats.org/officeDocument/2006/relationships/slide" Target="slides/slide16.xml"/><Relationship Id="rId1" Type="http://schemas.openxmlformats.org/officeDocument/2006/relationships/theme" Target="theme/theme2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8.xml"/><Relationship Id="rId3" Type="http://schemas.openxmlformats.org/officeDocument/2006/relationships/tableStyles" Target="tableStyles.xml"/><Relationship Id="rId24" Type="http://schemas.openxmlformats.org/officeDocument/2006/relationships/slide" Target="slides/slide19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9" name="Shape 32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6" name="Shape 33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4" name="Shape 34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great potential for brand building. Date of website implementation and adwords? were these analytics a result of the living social campaign? Explain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1" name="Shape 37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8" name="Shape 37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6" name="Shape 38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9" name="Shape 39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1" name="Shape 41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9" name="Shape 4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7" name="Shape 42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4" name="Shape 43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3 locations - complicated for FaceBook. Need an overview slide as what was done.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100">
                <a:solidFill>
                  <a:schemeClr val="dk1"/>
                </a:solidFill>
              </a:rPr>
              <a:t>Explain reason well. add a slide explaining if objectives were met.</a:t>
            </a:r>
          </a:p>
        </p:txBody>
      </p:sp>
      <p:sp>
        <p:nvSpPr>
          <p:cNvPr id="292" name="Shape 2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100">
                <a:solidFill>
                  <a:schemeClr val="dk1"/>
                </a:solidFill>
              </a:rPr>
              <a:t>Explain low quality score for website. Hard to see.</a:t>
            </a:r>
          </a:p>
        </p:txBody>
      </p:sp>
      <p:sp>
        <p:nvSpPr>
          <p:cNvPr id="299" name="Shape 29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100">
                <a:solidFill>
                  <a:schemeClr val="dk1"/>
                </a:solidFill>
              </a:rPr>
              <a:t>needs to be reformed. </a:t>
            </a:r>
          </a:p>
        </p:txBody>
      </p:sp>
      <p:sp>
        <p:nvSpPr>
          <p:cNvPr id="306" name="Shape 3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explain on a slide: high bounce rate and Music. Explain on a slide what was done and then compare to website objectives</a:t>
            </a:r>
          </a:p>
        </p:txBody>
      </p:sp>
      <p:sp>
        <p:nvSpPr>
          <p:cNvPr id="321" name="Shape 32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Shape 53"/>
          <p:cNvGrpSpPr/>
          <p:nvPr/>
        </p:nvGrpSpPr>
        <p:grpSpPr>
          <a:xfrm>
            <a:off x="-644958" y="0"/>
            <a:ext cx="10458653" cy="7117070"/>
            <a:chOff x="-644958" y="0"/>
            <a:chExt cx="10458653" cy="7117070"/>
          </a:xfrm>
        </p:grpSpPr>
        <p:grpSp>
          <p:nvGrpSpPr>
            <p:cNvPr id="54" name="Shape 5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5" name="Shape 55"/>
              <p:cNvGrpSpPr/>
              <p:nvPr/>
            </p:nvGrpSpPr>
            <p:grpSpPr>
              <a:xfrm>
                <a:off x="0" y="0"/>
                <a:ext cx="2514599" cy="6858000"/>
                <a:chOff x="0" y="0"/>
                <a:chExt cx="2514599" cy="6858000"/>
              </a:xfrm>
            </p:grpSpPr>
            <p:sp>
              <p:nvSpPr>
                <p:cNvPr id="56" name="Shape 56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57" name="Shape 5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58" name="Shape 5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59" name="Shape 59"/>
              <p:cNvGrpSpPr/>
              <p:nvPr/>
            </p:nvGrpSpPr>
            <p:grpSpPr>
              <a:xfrm>
                <a:off x="422910" y="0"/>
                <a:ext cx="2514599" cy="6858000"/>
                <a:chOff x="0" y="0"/>
                <a:chExt cx="2514599" cy="6858000"/>
              </a:xfrm>
            </p:grpSpPr>
            <p:sp>
              <p:nvSpPr>
                <p:cNvPr id="60" name="Shape 60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61" name="Shape 6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62" name="Shape 6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63" name="Shape 63"/>
              <p:cNvGrpSpPr/>
              <p:nvPr/>
            </p:nvGrpSpPr>
            <p:grpSpPr>
              <a:xfrm rot="10800000">
                <a:off x="6629400" y="0"/>
                <a:ext cx="2514599" cy="6858000"/>
                <a:chOff x="0" y="0"/>
                <a:chExt cx="2514599" cy="6858000"/>
              </a:xfrm>
            </p:grpSpPr>
            <p:sp>
              <p:nvSpPr>
                <p:cNvPr id="64" name="Shape 64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65" name="Shape 6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66" name="Shape 66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sp>
            <p:nvSpPr>
              <p:cNvPr id="67" name="Shape 6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68" name="Shape 6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</p:grpSp>
        <p:sp>
          <p:nvSpPr>
            <p:cNvPr id="70" name="Shape 70"/>
            <p:cNvSpPr/>
            <p:nvPr/>
          </p:nvSpPr>
          <p:spPr>
            <a:xfrm>
              <a:off x="-11875" y="5035137"/>
              <a:ext cx="9143999" cy="1175654"/>
            </a:xfrm>
            <a:custGeom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1" name="Shape 71"/>
            <p:cNvSpPr/>
            <p:nvPr/>
          </p:nvSpPr>
          <p:spPr>
            <a:xfrm>
              <a:off x="-11875" y="3467594"/>
              <a:ext cx="9143999" cy="890649"/>
            </a:xfrm>
            <a:custGeom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-23750" y="5640778"/>
              <a:ext cx="3004456" cy="1211282"/>
            </a:xfrm>
            <a:custGeom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-11875" y="5284519"/>
              <a:ext cx="9143999" cy="1478477"/>
            </a:xfrm>
            <a:custGeom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2137558" y="5132119"/>
              <a:ext cx="6982690" cy="1719941"/>
            </a:xfrm>
            <a:custGeom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 rot="1800000">
              <a:off x="2996164" y="2859251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 rot="1800000">
              <a:off x="3720064" y="41260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 rot="1800000">
              <a:off x="3729590" y="1592427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 rot="1800000">
              <a:off x="2977114" y="325603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 rot="1800000">
              <a:off x="4463014" y="53833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 rot="1799999">
              <a:off x="-382403" y="4201527"/>
              <a:ext cx="1261498" cy="1388235"/>
            </a:xfrm>
            <a:custGeom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 rot="1800000">
              <a:off x="24364" y="54024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 rot="1800000">
              <a:off x="52940" y="28497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 rot="1800000">
              <a:off x="776839" y="4126076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 rot="1800000">
              <a:off x="1510264" y="5411953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 rot="1800000">
              <a:off x="1529315" y="2859251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 rot="1800000">
              <a:off x="795889" y="1563852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 rot="1800000">
              <a:off x="6806165" y="41451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 rot="1800000">
              <a:off x="7549115" y="54214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 rot="1800000">
              <a:off x="7549116" y="28687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 rot="1799999">
              <a:off x="8306521" y="4055629"/>
              <a:ext cx="1243406" cy="1388235"/>
            </a:xfrm>
            <a:custGeom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 rot="1799999">
              <a:off x="8306771" y="1511523"/>
              <a:ext cx="1241870" cy="1388821"/>
            </a:xfrm>
            <a:custGeom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92" name="Shape 92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cap="flat" w="15875">
            <a:solidFill>
              <a:srgbClr val="74A50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4" name="Shape 94"/>
          <p:cNvSpPr txBox="1"/>
          <p:nvPr>
            <p:ph type="ctrTitle"/>
          </p:nvPr>
        </p:nvSpPr>
        <p:spPr>
          <a:xfrm>
            <a:off x="4733364" y="2708475"/>
            <a:ext cx="3313354" cy="17021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5" name="Shape 95"/>
          <p:cNvSpPr txBox="1"/>
          <p:nvPr>
            <p:ph idx="1" type="subTitle"/>
          </p:nvPr>
        </p:nvSpPr>
        <p:spPr>
          <a:xfrm>
            <a:off x="4733364" y="4421080"/>
            <a:ext cx="3309803" cy="12606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360"/>
              </a:spcBef>
              <a:buClr>
                <a:schemeClr val="accent1"/>
              </a:buClr>
              <a:buFont typeface="Noto Symbol"/>
              <a:buNone/>
              <a:defRPr/>
            </a:lvl1pPr>
            <a:lvl2pPr indent="0" marL="457200" marR="0" rtl="0" algn="ctr">
              <a:spcBef>
                <a:spcPts val="440"/>
              </a:spcBef>
              <a:buClr>
                <a:schemeClr val="accent1"/>
              </a:buClr>
              <a:buFont typeface="Noto Symbol"/>
              <a:buNone/>
              <a:defRPr/>
            </a:lvl2pPr>
            <a:lvl3pPr indent="0" marL="914400" marR="0" rtl="0" algn="ctr">
              <a:spcBef>
                <a:spcPts val="400"/>
              </a:spcBef>
              <a:buClr>
                <a:schemeClr val="accent1"/>
              </a:buClr>
              <a:buFont typeface="Noto Symbol"/>
              <a:buNone/>
              <a:defRPr/>
            </a:lvl3pPr>
            <a:lvl4pPr indent="0" marL="1371600" marR="0" rtl="0" algn="ctr">
              <a:spcBef>
                <a:spcPts val="360"/>
              </a:spcBef>
              <a:buClr>
                <a:schemeClr val="accent1"/>
              </a:buClr>
              <a:buFont typeface="Noto Symbol"/>
              <a:buNone/>
              <a:defRPr/>
            </a:lvl4pPr>
            <a:lvl5pPr indent="0" marL="1828800" marR="0" rtl="0" algn="ctr">
              <a:spcBef>
                <a:spcPts val="320"/>
              </a:spcBef>
              <a:buClr>
                <a:schemeClr val="accent1"/>
              </a:buClr>
              <a:buFont typeface="Noto Symbol"/>
              <a:buNone/>
              <a:defRPr/>
            </a:lvl5pPr>
            <a:lvl6pPr indent="0" marL="2286000" marR="0" rtl="0" algn="ctr">
              <a:spcBef>
                <a:spcPts val="280"/>
              </a:spcBef>
              <a:buClr>
                <a:schemeClr val="accent1"/>
              </a:buClr>
              <a:buFont typeface="Noto Symbol"/>
              <a:buNone/>
              <a:defRPr/>
            </a:lvl6pPr>
            <a:lvl7pPr indent="0" marL="2743200" marR="0" rtl="0" algn="ctr">
              <a:spcBef>
                <a:spcPts val="280"/>
              </a:spcBef>
              <a:buClr>
                <a:schemeClr val="accent1"/>
              </a:buClr>
              <a:buFont typeface="Noto Symbol"/>
              <a:buNone/>
              <a:defRPr/>
            </a:lvl7pPr>
            <a:lvl8pPr indent="0" marL="3200400" marR="0" rtl="0" algn="ctr">
              <a:spcBef>
                <a:spcPts val="280"/>
              </a:spcBef>
              <a:buClr>
                <a:schemeClr val="accent1"/>
              </a:buClr>
              <a:buFont typeface="Noto Symbol"/>
              <a:buNone/>
              <a:defRPr/>
            </a:lvl8pPr>
            <a:lvl9pPr indent="0" marL="3657600" marR="0" rtl="0" algn="ctr">
              <a:spcBef>
                <a:spcPts val="280"/>
              </a:spcBef>
              <a:buClr>
                <a:schemeClr val="accent1"/>
              </a:buClr>
              <a:buFont typeface="Noto Symbol"/>
              <a:buNone/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0" type="dt"/>
          </p:nvPr>
        </p:nvSpPr>
        <p:spPr>
          <a:xfrm>
            <a:off x="4738744" y="1516828"/>
            <a:ext cx="2133599" cy="7509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7" name="Shape 97"/>
          <p:cNvSpPr/>
          <p:nvPr/>
        </p:nvSpPr>
        <p:spPr>
          <a:xfrm>
            <a:off x="4650889" y="6088283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8" name="Shape 98"/>
          <p:cNvSpPr txBox="1"/>
          <p:nvPr>
            <p:ph idx="11" type="ftr"/>
          </p:nvPr>
        </p:nvSpPr>
        <p:spPr>
          <a:xfrm>
            <a:off x="5303519" y="5719966"/>
            <a:ext cx="28315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4650889" y="6088283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 rot="5400000">
            <a:off x="2677662" y="689481"/>
            <a:ext cx="3508977" cy="67773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marL="342900" rtl="0" algn="l">
              <a:spcBef>
                <a:spcPts val="480"/>
              </a:spcBef>
              <a:buClr>
                <a:schemeClr val="accent1"/>
              </a:buClr>
              <a:buFont typeface="Noto Symbol"/>
              <a:buChar char="○"/>
              <a:defRPr/>
            </a:lvl1pPr>
            <a:lvl2pPr indent="-178308" marL="640080" rtl="0" algn="l">
              <a:spcBef>
                <a:spcPts val="440"/>
              </a:spcBef>
              <a:buClr>
                <a:schemeClr val="accent1"/>
              </a:buClr>
              <a:buFont typeface="Noto Symbol"/>
              <a:buChar char="○"/>
              <a:defRPr/>
            </a:lvl2pPr>
            <a:lvl3pPr indent="-132080" marL="914400" rtl="0" algn="l">
              <a:spcBef>
                <a:spcPts val="400"/>
              </a:spcBef>
              <a:buClr>
                <a:schemeClr val="accent1"/>
              </a:buClr>
              <a:buFont typeface="Noto Symbol"/>
              <a:buChar char="○"/>
              <a:defRPr/>
            </a:lvl3pPr>
            <a:lvl4pPr indent="-148844" marL="1124712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○"/>
              <a:defRPr/>
            </a:lvl4pPr>
            <a:lvl5pPr indent="-156464" marL="1325880" rtl="0" algn="l">
              <a:spcBef>
                <a:spcPts val="320"/>
              </a:spcBef>
              <a:buClr>
                <a:schemeClr val="accent1"/>
              </a:buClr>
              <a:buFont typeface="Noto Symbol"/>
              <a:buChar char="○"/>
              <a:defRPr/>
            </a:lvl5pPr>
            <a:lvl6pPr indent="-167639" marL="1517904" rtl="0" algn="l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6pPr>
            <a:lvl7pPr indent="-165608" marL="1719072" rtl="0" algn="l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7pPr>
            <a:lvl8pPr indent="-163575" marL="1920240" rtl="0" algn="l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8pPr>
            <a:lvl9pPr indent="-161543" marL="2121408" rtl="0" algn="l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9pPr>
          </a:lstStyle>
          <a:p/>
        </p:txBody>
      </p:sp>
      <p:sp>
        <p:nvSpPr>
          <p:cNvPr id="241" name="Shape 241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42" name="Shape 242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43" name="Shape 243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 rot="5400000">
            <a:off x="4981454" y="2678092"/>
            <a:ext cx="4780344" cy="148445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 rot="5400000">
            <a:off x="1374975" y="708466"/>
            <a:ext cx="4780344" cy="54237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marL="342900" rtl="0" algn="l">
              <a:spcBef>
                <a:spcPts val="480"/>
              </a:spcBef>
              <a:buClr>
                <a:schemeClr val="accent1"/>
              </a:buClr>
              <a:buFont typeface="Noto Symbol"/>
              <a:buChar char="○"/>
              <a:defRPr/>
            </a:lvl1pPr>
            <a:lvl2pPr indent="-178308" marL="640080" rtl="0" algn="l">
              <a:spcBef>
                <a:spcPts val="440"/>
              </a:spcBef>
              <a:buClr>
                <a:schemeClr val="accent1"/>
              </a:buClr>
              <a:buFont typeface="Noto Symbol"/>
              <a:buChar char="○"/>
              <a:defRPr/>
            </a:lvl2pPr>
            <a:lvl3pPr indent="-132080" marL="914400" rtl="0" algn="l">
              <a:spcBef>
                <a:spcPts val="400"/>
              </a:spcBef>
              <a:buClr>
                <a:schemeClr val="accent1"/>
              </a:buClr>
              <a:buFont typeface="Noto Symbol"/>
              <a:buChar char="○"/>
              <a:defRPr/>
            </a:lvl3pPr>
            <a:lvl4pPr indent="-148844" marL="1124712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○"/>
              <a:defRPr/>
            </a:lvl4pPr>
            <a:lvl5pPr indent="-156464" marL="1325880" rtl="0" algn="l">
              <a:spcBef>
                <a:spcPts val="320"/>
              </a:spcBef>
              <a:buClr>
                <a:schemeClr val="accent1"/>
              </a:buClr>
              <a:buFont typeface="Noto Symbol"/>
              <a:buChar char="○"/>
              <a:defRPr/>
            </a:lvl5pPr>
            <a:lvl6pPr indent="-167639" marL="1517904" rtl="0" algn="l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6pPr>
            <a:lvl7pPr indent="-165608" marL="1719072" rtl="0" algn="l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7pPr>
            <a:lvl8pPr indent="-163575" marL="1920240" rtl="0" algn="l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8pPr>
            <a:lvl9pPr indent="-161543" marL="2121408" rtl="0" algn="l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9pPr>
          </a:lstStyle>
          <a:p/>
        </p:txBody>
      </p:sp>
      <p:sp>
        <p:nvSpPr>
          <p:cNvPr id="247" name="Shape 247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48" name="Shape 248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49" name="Shape 249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1043491" y="2323651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marL="342900" rtl="0" algn="l">
              <a:spcBef>
                <a:spcPts val="480"/>
              </a:spcBef>
              <a:buClr>
                <a:schemeClr val="accent1"/>
              </a:buClr>
              <a:buFont typeface="Noto Symbol"/>
              <a:buChar char="○"/>
              <a:defRPr/>
            </a:lvl1pPr>
            <a:lvl2pPr indent="-178308" marL="640080" rtl="0" algn="l">
              <a:spcBef>
                <a:spcPts val="440"/>
              </a:spcBef>
              <a:buClr>
                <a:schemeClr val="accent1"/>
              </a:buClr>
              <a:buFont typeface="Noto Symbol"/>
              <a:buChar char="○"/>
              <a:defRPr/>
            </a:lvl2pPr>
            <a:lvl3pPr indent="-132080" marL="914400" rtl="0" algn="l">
              <a:spcBef>
                <a:spcPts val="400"/>
              </a:spcBef>
              <a:buClr>
                <a:schemeClr val="accent1"/>
              </a:buClr>
              <a:buFont typeface="Noto Symbol"/>
              <a:buChar char="○"/>
              <a:defRPr/>
            </a:lvl3pPr>
            <a:lvl4pPr indent="-148844" marL="1124712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○"/>
              <a:defRPr/>
            </a:lvl4pPr>
            <a:lvl5pPr indent="-156464" marL="1325880" rtl="0" algn="l">
              <a:spcBef>
                <a:spcPts val="320"/>
              </a:spcBef>
              <a:buClr>
                <a:schemeClr val="accent1"/>
              </a:buClr>
              <a:buFont typeface="Noto Symbol"/>
              <a:buChar char="○"/>
              <a:defRPr/>
            </a:lvl5pPr>
            <a:lvl6pPr indent="-167639" marL="1517904" rtl="0" algn="l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6pPr>
            <a:lvl7pPr indent="-165608" marL="1719072" rtl="0" algn="l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7pPr>
            <a:lvl8pPr indent="-163575" marL="1920240" rtl="0" algn="l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8pPr>
            <a:lvl9pPr indent="-161543" marL="2121408" rtl="0" algn="l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5" name="Shape 105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1258645" y="2900828"/>
            <a:ext cx="6637468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1258645" y="4267200"/>
            <a:ext cx="6637466" cy="15204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5" name="Shape 115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6" name="Shape 116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1042416" y="2313432"/>
            <a:ext cx="3419855" cy="34930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marL="342900" rtl="0" algn="l">
              <a:spcBef>
                <a:spcPts val="480"/>
              </a:spcBef>
              <a:buClr>
                <a:schemeClr val="accent1"/>
              </a:buClr>
              <a:buFont typeface="Noto Symbol"/>
              <a:buChar char="○"/>
              <a:defRPr/>
            </a:lvl1pPr>
            <a:lvl2pPr indent="-178308" marL="640080" rtl="0" algn="l">
              <a:spcBef>
                <a:spcPts val="440"/>
              </a:spcBef>
              <a:buClr>
                <a:schemeClr val="accent1"/>
              </a:buClr>
              <a:buFont typeface="Noto Symbol"/>
              <a:buChar char="○"/>
              <a:defRPr/>
            </a:lvl2pPr>
            <a:lvl3pPr indent="-132080" marL="914400" rtl="0" algn="l">
              <a:spcBef>
                <a:spcPts val="400"/>
              </a:spcBef>
              <a:buClr>
                <a:schemeClr val="accent1"/>
              </a:buClr>
              <a:buFont typeface="Noto Symbol"/>
              <a:buChar char="○"/>
              <a:defRPr/>
            </a:lvl3pPr>
            <a:lvl4pPr indent="-148844" marL="1124712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○"/>
              <a:defRPr/>
            </a:lvl4pPr>
            <a:lvl5pPr indent="-156464" marL="1325880" rtl="0" algn="l">
              <a:spcBef>
                <a:spcPts val="320"/>
              </a:spcBef>
              <a:buClr>
                <a:schemeClr val="accent1"/>
              </a:buClr>
              <a:buFont typeface="Noto Symbol"/>
              <a:buChar char="○"/>
              <a:defRPr/>
            </a:lvl5pPr>
            <a:lvl6pPr indent="-167639" marL="1517904" rtl="0" algn="l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6pPr>
            <a:lvl7pPr indent="-165608" marL="1719072" rtl="0" algn="l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7pPr>
            <a:lvl8pPr indent="-163575" marL="1920240" rtl="0" algn="l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8pPr>
            <a:lvl9pPr indent="-161543" marL="2121408" rtl="0" algn="l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9pPr>
          </a:lstStyle>
          <a:p/>
        </p:txBody>
      </p:sp>
      <p:sp>
        <p:nvSpPr>
          <p:cNvPr id="119" name="Shape 119"/>
          <p:cNvSpPr txBox="1"/>
          <p:nvPr>
            <p:ph idx="2" type="body"/>
          </p:nvPr>
        </p:nvSpPr>
        <p:spPr>
          <a:xfrm>
            <a:off x="4645151" y="2313431"/>
            <a:ext cx="3419855" cy="34930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marL="342900" rtl="0" algn="l">
              <a:spcBef>
                <a:spcPts val="480"/>
              </a:spcBef>
              <a:buClr>
                <a:schemeClr val="accent1"/>
              </a:buClr>
              <a:buFont typeface="Noto Symbol"/>
              <a:buChar char="○"/>
              <a:defRPr/>
            </a:lvl1pPr>
            <a:lvl2pPr indent="-178308" marL="640080" rtl="0" algn="l">
              <a:spcBef>
                <a:spcPts val="440"/>
              </a:spcBef>
              <a:buClr>
                <a:schemeClr val="accent1"/>
              </a:buClr>
              <a:buFont typeface="Noto Symbol"/>
              <a:buChar char="○"/>
              <a:defRPr/>
            </a:lvl2pPr>
            <a:lvl3pPr indent="-132080" marL="914400" rtl="0" algn="l">
              <a:spcBef>
                <a:spcPts val="400"/>
              </a:spcBef>
              <a:buClr>
                <a:schemeClr val="accent1"/>
              </a:buClr>
              <a:buFont typeface="Noto Symbol"/>
              <a:buChar char="○"/>
              <a:defRPr/>
            </a:lvl3pPr>
            <a:lvl4pPr indent="-148844" marL="1124712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○"/>
              <a:defRPr/>
            </a:lvl4pPr>
            <a:lvl5pPr indent="-156464" marL="1325880" rtl="0" algn="l">
              <a:spcBef>
                <a:spcPts val="320"/>
              </a:spcBef>
              <a:buClr>
                <a:schemeClr val="accent1"/>
              </a:buClr>
              <a:buFont typeface="Noto Symbol"/>
              <a:buChar char="○"/>
              <a:defRPr/>
            </a:lvl5pPr>
            <a:lvl6pPr indent="-167639" marL="1517904" rtl="0" algn="l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6pPr>
            <a:lvl7pPr indent="-165608" marL="1719072" rtl="0" algn="l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7pPr>
            <a:lvl8pPr indent="-163575" marL="1920240" rtl="0" algn="l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8pPr>
            <a:lvl9pPr indent="-161543" marL="2121408" rtl="0" algn="l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1412111" y="2316008"/>
            <a:ext cx="305714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indent="0" marL="457200" rtl="0">
              <a:spcBef>
                <a:spcPts val="0"/>
              </a:spcBef>
              <a:buFont typeface="Questrial"/>
              <a:buNone/>
              <a:defRPr/>
            </a:lvl2pPr>
            <a:lvl3pPr indent="0" marL="914400" rtl="0">
              <a:spcBef>
                <a:spcPts val="0"/>
              </a:spcBef>
              <a:buFont typeface="Questrial"/>
              <a:buNone/>
              <a:defRPr/>
            </a:lvl3pPr>
            <a:lvl4pPr indent="0" marL="1371600" rtl="0">
              <a:spcBef>
                <a:spcPts val="0"/>
              </a:spcBef>
              <a:buFont typeface="Questrial"/>
              <a:buNone/>
              <a:defRPr/>
            </a:lvl4pPr>
            <a:lvl5pPr indent="0" marL="1828800" rtl="0">
              <a:spcBef>
                <a:spcPts val="0"/>
              </a:spcBef>
              <a:buFont typeface="Questrial"/>
              <a:buNone/>
              <a:defRPr/>
            </a:lvl5pPr>
            <a:lvl6pPr indent="0" marL="2286000" rtl="0">
              <a:spcBef>
                <a:spcPts val="0"/>
              </a:spcBef>
              <a:buFont typeface="Questrial"/>
              <a:buNone/>
              <a:defRPr/>
            </a:lvl6pPr>
            <a:lvl7pPr indent="0" marL="2743200" rtl="0">
              <a:spcBef>
                <a:spcPts val="0"/>
              </a:spcBef>
              <a:buFont typeface="Questrial"/>
              <a:buNone/>
              <a:defRPr/>
            </a:lvl7pPr>
            <a:lvl8pPr indent="0" marL="3200400" rtl="0">
              <a:spcBef>
                <a:spcPts val="0"/>
              </a:spcBef>
              <a:buFont typeface="Questrial"/>
              <a:buNone/>
              <a:defRPr/>
            </a:lvl8pPr>
            <a:lvl9pPr indent="0" marL="3657600" rtl="0">
              <a:spcBef>
                <a:spcPts val="0"/>
              </a:spcBef>
              <a:buFont typeface="Questrial"/>
              <a:buNone/>
              <a:defRPr/>
            </a:lvl9pPr>
          </a:lstStyle>
          <a:p/>
        </p:txBody>
      </p:sp>
      <p:sp>
        <p:nvSpPr>
          <p:cNvPr id="123" name="Shape 123"/>
          <p:cNvSpPr txBox="1"/>
          <p:nvPr>
            <p:ph idx="2" type="body"/>
          </p:nvPr>
        </p:nvSpPr>
        <p:spPr>
          <a:xfrm>
            <a:off x="1041720" y="2974693"/>
            <a:ext cx="3419855" cy="28357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4" name="Shape 124"/>
          <p:cNvSpPr txBox="1"/>
          <p:nvPr>
            <p:ph idx="3" type="body"/>
          </p:nvPr>
        </p:nvSpPr>
        <p:spPr>
          <a:xfrm>
            <a:off x="5011837" y="2316009"/>
            <a:ext cx="3055716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indent="0" marL="457200" rtl="0">
              <a:spcBef>
                <a:spcPts val="0"/>
              </a:spcBef>
              <a:buFont typeface="Questrial"/>
              <a:buNone/>
              <a:defRPr/>
            </a:lvl2pPr>
            <a:lvl3pPr indent="0" marL="914400" rtl="0">
              <a:spcBef>
                <a:spcPts val="0"/>
              </a:spcBef>
              <a:buFont typeface="Questrial"/>
              <a:buNone/>
              <a:defRPr/>
            </a:lvl3pPr>
            <a:lvl4pPr indent="0" marL="1371600" rtl="0">
              <a:spcBef>
                <a:spcPts val="0"/>
              </a:spcBef>
              <a:buFont typeface="Questrial"/>
              <a:buNone/>
              <a:defRPr/>
            </a:lvl4pPr>
            <a:lvl5pPr indent="0" marL="1828800" rtl="0">
              <a:spcBef>
                <a:spcPts val="0"/>
              </a:spcBef>
              <a:buFont typeface="Questrial"/>
              <a:buNone/>
              <a:defRPr/>
            </a:lvl5pPr>
            <a:lvl6pPr indent="0" marL="2286000" rtl="0">
              <a:spcBef>
                <a:spcPts val="0"/>
              </a:spcBef>
              <a:buFont typeface="Questrial"/>
              <a:buNone/>
              <a:defRPr/>
            </a:lvl6pPr>
            <a:lvl7pPr indent="0" marL="2743200" rtl="0">
              <a:spcBef>
                <a:spcPts val="0"/>
              </a:spcBef>
              <a:buFont typeface="Questrial"/>
              <a:buNone/>
              <a:defRPr/>
            </a:lvl7pPr>
            <a:lvl8pPr indent="0" marL="3200400" rtl="0">
              <a:spcBef>
                <a:spcPts val="0"/>
              </a:spcBef>
              <a:buFont typeface="Questrial"/>
              <a:buNone/>
              <a:defRPr/>
            </a:lvl8pPr>
            <a:lvl9pPr indent="0" marL="3657600" rtl="0">
              <a:spcBef>
                <a:spcPts val="0"/>
              </a:spcBef>
              <a:buFont typeface="Questrial"/>
              <a:buNone/>
              <a:defRPr/>
            </a:lvl9pPr>
          </a:lstStyle>
          <a:p/>
        </p:txBody>
      </p:sp>
      <p:sp>
        <p:nvSpPr>
          <p:cNvPr id="125" name="Shape 125"/>
          <p:cNvSpPr txBox="1"/>
          <p:nvPr>
            <p:ph idx="4" type="body"/>
          </p:nvPr>
        </p:nvSpPr>
        <p:spPr>
          <a:xfrm>
            <a:off x="4645151" y="2974693"/>
            <a:ext cx="3419855" cy="28357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6" name="Shape 126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1" name="Shape 131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2" name="Shape 132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6" name="Shape 136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Shape 139"/>
          <p:cNvGrpSpPr/>
          <p:nvPr/>
        </p:nvGrpSpPr>
        <p:grpSpPr>
          <a:xfrm>
            <a:off x="-644958" y="0"/>
            <a:ext cx="10458653" cy="7117070"/>
            <a:chOff x="-644958" y="0"/>
            <a:chExt cx="10458653" cy="7117070"/>
          </a:xfrm>
        </p:grpSpPr>
        <p:grpSp>
          <p:nvGrpSpPr>
            <p:cNvPr id="140" name="Shape 14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41" name="Shape 141"/>
              <p:cNvGrpSpPr/>
              <p:nvPr/>
            </p:nvGrpSpPr>
            <p:grpSpPr>
              <a:xfrm>
                <a:off x="0" y="0"/>
                <a:ext cx="2514599" cy="6858000"/>
                <a:chOff x="0" y="0"/>
                <a:chExt cx="2514599" cy="6858000"/>
              </a:xfrm>
            </p:grpSpPr>
            <p:sp>
              <p:nvSpPr>
                <p:cNvPr id="142" name="Shape 142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43" name="Shape 143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44" name="Shape 144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145" name="Shape 145"/>
              <p:cNvGrpSpPr/>
              <p:nvPr/>
            </p:nvGrpSpPr>
            <p:grpSpPr>
              <a:xfrm>
                <a:off x="422910" y="0"/>
                <a:ext cx="2514599" cy="6858000"/>
                <a:chOff x="0" y="0"/>
                <a:chExt cx="2514599" cy="6858000"/>
              </a:xfrm>
            </p:grpSpPr>
            <p:sp>
              <p:nvSpPr>
                <p:cNvPr id="146" name="Shape 146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47" name="Shape 14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48" name="Shape 14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149" name="Shape 149"/>
              <p:cNvGrpSpPr/>
              <p:nvPr/>
            </p:nvGrpSpPr>
            <p:grpSpPr>
              <a:xfrm rot="10800000">
                <a:off x="6629400" y="0"/>
                <a:ext cx="2514599" cy="6858000"/>
                <a:chOff x="0" y="0"/>
                <a:chExt cx="2514599" cy="6858000"/>
              </a:xfrm>
            </p:grpSpPr>
            <p:sp>
              <p:nvSpPr>
                <p:cNvPr id="150" name="Shape 150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51" name="Shape 15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52" name="Shape 15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sp>
            <p:nvSpPr>
              <p:cNvPr id="153" name="Shape 15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154" name="Shape 15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155" name="Shape 15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</p:grpSp>
        <p:sp>
          <p:nvSpPr>
            <p:cNvPr id="156" name="Shape 156"/>
            <p:cNvSpPr/>
            <p:nvPr/>
          </p:nvSpPr>
          <p:spPr>
            <a:xfrm>
              <a:off x="-11875" y="5035137"/>
              <a:ext cx="9143999" cy="1175654"/>
            </a:xfrm>
            <a:custGeom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-11875" y="3467594"/>
              <a:ext cx="9143999" cy="890649"/>
            </a:xfrm>
            <a:custGeom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-23750" y="5640778"/>
              <a:ext cx="3004456" cy="1211282"/>
            </a:xfrm>
            <a:custGeom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-11875" y="5284519"/>
              <a:ext cx="9143999" cy="1478477"/>
            </a:xfrm>
            <a:custGeom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2137558" y="5132119"/>
              <a:ext cx="6982690" cy="1719941"/>
            </a:xfrm>
            <a:custGeom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 rot="1800000">
              <a:off x="2996164" y="2859251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 rot="1800000">
              <a:off x="3720064" y="41260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 rot="1800000">
              <a:off x="3729590" y="1592427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 rot="1800000">
              <a:off x="2977114" y="325603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 rot="1800000">
              <a:off x="4463014" y="53833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 rot="1799999">
              <a:off x="-382403" y="4201527"/>
              <a:ext cx="1261498" cy="1388235"/>
            </a:xfrm>
            <a:custGeom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 rot="1800000">
              <a:off x="24364" y="54024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 rot="1800000">
              <a:off x="52940" y="28497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 rot="1800000">
              <a:off x="776839" y="4126076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 rot="1800000">
              <a:off x="1510264" y="5411953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 rot="1800000">
              <a:off x="1529315" y="2859251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 rot="1800000">
              <a:off x="795889" y="1563852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 rot="1800000">
              <a:off x="6806165" y="41451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 rot="1800000">
              <a:off x="7549115" y="54214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 rot="1800000">
              <a:off x="7549116" y="28687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 rot="1799999">
              <a:off x="8306521" y="4055629"/>
              <a:ext cx="1243406" cy="1388235"/>
            </a:xfrm>
            <a:custGeom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 rot="1799999">
              <a:off x="8306771" y="1511523"/>
              <a:ext cx="1241870" cy="1388821"/>
            </a:xfrm>
            <a:custGeom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178" name="Shape 178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cap="flat" w="15875">
            <a:solidFill>
              <a:srgbClr val="74A50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0" name="Shape 180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1" name="Shape 181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905570" y="601883"/>
            <a:ext cx="3562257" cy="5648445"/>
          </a:xfrm>
          <a:prstGeom prst="rect">
            <a:avLst/>
          </a:prstGeom>
          <a:solidFill>
            <a:schemeClr val="lt1"/>
          </a:solidFill>
          <a:ln cap="flat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1145894" y="856526"/>
            <a:ext cx="3090440" cy="51507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4" name="Shape 184"/>
          <p:cNvSpPr/>
          <p:nvPr/>
        </p:nvSpPr>
        <p:spPr>
          <a:xfrm>
            <a:off x="4650889" y="6088283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5" name="Shape 185"/>
          <p:cNvSpPr txBox="1"/>
          <p:nvPr>
            <p:ph idx="11" type="ftr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6" name="Shape 186"/>
          <p:cNvSpPr txBox="1"/>
          <p:nvPr>
            <p:ph type="title"/>
          </p:nvPr>
        </p:nvSpPr>
        <p:spPr>
          <a:xfrm>
            <a:off x="4739832" y="2657433"/>
            <a:ext cx="3304571" cy="146315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7" name="Shape 187"/>
          <p:cNvSpPr txBox="1"/>
          <p:nvPr>
            <p:ph idx="2" type="body"/>
          </p:nvPr>
        </p:nvSpPr>
        <p:spPr>
          <a:xfrm>
            <a:off x="4736592" y="4136994"/>
            <a:ext cx="3298784" cy="15179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Clr>
                <a:srgbClr val="424242"/>
              </a:buClr>
              <a:buFont typeface="Questrial"/>
              <a:buNone/>
              <a:defRPr/>
            </a:lvl1pPr>
            <a:lvl2pPr indent="0" marL="457200" rtl="0">
              <a:spcBef>
                <a:spcPts val="0"/>
              </a:spcBef>
              <a:buFont typeface="Questrial"/>
              <a:buNone/>
              <a:defRPr/>
            </a:lvl2pPr>
            <a:lvl3pPr indent="0" marL="914400" rtl="0">
              <a:spcBef>
                <a:spcPts val="0"/>
              </a:spcBef>
              <a:buFont typeface="Questrial"/>
              <a:buNone/>
              <a:defRPr/>
            </a:lvl3pPr>
            <a:lvl4pPr indent="0" marL="1371600" rtl="0">
              <a:spcBef>
                <a:spcPts val="0"/>
              </a:spcBef>
              <a:buFont typeface="Questrial"/>
              <a:buNone/>
              <a:defRPr/>
            </a:lvl4pPr>
            <a:lvl5pPr indent="0" marL="1828800" rtl="0">
              <a:spcBef>
                <a:spcPts val="0"/>
              </a:spcBef>
              <a:buFont typeface="Questrial"/>
              <a:buNone/>
              <a:defRPr/>
            </a:lvl5pPr>
            <a:lvl6pPr indent="0" marL="2286000" rtl="0">
              <a:spcBef>
                <a:spcPts val="0"/>
              </a:spcBef>
              <a:buFont typeface="Questrial"/>
              <a:buNone/>
              <a:defRPr/>
            </a:lvl6pPr>
            <a:lvl7pPr indent="0" marL="2743200" rtl="0">
              <a:spcBef>
                <a:spcPts val="0"/>
              </a:spcBef>
              <a:buFont typeface="Questrial"/>
              <a:buNone/>
              <a:defRPr/>
            </a:lvl7pPr>
            <a:lvl8pPr indent="0" marL="3200400" rtl="0">
              <a:spcBef>
                <a:spcPts val="0"/>
              </a:spcBef>
              <a:buFont typeface="Questrial"/>
              <a:buNone/>
              <a:defRPr/>
            </a:lvl8pPr>
            <a:lvl9pPr indent="0" marL="3657600" rtl="0">
              <a:spcBef>
                <a:spcPts val="0"/>
              </a:spcBef>
              <a:buFont typeface="Quest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Shape 189"/>
          <p:cNvGrpSpPr/>
          <p:nvPr/>
        </p:nvGrpSpPr>
        <p:grpSpPr>
          <a:xfrm>
            <a:off x="-644958" y="0"/>
            <a:ext cx="10458653" cy="7117070"/>
            <a:chOff x="-644958" y="0"/>
            <a:chExt cx="10458653" cy="7117070"/>
          </a:xfrm>
        </p:grpSpPr>
        <p:grpSp>
          <p:nvGrpSpPr>
            <p:cNvPr id="190" name="Shape 19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91" name="Shape 191"/>
              <p:cNvGrpSpPr/>
              <p:nvPr/>
            </p:nvGrpSpPr>
            <p:grpSpPr>
              <a:xfrm>
                <a:off x="0" y="0"/>
                <a:ext cx="2514599" cy="6858000"/>
                <a:chOff x="0" y="0"/>
                <a:chExt cx="2514599" cy="6858000"/>
              </a:xfrm>
            </p:grpSpPr>
            <p:sp>
              <p:nvSpPr>
                <p:cNvPr id="192" name="Shape 192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93" name="Shape 193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94" name="Shape 194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195" name="Shape 195"/>
              <p:cNvGrpSpPr/>
              <p:nvPr/>
            </p:nvGrpSpPr>
            <p:grpSpPr>
              <a:xfrm>
                <a:off x="422910" y="0"/>
                <a:ext cx="2514599" cy="6858000"/>
                <a:chOff x="0" y="0"/>
                <a:chExt cx="2514599" cy="6858000"/>
              </a:xfrm>
            </p:grpSpPr>
            <p:sp>
              <p:nvSpPr>
                <p:cNvPr id="196" name="Shape 196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97" name="Shape 19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98" name="Shape 19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199" name="Shape 199"/>
              <p:cNvGrpSpPr/>
              <p:nvPr/>
            </p:nvGrpSpPr>
            <p:grpSpPr>
              <a:xfrm rot="10800000">
                <a:off x="6629400" y="0"/>
                <a:ext cx="2514599" cy="6858000"/>
                <a:chOff x="0" y="0"/>
                <a:chExt cx="2514599" cy="6858000"/>
              </a:xfrm>
            </p:grpSpPr>
            <p:sp>
              <p:nvSpPr>
                <p:cNvPr id="200" name="Shape 200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201" name="Shape 20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202" name="Shape 20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sp>
            <p:nvSpPr>
              <p:cNvPr id="203" name="Shape 2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204" name="Shape 2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205" name="Shape 2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</p:grpSp>
        <p:sp>
          <p:nvSpPr>
            <p:cNvPr id="206" name="Shape 206"/>
            <p:cNvSpPr/>
            <p:nvPr/>
          </p:nvSpPr>
          <p:spPr>
            <a:xfrm>
              <a:off x="-11875" y="5035137"/>
              <a:ext cx="9143999" cy="1175654"/>
            </a:xfrm>
            <a:custGeom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-11875" y="3467594"/>
              <a:ext cx="9143999" cy="890649"/>
            </a:xfrm>
            <a:custGeom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-23750" y="5640778"/>
              <a:ext cx="3004456" cy="1211282"/>
            </a:xfrm>
            <a:custGeom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09" name="Shape 209"/>
            <p:cNvSpPr/>
            <p:nvPr/>
          </p:nvSpPr>
          <p:spPr>
            <a:xfrm>
              <a:off x="-11875" y="5284519"/>
              <a:ext cx="9143999" cy="1478477"/>
            </a:xfrm>
            <a:custGeom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2137558" y="5132119"/>
              <a:ext cx="6982690" cy="1719941"/>
            </a:xfrm>
            <a:custGeom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 rot="1800000">
              <a:off x="2996164" y="2859251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 rot="1800000">
              <a:off x="3720064" y="41260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3" name="Shape 213"/>
            <p:cNvSpPr/>
            <p:nvPr/>
          </p:nvSpPr>
          <p:spPr>
            <a:xfrm rot="1800000">
              <a:off x="3729590" y="1592427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 rot="1800000">
              <a:off x="2977114" y="325603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5" name="Shape 215"/>
            <p:cNvSpPr/>
            <p:nvPr/>
          </p:nvSpPr>
          <p:spPr>
            <a:xfrm rot="1800000">
              <a:off x="4463014" y="53833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 rot="1799999">
              <a:off x="-382403" y="4201527"/>
              <a:ext cx="1261498" cy="1388235"/>
            </a:xfrm>
            <a:custGeom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 rot="1800000">
              <a:off x="24364" y="54024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 rot="1800000">
              <a:off x="52940" y="28497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 rot="1800000">
              <a:off x="776839" y="4126076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0" name="Shape 220"/>
            <p:cNvSpPr/>
            <p:nvPr/>
          </p:nvSpPr>
          <p:spPr>
            <a:xfrm rot="1800000">
              <a:off x="1510264" y="5411953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 rot="1800000">
              <a:off x="1529315" y="2859251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 rot="1800000">
              <a:off x="795889" y="1563852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 rot="1800000">
              <a:off x="6806165" y="41451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 rot="1800000">
              <a:off x="7549115" y="54214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 rot="1800000">
              <a:off x="7549116" y="28687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 rot="1799999">
              <a:off x="8306521" y="4055629"/>
              <a:ext cx="1243406" cy="1388235"/>
            </a:xfrm>
            <a:custGeom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 rot="1799999">
              <a:off x="8306771" y="1511523"/>
              <a:ext cx="1241870" cy="1388821"/>
            </a:xfrm>
            <a:custGeom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228" name="Shape 228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cap="flat" w="15875">
            <a:solidFill>
              <a:srgbClr val="74A50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905570" y="601883"/>
            <a:ext cx="3562257" cy="5648445"/>
          </a:xfrm>
          <a:prstGeom prst="rect">
            <a:avLst/>
          </a:prstGeom>
          <a:solidFill>
            <a:srgbClr val="FFFFFF"/>
          </a:solidFill>
          <a:ln cap="flat" w="9525">
            <a:solidFill>
              <a:srgbClr val="1E1E1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4650889" y="6088283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2" name="Shape 232"/>
          <p:cNvSpPr txBox="1"/>
          <p:nvPr>
            <p:ph type="title"/>
          </p:nvPr>
        </p:nvSpPr>
        <p:spPr>
          <a:xfrm>
            <a:off x="4734423" y="2660903"/>
            <a:ext cx="3300983" cy="146303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3" name="Shape 233"/>
          <p:cNvSpPr/>
          <p:nvPr>
            <p:ph idx="2" type="pic"/>
          </p:nvPr>
        </p:nvSpPr>
        <p:spPr>
          <a:xfrm>
            <a:off x="1005208" y="693795"/>
            <a:ext cx="3359623" cy="5468111"/>
          </a:xfrm>
          <a:prstGeom prst="rect">
            <a:avLst/>
          </a:prstGeom>
          <a:noFill/>
          <a:ln>
            <a:noFill/>
          </a:ln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4734630" y="4133087"/>
            <a:ext cx="3300572" cy="1519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Clr>
                <a:srgbClr val="424242"/>
              </a:buClr>
              <a:buFont typeface="Questrial"/>
              <a:buNone/>
              <a:defRPr/>
            </a:lvl1pPr>
            <a:lvl2pPr indent="0" marL="457200" rtl="0">
              <a:spcBef>
                <a:spcPts val="0"/>
              </a:spcBef>
              <a:buFont typeface="Questrial"/>
              <a:buNone/>
              <a:defRPr/>
            </a:lvl2pPr>
            <a:lvl3pPr indent="0" marL="914400" rtl="0">
              <a:spcBef>
                <a:spcPts val="0"/>
              </a:spcBef>
              <a:buFont typeface="Questrial"/>
              <a:buNone/>
              <a:defRPr/>
            </a:lvl3pPr>
            <a:lvl4pPr indent="0" marL="1371600" rtl="0">
              <a:spcBef>
                <a:spcPts val="0"/>
              </a:spcBef>
              <a:buFont typeface="Questrial"/>
              <a:buNone/>
              <a:defRPr/>
            </a:lvl4pPr>
            <a:lvl5pPr indent="0" marL="1828800" rtl="0">
              <a:spcBef>
                <a:spcPts val="0"/>
              </a:spcBef>
              <a:buFont typeface="Questrial"/>
              <a:buNone/>
              <a:defRPr/>
            </a:lvl5pPr>
            <a:lvl6pPr indent="0" marL="2286000" rtl="0">
              <a:spcBef>
                <a:spcPts val="0"/>
              </a:spcBef>
              <a:buFont typeface="Questrial"/>
              <a:buNone/>
              <a:defRPr/>
            </a:lvl6pPr>
            <a:lvl7pPr indent="0" marL="2743200" rtl="0">
              <a:spcBef>
                <a:spcPts val="0"/>
              </a:spcBef>
              <a:buFont typeface="Questrial"/>
              <a:buNone/>
              <a:defRPr/>
            </a:lvl7pPr>
            <a:lvl8pPr indent="0" marL="3200400" rtl="0">
              <a:spcBef>
                <a:spcPts val="0"/>
              </a:spcBef>
              <a:buFont typeface="Questrial"/>
              <a:buNone/>
              <a:defRPr/>
            </a:lvl8pPr>
            <a:lvl9pPr indent="0" marL="3657600" rtl="0">
              <a:spcBef>
                <a:spcPts val="0"/>
              </a:spcBef>
              <a:buFont typeface="Questrial"/>
              <a:buNone/>
              <a:defRPr/>
            </a:lvl9pPr>
          </a:lstStyle>
          <a:p/>
        </p:txBody>
      </p:sp>
      <p:sp>
        <p:nvSpPr>
          <p:cNvPr id="235" name="Shape 235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36" name="Shape 236"/>
          <p:cNvSpPr txBox="1"/>
          <p:nvPr>
            <p:ph idx="11" type="ftr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37" name="Shape 237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3" Type="http://schemas.openxmlformats.org/officeDocument/2006/relationships/slideLayout" Target="../slideLayouts/slideLayout3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C2F35E"/>
            </a:gs>
            <a:gs pos="62000">
              <a:srgbClr val="99BC52"/>
            </a:gs>
            <a:gs pos="100000">
              <a:srgbClr val="88A848"/>
            </a:gs>
          </a:gsLst>
          <a:lin ang="5400000" scaled="0"/>
        </a:gra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-567354" y="0"/>
            <a:ext cx="10458653" cy="7117070"/>
            <a:chOff x="-644958" y="0"/>
            <a:chExt cx="10458653" cy="7117070"/>
          </a:xfrm>
        </p:grpSpPr>
        <p:grpSp>
          <p:nvGrpSpPr>
            <p:cNvPr id="6" name="Shape 6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Shape 7"/>
              <p:cNvGrpSpPr/>
              <p:nvPr/>
            </p:nvGrpSpPr>
            <p:grpSpPr>
              <a:xfrm>
                <a:off x="0" y="0"/>
                <a:ext cx="2514599" cy="6858000"/>
                <a:chOff x="0" y="0"/>
                <a:chExt cx="2514599" cy="6858000"/>
              </a:xfrm>
            </p:grpSpPr>
            <p:sp>
              <p:nvSpPr>
                <p:cNvPr id="8" name="Shape 8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9" name="Shape 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0" name="Shape 1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11" name="Shape 11"/>
              <p:cNvGrpSpPr/>
              <p:nvPr/>
            </p:nvGrpSpPr>
            <p:grpSpPr>
              <a:xfrm>
                <a:off x="422910" y="0"/>
                <a:ext cx="2514599" cy="6858000"/>
                <a:chOff x="0" y="0"/>
                <a:chExt cx="2514599" cy="6858000"/>
              </a:xfrm>
            </p:grpSpPr>
            <p:sp>
              <p:nvSpPr>
                <p:cNvPr id="12" name="Shape 12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3" name="Shape 13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4" name="Shape 14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15" name="Shape 15"/>
              <p:cNvGrpSpPr/>
              <p:nvPr/>
            </p:nvGrpSpPr>
            <p:grpSpPr>
              <a:xfrm rot="10800000">
                <a:off x="6629400" y="0"/>
                <a:ext cx="2514599" cy="6858000"/>
                <a:chOff x="0" y="0"/>
                <a:chExt cx="2514599" cy="6858000"/>
              </a:xfrm>
            </p:grpSpPr>
            <p:sp>
              <p:nvSpPr>
                <p:cNvPr id="16" name="Shape 16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7" name="Shape 1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8" name="Shape 1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sp>
            <p:nvSpPr>
              <p:cNvPr id="19" name="Shape 19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</p:grpSp>
        <p:sp>
          <p:nvSpPr>
            <p:cNvPr id="22" name="Shape 22"/>
            <p:cNvSpPr/>
            <p:nvPr/>
          </p:nvSpPr>
          <p:spPr>
            <a:xfrm>
              <a:off x="-11875" y="5035137"/>
              <a:ext cx="9143999" cy="1175654"/>
            </a:xfrm>
            <a:custGeom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-11875" y="3467594"/>
              <a:ext cx="9143999" cy="890649"/>
            </a:xfrm>
            <a:custGeom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-23750" y="5640778"/>
              <a:ext cx="3004456" cy="1211282"/>
            </a:xfrm>
            <a:custGeom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-11875" y="5284519"/>
              <a:ext cx="9143999" cy="1478477"/>
            </a:xfrm>
            <a:custGeom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2137558" y="5132119"/>
              <a:ext cx="6982690" cy="1719941"/>
            </a:xfrm>
            <a:custGeom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 rot="1800000">
              <a:off x="2996164" y="2859251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 rot="1800000">
              <a:off x="3720064" y="41260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 rot="1800000">
              <a:off x="3729590" y="1592427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 rot="1800000">
              <a:off x="2977114" y="325603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 rot="1800000">
              <a:off x="4463014" y="53833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 rot="1799999">
              <a:off x="-382403" y="4201527"/>
              <a:ext cx="1261498" cy="1388235"/>
            </a:xfrm>
            <a:custGeom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 rot="1800000">
              <a:off x="24364" y="54024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 rot="1800000">
              <a:off x="52940" y="28497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 rot="1800000">
              <a:off x="776839" y="4126076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 rot="1800000">
              <a:off x="1510264" y="5411953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 rot="1800000">
              <a:off x="1529315" y="2859251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 rot="1800000">
              <a:off x="795889" y="1563852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 rot="1800000">
              <a:off x="6806165" y="41451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 rot="1800000">
              <a:off x="7549115" y="54214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 rot="1800000">
              <a:off x="7549116" y="28687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 rot="1799999">
              <a:off x="8306521" y="4055629"/>
              <a:ext cx="1243406" cy="1388235"/>
            </a:xfrm>
            <a:custGeom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 rot="1799999">
              <a:off x="8306771" y="1511523"/>
              <a:ext cx="1241870" cy="1388821"/>
            </a:xfrm>
            <a:custGeom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44" name="Shape 44"/>
          <p:cNvSpPr/>
          <p:nvPr/>
        </p:nvSpPr>
        <p:spPr>
          <a:xfrm>
            <a:off x="457200" y="333487"/>
            <a:ext cx="8229600" cy="6185646"/>
          </a:xfrm>
          <a:prstGeom prst="rect">
            <a:avLst/>
          </a:prstGeom>
          <a:solidFill>
            <a:schemeClr val="lt1"/>
          </a:solidFill>
          <a:ln cap="flat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4561242" y="-21511"/>
            <a:ext cx="3679116" cy="699243"/>
          </a:xfrm>
          <a:prstGeom prst="rect">
            <a:avLst/>
          </a:prstGeom>
          <a:solidFill>
            <a:srgbClr val="F5F5F5"/>
          </a:solidFill>
          <a:ln cap="flat" w="15875">
            <a:solidFill>
              <a:srgbClr val="74A50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7" name="Shape 47"/>
          <p:cNvSpPr txBox="1"/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1043491" y="2323651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marL="342900" marR="0" rtl="0" algn="l">
              <a:spcBef>
                <a:spcPts val="480"/>
              </a:spcBef>
              <a:buClr>
                <a:schemeClr val="accent1"/>
              </a:buClr>
              <a:buFont typeface="Noto Symbol"/>
              <a:buChar char="○"/>
              <a:defRPr/>
            </a:lvl1pPr>
            <a:lvl2pPr indent="-178308" marL="640080" marR="0" rtl="0" algn="l">
              <a:spcBef>
                <a:spcPts val="440"/>
              </a:spcBef>
              <a:buClr>
                <a:schemeClr val="accent1"/>
              </a:buClr>
              <a:buFont typeface="Noto Symbol"/>
              <a:buChar char="○"/>
              <a:defRPr/>
            </a:lvl2pPr>
            <a:lvl3pPr indent="-132080" marL="914400" marR="0" rtl="0" algn="l">
              <a:spcBef>
                <a:spcPts val="400"/>
              </a:spcBef>
              <a:buClr>
                <a:schemeClr val="accent1"/>
              </a:buClr>
              <a:buFont typeface="Noto Symbol"/>
              <a:buChar char="○"/>
              <a:defRPr/>
            </a:lvl3pPr>
            <a:lvl4pPr indent="-148844" marL="1124712" marR="0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○"/>
              <a:defRPr/>
            </a:lvl4pPr>
            <a:lvl5pPr indent="-156464" marL="1325880" marR="0" rtl="0" algn="l">
              <a:spcBef>
                <a:spcPts val="320"/>
              </a:spcBef>
              <a:buClr>
                <a:schemeClr val="accent1"/>
              </a:buClr>
              <a:buFont typeface="Noto Symbol"/>
              <a:buChar char="○"/>
              <a:defRPr/>
            </a:lvl5pPr>
            <a:lvl6pPr indent="-167639" marL="1517904" marR="0" rtl="0" algn="l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6pPr>
            <a:lvl7pPr indent="-165608" marL="1719072" marR="0" rtl="0" algn="l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7pPr>
            <a:lvl8pPr indent="-163575" marL="1920240" marR="0" rtl="0" algn="l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8pPr>
            <a:lvl9pPr indent="-161543" marL="2121408" marR="0" rtl="0" algn="l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02.png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6.png"/><Relationship Id="rId3" Type="http://schemas.openxmlformats.org/officeDocument/2006/relationships/image" Target="../media/image02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02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9.png"/><Relationship Id="rId3" Type="http://schemas.openxmlformats.org/officeDocument/2006/relationships/image" Target="../media/image02.pn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image" Target="../media/image02.pn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02.pn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Relationship Id="rId3" Type="http://schemas.openxmlformats.org/officeDocument/2006/relationships/image" Target="../media/image02.png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2.pn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02.png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02.png"/><Relationship Id="rId5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02.png"/><Relationship Id="rId5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02.png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3" Type="http://schemas.openxmlformats.org/officeDocument/2006/relationships/image" Target="../media/image02.png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image" Target="../media/image02.png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2.pn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1.png"/><Relationship Id="rId3" Type="http://schemas.openxmlformats.org/officeDocument/2006/relationships/image" Target="../media/image02.png"/><Relationship Id="rId6" Type="http://schemas.openxmlformats.org/officeDocument/2006/relationships/image" Target="../media/image00.png"/><Relationship Id="rId5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4.png"/><Relationship Id="rId3" Type="http://schemas.openxmlformats.org/officeDocument/2006/relationships/image" Target="../media/image02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5.png"/><Relationship Id="rId3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8.png"/><Relationship Id="rId3" Type="http://schemas.openxmlformats.org/officeDocument/2006/relationships/image" Target="../media/image02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7.png"/><Relationship Id="rId3" Type="http://schemas.openxmlformats.org/officeDocument/2006/relationships/image" Target="../media/image02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2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ctrTitle"/>
          </p:nvPr>
        </p:nvSpPr>
        <p:spPr>
          <a:xfrm>
            <a:off x="4733364" y="2160938"/>
            <a:ext cx="3313354" cy="12929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b="0" baseline="0" i="0" lang="en-US" sz="3600" u="none" cap="none" strike="noStrike">
                <a:solidFill>
                  <a:schemeClr val="accent1"/>
                </a:solidFill>
                <a:latin typeface="Quattrocento"/>
                <a:ea typeface="Quattrocento"/>
                <a:cs typeface="Quattrocento"/>
                <a:sym typeface="Quattrocento"/>
              </a:rPr>
              <a:t>Hibachi &amp; Asian Bistro</a:t>
            </a:r>
          </a:p>
        </p:txBody>
      </p:sp>
      <p:sp>
        <p:nvSpPr>
          <p:cNvPr id="252" name="Shape 252"/>
          <p:cNvSpPr txBox="1"/>
          <p:nvPr>
            <p:ph idx="1" type="subTitle"/>
          </p:nvPr>
        </p:nvSpPr>
        <p:spPr>
          <a:xfrm>
            <a:off x="4733300" y="3528325"/>
            <a:ext cx="3313500" cy="2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5th Floor Analytics Consultants:</a:t>
            </a:r>
            <a:br>
              <a:rPr lang="en-US">
                <a:latin typeface="Quattrocento"/>
                <a:ea typeface="Quattrocento"/>
                <a:cs typeface="Quattrocento"/>
                <a:sym typeface="Quattrocento"/>
              </a:rPr>
            </a:br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Brittany Bardo</a:t>
            </a:r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Jamie Clarke</a:t>
            </a:r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Kevin Quinn Jr.</a:t>
            </a:r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Jordan Scott</a:t>
            </a:r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Jie Yeung</a:t>
            </a:r>
          </a:p>
        </p:txBody>
      </p:sp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 b="0" l="3743" r="0" t="0"/>
          <a:stretch/>
        </p:blipFill>
        <p:spPr>
          <a:xfrm>
            <a:off x="4733364" y="335932"/>
            <a:ext cx="3381508" cy="15775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Shape 254"/>
          <p:cNvCxnSpPr/>
          <p:nvPr/>
        </p:nvCxnSpPr>
        <p:spPr>
          <a:xfrm>
            <a:off x="4733375" y="3429000"/>
            <a:ext cx="2641500" cy="0"/>
          </a:xfrm>
          <a:prstGeom prst="straightConnector1">
            <a:avLst/>
          </a:prstGeom>
          <a:noFill/>
          <a:ln cap="flat" w="1905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Shape 3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2412" y="29369"/>
            <a:ext cx="3793800" cy="1080900"/>
          </a:xfrm>
          <a:prstGeom prst="rect">
            <a:avLst/>
          </a:prstGeom>
          <a:solidFill>
            <a:srgbClr val="EEEEEE"/>
          </a:solidFill>
          <a:ln cap="sq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324" name="Shape 324"/>
          <p:cNvSpPr txBox="1"/>
          <p:nvPr/>
        </p:nvSpPr>
        <p:spPr>
          <a:xfrm>
            <a:off x="2389425" y="1171675"/>
            <a:ext cx="4189199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600">
                <a:solidFill>
                  <a:srgbClr val="74A50F"/>
                </a:solidFill>
                <a:latin typeface="Quattrocento"/>
                <a:ea typeface="Quattrocento"/>
                <a:cs typeface="Quattrocento"/>
                <a:sym typeface="Quattrocento"/>
              </a:rPr>
              <a:t>WEBSITE: BEFORE</a:t>
            </a:r>
          </a:p>
        </p:txBody>
      </p:sp>
      <p:pic>
        <p:nvPicPr>
          <p:cNvPr id="325" name="Shape 325"/>
          <p:cNvPicPr preferRelativeResize="0"/>
          <p:nvPr/>
        </p:nvPicPr>
        <p:blipFill rotWithShape="1">
          <a:blip r:embed="rId4">
            <a:alphaModFix/>
          </a:blip>
          <a:srcRect b="0" l="0" r="0" t="6358"/>
          <a:stretch/>
        </p:blipFill>
        <p:spPr>
          <a:xfrm>
            <a:off x="828759" y="2090477"/>
            <a:ext cx="7486500" cy="348869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/>
          <p:nvPr/>
        </p:nvSpPr>
        <p:spPr>
          <a:xfrm>
            <a:off x="3449323" y="5847125"/>
            <a:ext cx="2069400" cy="400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34A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rgbClr val="1E1E16"/>
                </a:solidFill>
                <a:latin typeface="Arial"/>
                <a:ea typeface="Arial"/>
                <a:cs typeface="Arial"/>
                <a:sym typeface="Arial"/>
              </a:rPr>
              <a:t>♫♪♫♪♫♩♬♫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Shape 3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2412" y="29369"/>
            <a:ext cx="3793800" cy="1080900"/>
          </a:xfrm>
          <a:prstGeom prst="rect">
            <a:avLst/>
          </a:prstGeom>
          <a:solidFill>
            <a:srgbClr val="EEEEEE"/>
          </a:solidFill>
          <a:ln cap="sq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332" name="Shape 332"/>
          <p:cNvSpPr txBox="1"/>
          <p:nvPr/>
        </p:nvSpPr>
        <p:spPr>
          <a:xfrm>
            <a:off x="2509900" y="1110275"/>
            <a:ext cx="3950099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600">
                <a:solidFill>
                  <a:srgbClr val="74A50F"/>
                </a:solidFill>
                <a:latin typeface="Quattrocento"/>
                <a:ea typeface="Quattrocento"/>
                <a:cs typeface="Quattrocento"/>
                <a:sym typeface="Quattrocento"/>
              </a:rPr>
              <a:t>WEBSITE: AFTER</a:t>
            </a:r>
          </a:p>
        </p:txBody>
      </p:sp>
      <p:pic>
        <p:nvPicPr>
          <p:cNvPr id="333" name="Shape 3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7850" y="1979350"/>
            <a:ext cx="7054200" cy="405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idx="1" type="body"/>
          </p:nvPr>
        </p:nvSpPr>
        <p:spPr>
          <a:xfrm>
            <a:off x="1043491" y="2323651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63576" lvl="0" marL="342900" marR="0" rtl="0" algn="l">
              <a:spcBef>
                <a:spcPts val="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2400" u="none" cap="none" strike="noStrik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39" name="Shape 3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2412" y="29369"/>
            <a:ext cx="3793678" cy="1080770"/>
          </a:xfrm>
          <a:prstGeom prst="rect">
            <a:avLst/>
          </a:prstGeom>
          <a:solidFill>
            <a:srgbClr val="EEEEEE"/>
          </a:solidFill>
          <a:ln cap="sq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340" name="Shape 340"/>
          <p:cNvPicPr preferRelativeResize="0"/>
          <p:nvPr/>
        </p:nvPicPr>
        <p:blipFill rotWithShape="1">
          <a:blip r:embed="rId4">
            <a:alphaModFix/>
          </a:blip>
          <a:srcRect b="4600" l="0" r="0" t="3941"/>
          <a:stretch/>
        </p:blipFill>
        <p:spPr>
          <a:xfrm>
            <a:off x="570950" y="2191200"/>
            <a:ext cx="7828200" cy="3833099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Shape 341"/>
          <p:cNvSpPr txBox="1"/>
          <p:nvPr/>
        </p:nvSpPr>
        <p:spPr>
          <a:xfrm>
            <a:off x="580900" y="1288200"/>
            <a:ext cx="7702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3600">
                <a:solidFill>
                  <a:srgbClr val="74A50F"/>
                </a:solidFill>
                <a:latin typeface="Quattrocento"/>
                <a:ea typeface="Quattrocento"/>
                <a:cs typeface="Quattrocento"/>
                <a:sym typeface="Quattrocento"/>
              </a:rPr>
              <a:t>WEBSITE: NEW ARDMORE LOCATION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type="title"/>
          </p:nvPr>
        </p:nvSpPr>
        <p:spPr>
          <a:xfrm>
            <a:off x="922922" y="682100"/>
            <a:ext cx="55863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FF034A"/>
              </a:buClr>
              <a:buSzPct val="25000"/>
              <a:buFont typeface="Arial"/>
              <a:buNone/>
            </a:pPr>
            <a:r>
              <a:rPr b="1" lang="en-US" sz="3600">
                <a:solidFill>
                  <a:srgbClr val="74A50F"/>
                </a:solidFill>
                <a:latin typeface="Quattrocento"/>
                <a:ea typeface="Quattrocento"/>
                <a:cs typeface="Quattrocento"/>
                <a:sym typeface="Quattrocento"/>
              </a:rPr>
              <a:t>ANALYTICS: OBJECTIVES</a:t>
            </a:r>
          </a:p>
        </p:txBody>
      </p:sp>
      <p:pic>
        <p:nvPicPr>
          <p:cNvPr id="347" name="Shape 3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2412" y="29369"/>
            <a:ext cx="3793678" cy="1080770"/>
          </a:xfrm>
          <a:prstGeom prst="rect">
            <a:avLst/>
          </a:prstGeom>
          <a:solidFill>
            <a:srgbClr val="EEEEEE"/>
          </a:solidFill>
          <a:ln cap="sq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348" name="Shape 348"/>
          <p:cNvSpPr txBox="1"/>
          <p:nvPr>
            <p:ph idx="1" type="body"/>
          </p:nvPr>
        </p:nvSpPr>
        <p:spPr>
          <a:xfrm>
            <a:off x="545200" y="1825100"/>
            <a:ext cx="5344199" cy="1372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baseline="0" i="0" lang="en-US" sz="20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To gain a better understanding of the Mt. Fuji customer</a:t>
            </a:r>
            <a:r>
              <a:rPr b="1" lang="en-US" sz="2000"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b="1" baseline="0" i="0" lang="en-US" sz="20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based on the website</a:t>
            </a:r>
            <a:r>
              <a:rPr b="1" lang="en-US" sz="2000">
                <a:latin typeface="Quattrocento"/>
                <a:ea typeface="Quattrocento"/>
                <a:cs typeface="Quattrocento"/>
                <a:sym typeface="Quattrocento"/>
              </a:rPr>
              <a:t> metrics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lang="en-US" sz="2000">
                <a:latin typeface="Quattrocento"/>
                <a:ea typeface="Quattrocento"/>
                <a:cs typeface="Quattrocento"/>
                <a:sym typeface="Quattrocento"/>
              </a:rPr>
              <a:t>No focus on analytics prior to consulting project implementation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lang="en-US" sz="2000">
                <a:latin typeface="Quattrocento"/>
                <a:ea typeface="Quattrocento"/>
                <a:cs typeface="Quattrocento"/>
                <a:sym typeface="Quattrocento"/>
              </a:rPr>
              <a:t>Figure out what to do to increase website traffic &amp; optimize for results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lang="en-US" sz="2000">
                <a:latin typeface="Quattrocento"/>
                <a:ea typeface="Quattrocento"/>
                <a:cs typeface="Quattrocento"/>
                <a:sym typeface="Quattrocento"/>
              </a:rPr>
              <a:t>Analyze which pages had the most hits and which pages needed to be improved or fixed</a:t>
            </a:r>
          </a:p>
        </p:txBody>
      </p:sp>
      <p:pic>
        <p:nvPicPr>
          <p:cNvPr id="349" name="Shape 3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9575" y="3254000"/>
            <a:ext cx="320040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type="title"/>
          </p:nvPr>
        </p:nvSpPr>
        <p:spPr>
          <a:xfrm>
            <a:off x="1241790" y="940838"/>
            <a:ext cx="70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FF034A"/>
              </a:buClr>
              <a:buSzPct val="25000"/>
              <a:buFont typeface="Arial"/>
              <a:buNone/>
            </a:pPr>
            <a:r>
              <a:rPr b="1" lang="en-US" sz="3600">
                <a:solidFill>
                  <a:srgbClr val="74A50F"/>
                </a:solidFill>
                <a:latin typeface="Quattrocento"/>
                <a:ea typeface="Quattrocento"/>
                <a:cs typeface="Quattrocento"/>
                <a:sym typeface="Quattrocento"/>
              </a:rPr>
              <a:t>ANALYTICS: RESULTS</a:t>
            </a:r>
          </a:p>
        </p:txBody>
      </p:sp>
      <p:pic>
        <p:nvPicPr>
          <p:cNvPr id="355" name="Shape 3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2412" y="29369"/>
            <a:ext cx="3793678" cy="1080770"/>
          </a:xfrm>
          <a:prstGeom prst="rect">
            <a:avLst/>
          </a:prstGeom>
          <a:solidFill>
            <a:srgbClr val="EEEEEE"/>
          </a:solidFill>
          <a:ln cap="sq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356" name="Shape 356"/>
          <p:cNvSpPr txBox="1"/>
          <p:nvPr>
            <p:ph idx="1" type="body"/>
          </p:nvPr>
        </p:nvSpPr>
        <p:spPr>
          <a:xfrm>
            <a:off x="560850" y="2170678"/>
            <a:ext cx="6669299" cy="296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-US" sz="24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From September 1 - November 11</a:t>
            </a:r>
          </a:p>
          <a:p>
            <a:pPr indent="-3683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baseline="0" i="0" lang="en-US" sz="22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Total Visits: 9,311</a:t>
            </a:r>
          </a:p>
          <a:p>
            <a:pPr indent="-3683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baseline="0" i="0" lang="en-US" sz="22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Unique Visitors: 6,862 </a:t>
            </a:r>
          </a:p>
          <a:p>
            <a:pPr indent="-3683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baseline="0" i="0" lang="en-US" sz="22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Page Hits: 206,127</a:t>
            </a:r>
          </a:p>
          <a:p>
            <a:pPr indent="-3683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baseline="0" i="0" lang="en-US" sz="22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Average Time on Page: 2.6 minutes</a:t>
            </a:r>
          </a:p>
        </p:txBody>
      </p:sp>
      <p:pic>
        <p:nvPicPr>
          <p:cNvPr id="357" name="Shape 3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0703" y="3072715"/>
            <a:ext cx="2765400" cy="284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type="title"/>
          </p:nvPr>
        </p:nvSpPr>
        <p:spPr>
          <a:xfrm>
            <a:off x="1059590" y="732813"/>
            <a:ext cx="70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FF034A"/>
              </a:buClr>
              <a:buSzPct val="25000"/>
              <a:buFont typeface="Arial"/>
              <a:buNone/>
            </a:pPr>
            <a:r>
              <a:rPr b="1" lang="en-US" sz="3600">
                <a:solidFill>
                  <a:srgbClr val="74A50F"/>
                </a:solidFill>
                <a:latin typeface="Quattrocento"/>
                <a:ea typeface="Quattrocento"/>
                <a:cs typeface="Quattrocento"/>
                <a:sym typeface="Quattrocento"/>
              </a:rPr>
              <a:t>ANALYTICS: WEBSITE TRAFFIC</a:t>
            </a:r>
          </a:p>
        </p:txBody>
      </p:sp>
      <p:pic>
        <p:nvPicPr>
          <p:cNvPr id="363" name="Shape 3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2412" y="29369"/>
            <a:ext cx="3793678" cy="1080770"/>
          </a:xfrm>
          <a:prstGeom prst="rect">
            <a:avLst/>
          </a:prstGeom>
          <a:solidFill>
            <a:srgbClr val="EEEEEE"/>
          </a:solidFill>
          <a:ln cap="sq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364" name="Shape 3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4675" y="2051300"/>
            <a:ext cx="5863199" cy="4230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5" name="Shape 365"/>
          <p:cNvCxnSpPr/>
          <p:nvPr/>
        </p:nvCxnSpPr>
        <p:spPr>
          <a:xfrm>
            <a:off x="1492900" y="2804200"/>
            <a:ext cx="1643400" cy="1572300"/>
          </a:xfrm>
          <a:prstGeom prst="straightConnector1">
            <a:avLst/>
          </a:prstGeom>
          <a:noFill/>
          <a:ln cap="flat" w="19050">
            <a:solidFill>
              <a:srgbClr val="74A50F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366" name="Shape 366"/>
          <p:cNvCxnSpPr/>
          <p:nvPr/>
        </p:nvCxnSpPr>
        <p:spPr>
          <a:xfrm flipH="1">
            <a:off x="6670549" y="2798001"/>
            <a:ext cx="1135500" cy="1181700"/>
          </a:xfrm>
          <a:prstGeom prst="straightConnector1">
            <a:avLst/>
          </a:prstGeom>
          <a:noFill/>
          <a:ln cap="flat" w="19050">
            <a:solidFill>
              <a:srgbClr val="74A50F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367" name="Shape 367"/>
          <p:cNvSpPr txBox="1"/>
          <p:nvPr/>
        </p:nvSpPr>
        <p:spPr>
          <a:xfrm>
            <a:off x="551649" y="2109900"/>
            <a:ext cx="1186500" cy="746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baseline="0" i="0" lang="en-US" sz="18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14% Increase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x="7479425" y="2051300"/>
            <a:ext cx="1186500" cy="746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-US" sz="18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24% Increase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FF034A"/>
              </a:buClr>
              <a:buSzPct val="25000"/>
              <a:buFont typeface="Arial"/>
              <a:buNone/>
            </a:pPr>
            <a:r>
              <a:rPr b="1" lang="en-US" sz="3600">
                <a:solidFill>
                  <a:srgbClr val="74A50F"/>
                </a:solidFill>
                <a:latin typeface="Quattrocento"/>
                <a:ea typeface="Quattrocento"/>
                <a:cs typeface="Quattrocento"/>
                <a:sym typeface="Quattrocento"/>
              </a:rPr>
              <a:t>ANALYTICS: CONCLUSION</a:t>
            </a:r>
          </a:p>
        </p:txBody>
      </p:sp>
      <p:pic>
        <p:nvPicPr>
          <p:cNvPr id="374" name="Shape 3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2412" y="29369"/>
            <a:ext cx="3793678" cy="1080770"/>
          </a:xfrm>
          <a:prstGeom prst="rect">
            <a:avLst/>
          </a:prstGeom>
          <a:solidFill>
            <a:srgbClr val="EEEEEE"/>
          </a:solidFill>
          <a:ln cap="sq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375" name="Shape 375"/>
          <p:cNvSpPr txBox="1"/>
          <p:nvPr>
            <p:ph idx="1" type="body"/>
          </p:nvPr>
        </p:nvSpPr>
        <p:spPr>
          <a:xfrm>
            <a:off x="629200" y="2170675"/>
            <a:ext cx="7065600" cy="3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lang="en-US" sz="2000">
                <a:latin typeface="Quattrocento"/>
                <a:ea typeface="Quattrocento"/>
                <a:cs typeface="Quattrocento"/>
                <a:sym typeface="Quattrocento"/>
              </a:rPr>
              <a:t>Over 8,370 of the website visits were a result of the LivingSocial Campaign 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lang="en-US" sz="2000">
                <a:latin typeface="Quattrocento"/>
                <a:ea typeface="Quattrocento"/>
                <a:cs typeface="Quattrocento"/>
                <a:sym typeface="Quattrocento"/>
              </a:rPr>
              <a:t>Gained a better understanding of the weak pages and which pages customers spent most time on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lang="en-US" sz="2000">
                <a:latin typeface="Quattrocento"/>
                <a:ea typeface="Quattrocento"/>
                <a:cs typeface="Quattrocento"/>
                <a:sym typeface="Quattrocento"/>
              </a:rPr>
              <a:t>After the website redesign, saw an improvement in website views and reduction in bounce rate  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lang="en-US" sz="2000">
                <a:latin typeface="Quattrocento"/>
                <a:ea typeface="Quattrocento"/>
                <a:cs typeface="Quattrocento"/>
                <a:sym typeface="Quattrocento"/>
              </a:rPr>
              <a:t>By launching the Google Adwords &amp; LivingSocial campaigns right after the new website creation, there was an increase in website traffic directly from these campaign sources 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type="title"/>
          </p:nvPr>
        </p:nvSpPr>
        <p:spPr>
          <a:xfrm>
            <a:off x="1059590" y="752188"/>
            <a:ext cx="70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FF034A"/>
              </a:buClr>
              <a:buSzPct val="25000"/>
              <a:buFont typeface="Arial"/>
              <a:buNone/>
            </a:pPr>
            <a:r>
              <a:rPr b="1" lang="en-US" sz="3600">
                <a:solidFill>
                  <a:srgbClr val="74A50F"/>
                </a:solidFill>
                <a:latin typeface="Quattrocento"/>
                <a:ea typeface="Quattrocento"/>
                <a:cs typeface="Quattrocento"/>
                <a:sym typeface="Quattrocento"/>
              </a:rPr>
              <a:t>LIVINGSOCIAL: OBJECTIVES</a:t>
            </a:r>
          </a:p>
        </p:txBody>
      </p:sp>
      <p:pic>
        <p:nvPicPr>
          <p:cNvPr id="381" name="Shape 3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2412" y="29369"/>
            <a:ext cx="3793678" cy="1080770"/>
          </a:xfrm>
          <a:prstGeom prst="rect">
            <a:avLst/>
          </a:prstGeom>
          <a:solidFill>
            <a:srgbClr val="EEEEEE"/>
          </a:solidFill>
          <a:ln cap="sq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382" name="Shape 382"/>
          <p:cNvSpPr txBox="1"/>
          <p:nvPr>
            <p:ph idx="1" type="body"/>
          </p:nvPr>
        </p:nvSpPr>
        <p:spPr>
          <a:xfrm>
            <a:off x="1109700" y="1949387"/>
            <a:ext cx="6924599" cy="1372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lang="en-US" sz="2000">
                <a:latin typeface="Quattrocento"/>
                <a:ea typeface="Quattrocento"/>
                <a:cs typeface="Quattrocento"/>
                <a:sym typeface="Quattrocento"/>
              </a:rPr>
              <a:t>Increase sales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lang="en-US" sz="2000">
                <a:latin typeface="Quattrocento"/>
                <a:ea typeface="Quattrocento"/>
                <a:cs typeface="Quattrocento"/>
                <a:sym typeface="Quattrocento"/>
              </a:rPr>
              <a:t>Drive in new customers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lang="en-US" sz="2000">
                <a:latin typeface="Quattrocento"/>
                <a:ea typeface="Quattrocento"/>
                <a:cs typeface="Quattrocento"/>
                <a:sym typeface="Quattrocento"/>
              </a:rPr>
              <a:t>Drive traffic to new website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lang="en-US" sz="2000">
                <a:latin typeface="Quattrocento"/>
                <a:ea typeface="Quattrocento"/>
                <a:cs typeface="Quattrocento"/>
                <a:sym typeface="Quattrocento"/>
              </a:rPr>
              <a:t>Increase Brand Awareness</a:t>
            </a:r>
          </a:p>
        </p:txBody>
      </p:sp>
      <p:pic>
        <p:nvPicPr>
          <p:cNvPr id="383" name="Shape 3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4200" y="3966250"/>
            <a:ext cx="3705299" cy="221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>
            <p:ph type="title"/>
          </p:nvPr>
        </p:nvSpPr>
        <p:spPr>
          <a:xfrm>
            <a:off x="1043490" y="646663"/>
            <a:ext cx="70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FF034A"/>
              </a:buClr>
              <a:buSzPct val="25000"/>
              <a:buFont typeface="Arial"/>
              <a:buNone/>
            </a:pPr>
            <a:r>
              <a:rPr b="1" lang="en-US" sz="3600">
                <a:solidFill>
                  <a:srgbClr val="74A50F"/>
                </a:solidFill>
                <a:latin typeface="Quattrocento"/>
                <a:ea typeface="Quattrocento"/>
                <a:cs typeface="Quattrocento"/>
                <a:sym typeface="Quattrocento"/>
              </a:rPr>
              <a:t>LIVINGSOCIAL: CAMPAIGN</a:t>
            </a:r>
          </a:p>
        </p:txBody>
      </p:sp>
      <p:pic>
        <p:nvPicPr>
          <p:cNvPr id="389" name="Shape 3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2412" y="29369"/>
            <a:ext cx="3793678" cy="1080770"/>
          </a:xfrm>
          <a:prstGeom prst="rect">
            <a:avLst/>
          </a:prstGeom>
          <a:solidFill>
            <a:srgbClr val="EEEEEE"/>
          </a:solidFill>
          <a:ln cap="sq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390" name="Shape 390"/>
          <p:cNvPicPr preferRelativeResize="0"/>
          <p:nvPr/>
        </p:nvPicPr>
        <p:blipFill rotWithShape="1">
          <a:blip r:embed="rId4">
            <a:alphaModFix/>
          </a:blip>
          <a:srcRect b="0" l="13949" r="14952" t="30613"/>
          <a:stretch/>
        </p:blipFill>
        <p:spPr>
          <a:xfrm>
            <a:off x="599575" y="1698400"/>
            <a:ext cx="6079200" cy="321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Shape 391"/>
          <p:cNvSpPr/>
          <p:nvPr/>
        </p:nvSpPr>
        <p:spPr>
          <a:xfrm>
            <a:off x="6590275" y="1811700"/>
            <a:ext cx="1632900" cy="1559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BA6"/>
              </a:buClr>
              <a:buSzPct val="25000"/>
              <a:buFont typeface="Arial Narrow"/>
              <a:buNone/>
            </a:pPr>
            <a:r>
              <a:rPr b="1" baseline="0" i="0" lang="en-US" sz="40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496</a:t>
            </a:r>
            <a:r>
              <a:rPr b="1" baseline="0" i="0" lang="en-US" sz="54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BA6"/>
              </a:buClr>
              <a:buSzPct val="25000"/>
              <a:buFont typeface="Arial Narrow"/>
              <a:buNone/>
            </a:pPr>
            <a:r>
              <a:rPr b="1" baseline="0" i="0" lang="en-US" sz="18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Vouchers sold</a:t>
            </a:r>
          </a:p>
        </p:txBody>
      </p:sp>
      <p:sp>
        <p:nvSpPr>
          <p:cNvPr id="392" name="Shape 392"/>
          <p:cNvSpPr/>
          <p:nvPr/>
        </p:nvSpPr>
        <p:spPr>
          <a:xfrm>
            <a:off x="6363255" y="3202279"/>
            <a:ext cx="1994099" cy="1395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BA6"/>
              </a:buClr>
              <a:buSzPct val="25000"/>
              <a:buFont typeface="Arial Narrow"/>
              <a:buNone/>
            </a:pPr>
            <a:r>
              <a:rPr b="1" baseline="0" i="0" lang="en-US" sz="40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244</a:t>
            </a:r>
            <a:r>
              <a:rPr b="1" baseline="0" i="0" lang="en-US" sz="44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BA6"/>
              </a:buClr>
              <a:buSzPct val="25000"/>
              <a:buFont typeface="Arial Narrow"/>
              <a:buNone/>
            </a:pPr>
            <a:r>
              <a:rPr b="1" baseline="0" i="0" lang="en-US" sz="18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Vouchers redeemed</a:t>
            </a:r>
          </a:p>
        </p:txBody>
      </p:sp>
      <p:sp>
        <p:nvSpPr>
          <p:cNvPr id="393" name="Shape 393"/>
          <p:cNvSpPr/>
          <p:nvPr/>
        </p:nvSpPr>
        <p:spPr>
          <a:xfrm>
            <a:off x="6004754" y="4632605"/>
            <a:ext cx="2711099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BA6"/>
              </a:buClr>
              <a:buSzPct val="25000"/>
              <a:buFont typeface="Arial Narrow"/>
              <a:buNone/>
            </a:pPr>
            <a:r>
              <a:rPr b="1" baseline="0" i="0" lang="en-US" sz="36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$7,725.00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BA6"/>
              </a:buClr>
              <a:buSzPct val="25000"/>
              <a:buFont typeface="Arial Narrow"/>
              <a:buNone/>
            </a:pPr>
            <a:r>
              <a:rPr b="1" baseline="0" i="0" lang="en-US" sz="18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Gross sales amount</a:t>
            </a:r>
          </a:p>
        </p:txBody>
      </p:sp>
      <p:pic>
        <p:nvPicPr>
          <p:cNvPr id="394" name="Shape 394"/>
          <p:cNvPicPr preferRelativeResize="0"/>
          <p:nvPr/>
        </p:nvPicPr>
        <p:blipFill rotWithShape="1">
          <a:blip r:embed="rId5">
            <a:alphaModFix/>
          </a:blip>
          <a:srcRect b="0" l="2846" r="77545" t="0"/>
          <a:stretch/>
        </p:blipFill>
        <p:spPr>
          <a:xfrm>
            <a:off x="989225" y="5106101"/>
            <a:ext cx="1325700" cy="1225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395" name="Shape 395"/>
          <p:cNvPicPr preferRelativeResize="0"/>
          <p:nvPr/>
        </p:nvPicPr>
        <p:blipFill rotWithShape="1">
          <a:blip r:embed="rId5">
            <a:alphaModFix/>
          </a:blip>
          <a:srcRect b="0" l="38949" r="42270" t="0"/>
          <a:stretch/>
        </p:blipFill>
        <p:spPr>
          <a:xfrm>
            <a:off x="2798726" y="5106101"/>
            <a:ext cx="1269899" cy="1225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396" name="Shape 396"/>
          <p:cNvPicPr preferRelativeResize="0"/>
          <p:nvPr/>
        </p:nvPicPr>
        <p:blipFill rotWithShape="1">
          <a:blip r:embed="rId5">
            <a:alphaModFix/>
          </a:blip>
          <a:srcRect b="0" l="73829" r="5964" t="0"/>
          <a:stretch/>
        </p:blipFill>
        <p:spPr>
          <a:xfrm>
            <a:off x="4552426" y="5106101"/>
            <a:ext cx="1366199" cy="1225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>
            <p:ph type="title"/>
          </p:nvPr>
        </p:nvSpPr>
        <p:spPr>
          <a:xfrm>
            <a:off x="738690" y="722863"/>
            <a:ext cx="70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0555"/>
              <a:buFont typeface="Arial"/>
              <a:buNone/>
            </a:pPr>
            <a:r>
              <a:rPr b="1" lang="en-US" sz="3600">
                <a:solidFill>
                  <a:srgbClr val="74A50F"/>
                </a:solidFill>
                <a:latin typeface="Quattrocento"/>
                <a:ea typeface="Quattrocento"/>
                <a:cs typeface="Quattrocento"/>
                <a:sym typeface="Quattrocento"/>
              </a:rPr>
              <a:t>LIVINGSOCIAL: RESULTS</a:t>
            </a:r>
          </a:p>
        </p:txBody>
      </p:sp>
      <p:pic>
        <p:nvPicPr>
          <p:cNvPr id="402" name="Shape 4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2412" y="29369"/>
            <a:ext cx="3793678" cy="1080770"/>
          </a:xfrm>
          <a:prstGeom prst="rect">
            <a:avLst/>
          </a:prstGeom>
          <a:solidFill>
            <a:srgbClr val="EEEEEE"/>
          </a:solidFill>
          <a:ln cap="sq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403" name="Shape 403"/>
          <p:cNvSpPr/>
          <p:nvPr/>
        </p:nvSpPr>
        <p:spPr>
          <a:xfrm>
            <a:off x="1334020" y="1841045"/>
            <a:ext cx="1949999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AF4F"/>
              </a:buClr>
              <a:buSzPct val="25000"/>
              <a:buFont typeface="Arial"/>
              <a:buNone/>
            </a:pPr>
            <a:r>
              <a:rPr b="1" baseline="0" i="0" lang="en-US" sz="28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Benefits</a:t>
            </a:r>
          </a:p>
        </p:txBody>
      </p:sp>
      <p:sp>
        <p:nvSpPr>
          <p:cNvPr id="404" name="Shape 404"/>
          <p:cNvSpPr/>
          <p:nvPr/>
        </p:nvSpPr>
        <p:spPr>
          <a:xfrm>
            <a:off x="5081528" y="1841057"/>
            <a:ext cx="3089999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AF4F"/>
              </a:buClr>
              <a:buSzPct val="25000"/>
              <a:buFont typeface="Arial"/>
              <a:buNone/>
            </a:pPr>
            <a:r>
              <a:rPr b="1" baseline="0" i="0" lang="en-US" sz="28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Demographics</a:t>
            </a:r>
          </a:p>
        </p:txBody>
      </p:sp>
      <p:sp>
        <p:nvSpPr>
          <p:cNvPr id="405" name="Shape 405"/>
          <p:cNvSpPr/>
          <p:nvPr/>
        </p:nvSpPr>
        <p:spPr>
          <a:xfrm>
            <a:off x="514989" y="2340341"/>
            <a:ext cx="4057499" cy="156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207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Quattrocento"/>
              <a:buChar char="✓"/>
            </a:pPr>
            <a:r>
              <a:rPr b="1" baseline="0" i="0" lang="en-US" sz="24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902 emails opened</a:t>
            </a:r>
          </a:p>
          <a:p>
            <a:pPr indent="-5207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Quattrocento"/>
              <a:buChar char="✓"/>
            </a:pPr>
            <a:r>
              <a:rPr b="1" baseline="0" i="0" lang="en-US" sz="24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8, 370 Website Visits</a:t>
            </a:r>
          </a:p>
          <a:p>
            <a:pPr indent="-5207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Quattrocento"/>
              <a:buChar char="✓"/>
            </a:pPr>
            <a:r>
              <a:rPr b="1" baseline="0" i="0" lang="en-US" sz="24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513 deal page views</a:t>
            </a:r>
          </a:p>
        </p:txBody>
      </p:sp>
      <p:pic>
        <p:nvPicPr>
          <p:cNvPr id="406" name="Shape 406"/>
          <p:cNvPicPr preferRelativeResize="0"/>
          <p:nvPr/>
        </p:nvPicPr>
        <p:blipFill rotWithShape="1">
          <a:blip r:embed="rId4">
            <a:alphaModFix/>
          </a:blip>
          <a:srcRect b="24710" l="67184" r="0" t="0"/>
          <a:stretch/>
        </p:blipFill>
        <p:spPr>
          <a:xfrm>
            <a:off x="1099705" y="3828117"/>
            <a:ext cx="2888100" cy="19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Shape 407"/>
          <p:cNvPicPr preferRelativeResize="0"/>
          <p:nvPr/>
        </p:nvPicPr>
        <p:blipFill rotWithShape="1">
          <a:blip r:embed="rId5">
            <a:alphaModFix/>
          </a:blip>
          <a:srcRect b="-1321" l="0" r="66583" t="1231"/>
          <a:stretch/>
        </p:blipFill>
        <p:spPr>
          <a:xfrm>
            <a:off x="5580150" y="2340325"/>
            <a:ext cx="1949999" cy="200819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08" name="Shape 408"/>
          <p:cNvPicPr preferRelativeResize="0"/>
          <p:nvPr/>
        </p:nvPicPr>
        <p:blipFill rotWithShape="1">
          <a:blip r:embed="rId5">
            <a:alphaModFix/>
          </a:blip>
          <a:srcRect b="0" l="38834" r="0" t="0"/>
          <a:stretch/>
        </p:blipFill>
        <p:spPr>
          <a:xfrm>
            <a:off x="4857250" y="4314875"/>
            <a:ext cx="3550500" cy="195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1059627" y="890738"/>
            <a:ext cx="70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b="1" lang="en-US" sz="3600">
                <a:solidFill>
                  <a:srgbClr val="74A50F"/>
                </a:solidFill>
                <a:latin typeface="Quattrocento"/>
                <a:ea typeface="Quattrocento"/>
                <a:cs typeface="Quattrocento"/>
                <a:sym typeface="Quattrocento"/>
              </a:rPr>
              <a:t>CLIENT BACKGROUND</a:t>
            </a:r>
          </a:p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1043491" y="2323651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925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Quattrocento"/>
              <a:buChar char="➢"/>
            </a:pPr>
            <a:r>
              <a:rPr lang="en-US" sz="17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Mt. Fuji Asian Bistro → family owned small restaurant chain in Pennsylvania</a:t>
            </a:r>
          </a:p>
          <a:p>
            <a:pPr indent="-349250" lvl="0" marL="457200" rtl="0">
              <a:spcBef>
                <a:spcPts val="600"/>
              </a:spcBef>
              <a:buClr>
                <a:schemeClr val="lt1"/>
              </a:buClr>
              <a:buSzPct val="100000"/>
              <a:buFont typeface="Quattrocento"/>
              <a:buChar char="➢"/>
            </a:pPr>
            <a:r>
              <a:rPr lang="en-US" sz="17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3 locations - Newtown, Ardmore, and Southampton</a:t>
            </a:r>
          </a:p>
          <a:p>
            <a:pPr indent="-349250" lvl="0" marL="457200" rtl="0">
              <a:spcBef>
                <a:spcPts val="600"/>
              </a:spcBef>
              <a:buClr>
                <a:schemeClr val="lt1"/>
              </a:buClr>
              <a:buSzPct val="100000"/>
              <a:buFont typeface="Quattrocento"/>
              <a:buChar char="➢"/>
            </a:pPr>
            <a:r>
              <a:rPr lang="en-US" sz="17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First restaurant opened in 2001, their newest expansion in Ardmore was in 2013</a:t>
            </a:r>
          </a:p>
          <a:p>
            <a:pPr indent="-349250" lvl="0" marL="457200" rtl="0">
              <a:spcBef>
                <a:spcPts val="600"/>
              </a:spcBef>
              <a:buClr>
                <a:schemeClr val="lt1"/>
              </a:buClr>
              <a:buSzPct val="100000"/>
              <a:buFont typeface="Quattrocento"/>
              <a:buChar char="➢"/>
            </a:pPr>
            <a:r>
              <a:rPr lang="en-US" sz="17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Target market is higher income adults ages  21-60 </a:t>
            </a:r>
          </a:p>
          <a:p>
            <a:pPr indent="-349250" lvl="0" marL="457200" rtl="0">
              <a:spcBef>
                <a:spcPts val="600"/>
              </a:spcBef>
              <a:buClr>
                <a:schemeClr val="lt1"/>
              </a:buClr>
              <a:buSzPct val="100000"/>
              <a:buFont typeface="Quattrocento"/>
              <a:buChar char="➢"/>
            </a:pPr>
            <a:r>
              <a:rPr lang="en-US" sz="17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Decent digital marketing presence </a:t>
            </a:r>
            <a:br>
              <a:rPr lang="en-US" sz="17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lang="en-US" sz="17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→ Websites for Southampton and Newtown</a:t>
            </a:r>
            <a:br>
              <a:rPr lang="en-US" sz="17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lang="en-US" sz="17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→ Facebook page</a:t>
            </a:r>
            <a:br>
              <a:rPr lang="en-US" sz="17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lang="en-US" sz="17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→ Yelp </a:t>
            </a:r>
          </a:p>
          <a:p>
            <a:pPr indent="-349250" lvl="0" marL="457200" rtl="0">
              <a:spcBef>
                <a:spcPts val="600"/>
              </a:spcBef>
              <a:buClr>
                <a:schemeClr val="lt1"/>
              </a:buClr>
              <a:buSzPct val="100000"/>
              <a:buFont typeface="Quattrocento"/>
              <a:buChar char="➢"/>
            </a:pPr>
            <a:r>
              <a:rPr lang="en-US" sz="17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Missing website for Ardmore location</a:t>
            </a:r>
          </a:p>
          <a:p>
            <a:pPr indent="0" lvl="0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63576" lvl="0" marL="342900" marR="0" rtl="0" algn="l">
              <a:spcBef>
                <a:spcPts val="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sz="240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2412" y="29369"/>
            <a:ext cx="3793678" cy="1080770"/>
          </a:xfrm>
          <a:prstGeom prst="rect">
            <a:avLst/>
          </a:prstGeom>
          <a:solidFill>
            <a:srgbClr val="EEEEEE"/>
          </a:solidFill>
          <a:ln cap="sq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62" name="Shape 262"/>
          <p:cNvSpPr txBox="1"/>
          <p:nvPr/>
        </p:nvSpPr>
        <p:spPr>
          <a:xfrm>
            <a:off x="549400" y="2170672"/>
            <a:ext cx="5799600" cy="400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baseline="0" i="0" lang="en-US" sz="17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Mt. Fuji Asian Bistro </a:t>
            </a:r>
            <a:r>
              <a:rPr b="1" lang="en-US" sz="1700">
                <a:latin typeface="Quattrocento"/>
                <a:ea typeface="Quattrocento"/>
                <a:cs typeface="Quattrocento"/>
                <a:sym typeface="Quattrocento"/>
              </a:rPr>
              <a:t>→ </a:t>
            </a:r>
            <a:r>
              <a:rPr b="1" baseline="0" i="0" lang="en-US" sz="17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family owned small restaurant chain in Pennsylvania</a:t>
            </a:r>
          </a:p>
          <a:p>
            <a:pPr indent="-3492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baseline="0" i="0" lang="en-US" sz="17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3 locations - Newtown, Ardmore, and Southampton</a:t>
            </a:r>
          </a:p>
          <a:p>
            <a:pPr indent="-3492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baseline="0" i="0" lang="en-US" sz="17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First restaurant opened in 2001, their newest expansion in Ardmore was in 2013</a:t>
            </a:r>
          </a:p>
          <a:p>
            <a:pPr indent="-3492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baseline="0" i="0" lang="en-US" sz="17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Target market is higher income adults age</a:t>
            </a:r>
            <a:r>
              <a:rPr b="1" lang="en-US" sz="1700">
                <a:latin typeface="Quattrocento"/>
                <a:ea typeface="Quattrocento"/>
                <a:cs typeface="Quattrocento"/>
                <a:sym typeface="Quattrocento"/>
              </a:rPr>
              <a:t>s</a:t>
            </a:r>
            <a:r>
              <a:rPr b="1" baseline="0" i="0" lang="en-US" sz="17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  21-60 </a:t>
            </a:r>
          </a:p>
          <a:p>
            <a:pPr indent="-3492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baseline="0" i="0" lang="en-US" sz="17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Decent digital marketing presence </a:t>
            </a:r>
            <a:br>
              <a:rPr b="1" baseline="0" i="0" lang="en-US" sz="1700" u="none" cap="none" strike="noStrike"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b="1" lang="en-US" sz="1700">
                <a:latin typeface="Quattrocento"/>
                <a:ea typeface="Quattrocento"/>
                <a:cs typeface="Quattrocento"/>
                <a:sym typeface="Quattrocento"/>
              </a:rPr>
              <a:t>→ W</a:t>
            </a:r>
            <a:r>
              <a:rPr b="1" baseline="0" i="0" lang="en-US" sz="17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ebsites for Southampton and Newtown</a:t>
            </a:r>
            <a:br>
              <a:rPr b="1" baseline="0" i="0" lang="en-US" sz="1700" u="none" cap="none" strike="noStrike"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b="1" lang="en-US" sz="1700">
                <a:latin typeface="Quattrocento"/>
                <a:ea typeface="Quattrocento"/>
                <a:cs typeface="Quattrocento"/>
                <a:sym typeface="Quattrocento"/>
              </a:rPr>
              <a:t>→</a:t>
            </a:r>
            <a:r>
              <a:rPr b="1" baseline="0" i="0" lang="en-US" sz="17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 Facebook page</a:t>
            </a:r>
            <a:br>
              <a:rPr b="1" baseline="0" i="0" lang="en-US" sz="1700" u="none" cap="none" strike="noStrike"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b="1" lang="en-US" sz="1700">
                <a:latin typeface="Quattrocento"/>
                <a:ea typeface="Quattrocento"/>
                <a:cs typeface="Quattrocento"/>
                <a:sym typeface="Quattrocento"/>
              </a:rPr>
              <a:t>→</a:t>
            </a:r>
            <a:r>
              <a:rPr b="1" baseline="0" i="0" lang="en-US" sz="17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 Yelp </a:t>
            </a:r>
          </a:p>
          <a:p>
            <a:pPr indent="-3492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baseline="0" i="0" lang="en-US" sz="17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Missing website for Ardmore location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</a:pPr>
            <a:r>
              <a:t/>
            </a:r>
            <a:endParaRPr b="0" baseline="0" i="0" sz="1600" u="none" cap="none" strike="noStrike"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63" name="Shape 2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8568" y="1831223"/>
            <a:ext cx="2341531" cy="400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>
            <p:ph type="title"/>
          </p:nvPr>
        </p:nvSpPr>
        <p:spPr>
          <a:xfrm>
            <a:off x="554450" y="609550"/>
            <a:ext cx="8213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FF034A"/>
              </a:buClr>
              <a:buSzPct val="25000"/>
              <a:buFont typeface="Arial"/>
              <a:buNone/>
            </a:pPr>
            <a:r>
              <a:rPr b="1" lang="en-US" sz="3400">
                <a:solidFill>
                  <a:srgbClr val="74A50F"/>
                </a:solidFill>
                <a:latin typeface="Quattrocento"/>
                <a:ea typeface="Quattrocento"/>
                <a:cs typeface="Quattrocento"/>
                <a:sym typeface="Quattrocento"/>
              </a:rPr>
              <a:t>OTHER DIGITAL PLATFORMS- Facebook</a:t>
            </a:r>
          </a:p>
        </p:txBody>
      </p:sp>
      <p:pic>
        <p:nvPicPr>
          <p:cNvPr id="414" name="Shape 4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2412" y="29369"/>
            <a:ext cx="3793678" cy="1080770"/>
          </a:xfrm>
          <a:prstGeom prst="rect">
            <a:avLst/>
          </a:prstGeom>
          <a:solidFill>
            <a:srgbClr val="EEEEEE"/>
          </a:solidFill>
          <a:ln cap="sq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415" name="Shape 415"/>
          <p:cNvPicPr preferRelativeResize="0"/>
          <p:nvPr/>
        </p:nvPicPr>
        <p:blipFill rotWithShape="1">
          <a:blip r:embed="rId4">
            <a:alphaModFix/>
          </a:blip>
          <a:srcRect b="0" l="9008" r="0" t="2104"/>
          <a:stretch/>
        </p:blipFill>
        <p:spPr>
          <a:xfrm>
            <a:off x="554450" y="1949450"/>
            <a:ext cx="5882475" cy="3940974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Shape 416"/>
          <p:cNvSpPr txBox="1"/>
          <p:nvPr>
            <p:ph idx="1" type="body"/>
          </p:nvPr>
        </p:nvSpPr>
        <p:spPr>
          <a:xfrm>
            <a:off x="6436925" y="1893891"/>
            <a:ext cx="2339399" cy="49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38150" lvl="0" marL="50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Quattrocento"/>
              <a:buChar char="➢"/>
            </a:pPr>
            <a:r>
              <a:rPr b="1" lang="en-US" sz="17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Updated</a:t>
            </a:r>
          </a:p>
          <a:p>
            <a:pPr indent="-438150" lvl="0" marL="50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Quattrocento"/>
              <a:buChar char="➢"/>
            </a:pPr>
            <a:r>
              <a:rPr b="1" lang="en-US" sz="17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Current relative posts</a:t>
            </a:r>
          </a:p>
          <a:p>
            <a:pPr indent="-438150" lvl="0" marL="50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Quattrocento"/>
              <a:buChar char="➢"/>
            </a:pPr>
            <a:r>
              <a:rPr b="1" lang="en-US" sz="17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Reached 500 ‘Like’ benchmark </a:t>
            </a:r>
          </a:p>
          <a:p>
            <a:pPr indent="-438150" lvl="0" marL="50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Quattrocento"/>
              <a:buChar char="➢"/>
            </a:pPr>
            <a:r>
              <a:rPr b="1" lang="en-US" sz="17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Appeals to younger and middle age markets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>
            <p:ph type="title"/>
          </p:nvPr>
        </p:nvSpPr>
        <p:spPr>
          <a:xfrm>
            <a:off x="411125" y="1332475"/>
            <a:ext cx="8468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2352"/>
              <a:buFont typeface="Arial"/>
              <a:buNone/>
            </a:pPr>
            <a:r>
              <a:rPr b="1" lang="en-US" sz="3400">
                <a:solidFill>
                  <a:srgbClr val="74A50F"/>
                </a:solidFill>
                <a:latin typeface="Quattrocento"/>
                <a:ea typeface="Quattrocento"/>
                <a:cs typeface="Quattrocento"/>
                <a:sym typeface="Quattrocento"/>
              </a:rPr>
              <a:t>OTHER DIGITAL PLATFORMS- Instagram</a:t>
            </a:r>
          </a:p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</a:pPr>
            <a:r>
              <a:t/>
            </a:r>
            <a:endParaRPr sz="400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22" name="Shape 4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2412" y="29369"/>
            <a:ext cx="3793678" cy="1080770"/>
          </a:xfrm>
          <a:prstGeom prst="rect">
            <a:avLst/>
          </a:prstGeom>
          <a:solidFill>
            <a:srgbClr val="EEEEEE"/>
          </a:solidFill>
          <a:ln cap="sq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423" name="Shape 4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025" y="1930225"/>
            <a:ext cx="6162649" cy="3736149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Shape 424"/>
          <p:cNvSpPr txBox="1"/>
          <p:nvPr/>
        </p:nvSpPr>
        <p:spPr>
          <a:xfrm>
            <a:off x="6688675" y="1929450"/>
            <a:ext cx="2191200" cy="3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38150" lvl="0" marL="508000" rtl="0">
              <a:spcBef>
                <a:spcPts val="0"/>
              </a:spcBef>
              <a:buClr>
                <a:schemeClr val="dk1"/>
              </a:buClr>
              <a:buSzPct val="100000"/>
              <a:buFont typeface="Quattrocento"/>
              <a:buChar char="➢"/>
            </a:pPr>
            <a:r>
              <a:rPr b="1" lang="en-US" sz="17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Created 10/2</a:t>
            </a:r>
          </a:p>
          <a:p>
            <a:pPr indent="-438150" lvl="0" marL="508000" rtl="0">
              <a:spcBef>
                <a:spcPts val="0"/>
              </a:spcBef>
              <a:buClr>
                <a:schemeClr val="dk1"/>
              </a:buClr>
              <a:buSzPct val="100000"/>
              <a:buFont typeface="Quattrocento"/>
              <a:buChar char="➢"/>
            </a:pPr>
            <a:r>
              <a:rPr b="1" lang="en-US" sz="17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Gained 59 followers</a:t>
            </a:r>
          </a:p>
          <a:p>
            <a:pPr indent="-438150" lvl="0" marL="508000" rtl="0">
              <a:spcBef>
                <a:spcPts val="0"/>
              </a:spcBef>
              <a:buClr>
                <a:schemeClr val="dk1"/>
              </a:buClr>
              <a:buSzPct val="100000"/>
              <a:buFont typeface="Quattrocento"/>
              <a:buChar char="➢"/>
            </a:pPr>
            <a:r>
              <a:rPr b="1" lang="en-US" sz="17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Visually appealing</a:t>
            </a:r>
          </a:p>
          <a:p>
            <a:pPr indent="-438150" lvl="0" marL="508000" rtl="0">
              <a:spcBef>
                <a:spcPts val="0"/>
              </a:spcBef>
              <a:buClr>
                <a:schemeClr val="dk1"/>
              </a:buClr>
              <a:buSzPct val="100000"/>
              <a:buFont typeface="Quattrocento"/>
              <a:buChar char="➢"/>
            </a:pPr>
            <a:r>
              <a:rPr b="1" lang="en-US" sz="17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Attracts younger market of “Foodies”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/>
          <p:nvPr>
            <p:ph type="title"/>
          </p:nvPr>
        </p:nvSpPr>
        <p:spPr>
          <a:xfrm>
            <a:off x="606049" y="1256275"/>
            <a:ext cx="7462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FF034A"/>
              </a:buClr>
              <a:buSzPct val="25000"/>
              <a:buFont typeface="Arial"/>
              <a:buNone/>
            </a:pPr>
            <a:r>
              <a:rPr b="1" lang="en-US" sz="3000">
                <a:solidFill>
                  <a:srgbClr val="74A50F"/>
                </a:solidFill>
                <a:latin typeface="Quattrocento"/>
                <a:ea typeface="Quattrocento"/>
                <a:cs typeface="Quattrocento"/>
                <a:sym typeface="Quattrocento"/>
              </a:rPr>
              <a:t>RECOMMENDATIONS FOR THE FUTURE </a:t>
            </a:r>
          </a:p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</a:pPr>
            <a:r>
              <a:t/>
            </a:r>
            <a:endParaRPr sz="400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30" name="Shape 4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2412" y="29369"/>
            <a:ext cx="3793678" cy="1080770"/>
          </a:xfrm>
          <a:prstGeom prst="rect">
            <a:avLst/>
          </a:prstGeom>
          <a:solidFill>
            <a:srgbClr val="EEEEEE"/>
          </a:solidFill>
          <a:ln cap="sq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431" name="Shape 431"/>
          <p:cNvSpPr txBox="1"/>
          <p:nvPr>
            <p:ph idx="1" type="body"/>
          </p:nvPr>
        </p:nvSpPr>
        <p:spPr>
          <a:xfrm>
            <a:off x="533775" y="1888075"/>
            <a:ext cx="8046599" cy="3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44500" lvl="0" marL="508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baseline="0" i="0" lang="en-US" sz="18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Continuance of Instagram</a:t>
            </a:r>
            <a:r>
              <a:rPr b="1" lang="en-US" sz="1800">
                <a:latin typeface="Quattrocento"/>
                <a:ea typeface="Quattrocento"/>
                <a:cs typeface="Quattrocento"/>
                <a:sym typeface="Quattrocento"/>
              </a:rPr>
              <a:t>, Pinterest, &amp; Yelp</a:t>
            </a:r>
          </a:p>
          <a:p>
            <a:pPr indent="-444500" lvl="0" marL="508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lang="en-US" sz="1800">
                <a:latin typeface="Quattrocento"/>
                <a:ea typeface="Quattrocento"/>
                <a:cs typeface="Quattrocento"/>
                <a:sym typeface="Quattrocento"/>
              </a:rPr>
              <a:t>Reevaluate useful digital platforms-&gt; deter focus from Twitter and Foursquare</a:t>
            </a:r>
          </a:p>
          <a:p>
            <a:pPr indent="-444500" lvl="0" marL="508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lang="en-US" sz="1800">
                <a:latin typeface="Quattrocento"/>
                <a:ea typeface="Quattrocento"/>
                <a:cs typeface="Quattrocento"/>
                <a:sym typeface="Quattrocento"/>
              </a:rPr>
              <a:t>Utilize active Facebook page and attempt to make consistent and engaging posts</a:t>
            </a:r>
          </a:p>
          <a:p>
            <a:pPr indent="-444500" lvl="0" marL="508000" marR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baseline="0" i="0" lang="en-US" sz="18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Continuance of Living Social campaign to attract and retain new customers based on s</a:t>
            </a:r>
            <a:r>
              <a:rPr b="1" lang="en-US" sz="1800">
                <a:latin typeface="Quattrocento"/>
                <a:ea typeface="Quattrocento"/>
                <a:cs typeface="Quattrocento"/>
                <a:sym typeface="Quattrocento"/>
              </a:rPr>
              <a:t>uccess from first campaign</a:t>
            </a:r>
          </a:p>
          <a:p>
            <a:pPr indent="-444500" lvl="0" marL="508000" marR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lang="en-US" sz="1800">
                <a:latin typeface="Quattrocento"/>
                <a:ea typeface="Quattrocento"/>
                <a:cs typeface="Quattrocento"/>
                <a:sym typeface="Quattrocento"/>
              </a:rPr>
              <a:t>Launch additional Google Adwords campaigns with different keywords to drive more traffic to the website, improve SEO, and increase brand awareness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1059600" y="1169451"/>
            <a:ext cx="7024799" cy="123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FF034A"/>
              </a:buClr>
              <a:buFont typeface="Arial"/>
              <a:buNone/>
            </a:pPr>
            <a:r>
              <a:t/>
            </a:r>
            <a:endParaRPr b="1" sz="3300">
              <a:solidFill>
                <a:srgbClr val="FF034A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lvl="0" rtl="0">
              <a:spcBef>
                <a:spcPts val="0"/>
              </a:spcBef>
              <a:buClr>
                <a:srgbClr val="FF034A"/>
              </a:buClr>
              <a:buSzPct val="25000"/>
              <a:buFont typeface="Arial"/>
              <a:buNone/>
            </a:pPr>
            <a:r>
              <a:rPr b="1" lang="en-US" sz="3300">
                <a:solidFill>
                  <a:srgbClr val="74A50F"/>
                </a:solidFill>
                <a:latin typeface="Quattrocento"/>
                <a:ea typeface="Quattrocento"/>
                <a:cs typeface="Quattrocento"/>
                <a:sym typeface="Quattrocento"/>
              </a:rPr>
              <a:t>PREVIOUS DIGITAL PRESENCE</a:t>
            </a:r>
          </a:p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</a:pPr>
            <a:r>
              <a:t/>
            </a:r>
            <a:endParaRPr sz="400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2412" y="29369"/>
            <a:ext cx="3793678" cy="1080770"/>
          </a:xfrm>
          <a:prstGeom prst="rect">
            <a:avLst/>
          </a:prstGeom>
          <a:solidFill>
            <a:srgbClr val="EEEEEE"/>
          </a:solidFill>
          <a:ln cap="sq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70" name="Shape 270"/>
          <p:cNvSpPr txBox="1"/>
          <p:nvPr>
            <p:ph idx="1" type="body"/>
          </p:nvPr>
        </p:nvSpPr>
        <p:spPr>
          <a:xfrm>
            <a:off x="213425" y="1909398"/>
            <a:ext cx="5803799" cy="4486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04800" lvl="1" marL="819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lang="en-US" sz="1700">
                <a:latin typeface="Quattrocento"/>
                <a:ea typeface="Quattrocento"/>
                <a:cs typeface="Quattrocento"/>
                <a:sym typeface="Quattrocento"/>
              </a:rPr>
              <a:t>Social Media Platforms:</a:t>
            </a:r>
          </a:p>
          <a:p>
            <a:pPr indent="-3365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Quattrocento"/>
              <a:buChar char="-"/>
            </a:pPr>
            <a:r>
              <a:rPr b="1" baseline="0" i="0" lang="en-US" sz="17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No Twitter</a:t>
            </a:r>
          </a:p>
          <a:p>
            <a:pPr indent="-3365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Quattrocento"/>
              <a:buChar char="-"/>
            </a:pPr>
            <a:r>
              <a:rPr b="1" baseline="0" i="0" lang="en-US" sz="17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No Pinterest </a:t>
            </a:r>
          </a:p>
          <a:p>
            <a:pPr indent="-3365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Quattrocento"/>
              <a:buChar char="-"/>
            </a:pPr>
            <a:r>
              <a:rPr b="1" baseline="0" i="0" lang="en-US" sz="17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No Instagram</a:t>
            </a:r>
          </a:p>
          <a:p>
            <a:pPr indent="-3365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Quattrocento"/>
              <a:buChar char="-"/>
            </a:pPr>
            <a:r>
              <a:rPr b="1" lang="en-US" sz="1700">
                <a:latin typeface="Quattrocento"/>
                <a:ea typeface="Quattrocento"/>
                <a:cs typeface="Quattrocento"/>
                <a:sym typeface="Quattrocento"/>
              </a:rPr>
              <a:t>Existing </a:t>
            </a:r>
            <a:r>
              <a:rPr b="1" baseline="0" i="0" lang="en-US" sz="17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Facebook</a:t>
            </a:r>
            <a:r>
              <a:rPr b="1" lang="en-US" sz="1700"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br>
              <a:rPr b="1" lang="en-US" sz="1700"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b="1" lang="en-US" sz="1700">
                <a:latin typeface="Quattrocento"/>
                <a:ea typeface="Quattrocento"/>
                <a:cs typeface="Quattrocento"/>
                <a:sym typeface="Quattrocento"/>
              </a:rPr>
              <a:t>→ decent following but</a:t>
            </a:r>
            <a:r>
              <a:rPr b="1" baseline="0" i="0" lang="en-US" sz="17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b="1" lang="en-US" sz="1700">
                <a:latin typeface="Quattrocento"/>
                <a:ea typeface="Quattrocento"/>
                <a:cs typeface="Quattrocento"/>
                <a:sym typeface="Quattrocento"/>
              </a:rPr>
              <a:t>inconsistent posts</a:t>
            </a:r>
            <a:r>
              <a:rPr b="1" baseline="0" i="0" lang="en-US" sz="17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  </a:t>
            </a:r>
            <a:r>
              <a:rPr b="1" lang="en-US" sz="1700">
                <a:latin typeface="Quattrocento"/>
                <a:ea typeface="Quattrocento"/>
                <a:cs typeface="Quattrocento"/>
                <a:sym typeface="Quattrocento"/>
              </a:rPr>
              <a:t>and very little activity</a:t>
            </a:r>
            <a:br>
              <a:rPr b="1" lang="en-US" sz="1700"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b="1" lang="en-US" sz="1700">
                <a:latin typeface="Quattrocento"/>
                <a:ea typeface="Quattrocento"/>
                <a:cs typeface="Quattrocento"/>
                <a:sym typeface="Quattrocento"/>
              </a:rPr>
              <a:t>→ 3 locations=complicated for FB </a:t>
            </a:r>
            <a:br>
              <a:rPr b="1" lang="en-US" sz="1700">
                <a:latin typeface="Quattrocento"/>
                <a:ea typeface="Quattrocento"/>
                <a:cs typeface="Quattrocento"/>
                <a:sym typeface="Quattrocento"/>
              </a:rPr>
            </a:br>
          </a:p>
          <a:p>
            <a:pPr indent="-304800" lvl="1" marL="819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baseline="0" i="0" lang="en-US" sz="17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Website: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latin typeface="Quattrocento"/>
                <a:ea typeface="Quattrocento"/>
                <a:cs typeface="Quattrocento"/>
                <a:sym typeface="Quattrocento"/>
              </a:rPr>
              <a:t>- </a:t>
            </a:r>
            <a:r>
              <a:rPr b="1" baseline="0" i="0" lang="en-US" sz="17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Boring colors &amp; </a:t>
            </a:r>
            <a:r>
              <a:rPr b="1" lang="en-US" sz="1700">
                <a:latin typeface="Quattrocento"/>
                <a:ea typeface="Quattrocento"/>
                <a:cs typeface="Quattrocento"/>
                <a:sym typeface="Quattrocento"/>
              </a:rPr>
              <a:t>website design</a:t>
            </a:r>
            <a:br>
              <a:rPr b="1" lang="en-US" sz="1700"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b="1" lang="en-US" sz="1700">
                <a:latin typeface="Quattrocento"/>
                <a:ea typeface="Quattrocento"/>
                <a:cs typeface="Quattrocento"/>
                <a:sym typeface="Quattrocento"/>
              </a:rPr>
              <a:t>- Navigation menu hard to navigate</a:t>
            </a:r>
            <a:br>
              <a:rPr b="1" lang="en-US" sz="1700"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b="1" lang="en-US" sz="1700">
                <a:latin typeface="Quattrocento"/>
                <a:ea typeface="Quattrocento"/>
                <a:cs typeface="Quattrocento"/>
                <a:sym typeface="Quattrocento"/>
              </a:rPr>
              <a:t>- </a:t>
            </a:r>
            <a:r>
              <a:rPr b="1" baseline="0" i="0" lang="en-US" sz="17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Couldn’t </a:t>
            </a:r>
            <a:r>
              <a:rPr b="1" lang="en-US" sz="1700">
                <a:latin typeface="Quattrocento"/>
                <a:ea typeface="Quattrocento"/>
                <a:cs typeface="Quattrocento"/>
                <a:sym typeface="Quattrocento"/>
              </a:rPr>
              <a:t>disable background </a:t>
            </a:r>
            <a:r>
              <a:rPr b="1" baseline="0" i="0" lang="en-US" sz="17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music</a:t>
            </a:r>
            <a:br>
              <a:rPr b="1" lang="en-US" sz="1700"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b="1" lang="en-US" sz="1700">
                <a:latin typeface="Quattrocento"/>
                <a:ea typeface="Quattrocento"/>
                <a:cs typeface="Quattrocento"/>
                <a:sym typeface="Quattrocento"/>
              </a:rPr>
              <a:t>- </a:t>
            </a:r>
            <a:r>
              <a:rPr b="1" baseline="0" i="0" lang="en-US" sz="17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No</a:t>
            </a:r>
            <a:r>
              <a:rPr b="1" lang="en-US" sz="1700">
                <a:latin typeface="Quattrocento"/>
                <a:ea typeface="Quattrocento"/>
                <a:cs typeface="Quattrocento"/>
                <a:sym typeface="Quattrocento"/>
              </a:rPr>
              <a:t> website menu</a:t>
            </a:r>
            <a:r>
              <a:rPr b="1" baseline="0" i="0" lang="en-US" sz="17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 for Ardmore </a:t>
            </a:r>
            <a:r>
              <a:rPr b="1" lang="en-US" sz="1700">
                <a:latin typeface="Quattrocento"/>
                <a:ea typeface="Quattrocento"/>
                <a:cs typeface="Quattrocento"/>
                <a:sym typeface="Quattrocento"/>
              </a:rPr>
              <a:t>location</a:t>
            </a:r>
            <a:br>
              <a:rPr b="1" lang="en-US" sz="1700"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b="1" lang="en-US" sz="1700">
                <a:latin typeface="Quattrocento"/>
                <a:ea typeface="Quattrocento"/>
                <a:cs typeface="Quattrocento"/>
                <a:sym typeface="Quattrocento"/>
              </a:rPr>
              <a:t>- </a:t>
            </a:r>
            <a:r>
              <a:rPr b="1" baseline="0" i="0" lang="en-US" sz="1700" u="none" cap="none" strike="noStrike">
                <a:latin typeface="Quattrocento"/>
                <a:ea typeface="Quattrocento"/>
                <a:cs typeface="Quattrocento"/>
                <a:sym typeface="Quattrocento"/>
              </a:rPr>
              <a:t>No social media icons </a:t>
            </a:r>
          </a:p>
        </p:txBody>
      </p:sp>
      <p:pic>
        <p:nvPicPr>
          <p:cNvPr id="271" name="Shape 2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4962" y="4869975"/>
            <a:ext cx="1428600" cy="151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87400" y="3362462"/>
            <a:ext cx="1811099" cy="135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34968" y="1776380"/>
            <a:ext cx="1428600" cy="143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x="981565" y="742963"/>
            <a:ext cx="70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b="1" lang="en-US" sz="3800">
                <a:solidFill>
                  <a:srgbClr val="74A50F"/>
                </a:solidFill>
                <a:latin typeface="Quattrocento"/>
                <a:ea typeface="Quattrocento"/>
                <a:cs typeface="Quattrocento"/>
                <a:sym typeface="Quattrocento"/>
              </a:rPr>
              <a:t>OVERVIEW &amp; </a:t>
            </a:r>
          </a:p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b="1" lang="en-US" sz="3800">
                <a:solidFill>
                  <a:srgbClr val="74A50F"/>
                </a:solidFill>
                <a:latin typeface="Quattrocento"/>
                <a:ea typeface="Quattrocento"/>
                <a:cs typeface="Quattrocento"/>
                <a:sym typeface="Quattrocento"/>
              </a:rPr>
              <a:t>OBJECTIVES </a:t>
            </a:r>
          </a:p>
        </p:txBody>
      </p:sp>
      <p:pic>
        <p:nvPicPr>
          <p:cNvPr id="279" name="Shape 2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2412" y="29369"/>
            <a:ext cx="3793678" cy="1080770"/>
          </a:xfrm>
          <a:prstGeom prst="rect">
            <a:avLst/>
          </a:prstGeom>
          <a:solidFill>
            <a:srgbClr val="EEEEEE"/>
          </a:solidFill>
          <a:ln cap="sq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80" name="Shape 280"/>
          <p:cNvSpPr txBox="1"/>
          <p:nvPr/>
        </p:nvSpPr>
        <p:spPr>
          <a:xfrm>
            <a:off x="630400" y="1972625"/>
            <a:ext cx="4109399" cy="41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064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lang="en-US" sz="1800">
                <a:latin typeface="Quattrocento"/>
                <a:ea typeface="Quattrocento"/>
                <a:cs typeface="Quattrocento"/>
                <a:sym typeface="Quattrocento"/>
              </a:rPr>
              <a:t>Completely Redesign Website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Quattrocento"/>
              <a:buChar char="○"/>
            </a:pPr>
            <a:r>
              <a:rPr b="1" lang="en-US" sz="1800">
                <a:latin typeface="Quattrocento"/>
                <a:ea typeface="Quattrocento"/>
                <a:cs typeface="Quattrocento"/>
                <a:sym typeface="Quattrocento"/>
              </a:rPr>
              <a:t>Created entirely new page for Ardmore Location </a:t>
            </a:r>
          </a:p>
          <a:p>
            <a:pPr indent="-406400" lvl="0" marL="457200" rtl="0">
              <a:spcBef>
                <a:spcPts val="600"/>
              </a:spcBef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lang="en-US" sz="1800">
                <a:latin typeface="Quattrocento"/>
                <a:ea typeface="Quattrocento"/>
                <a:cs typeface="Quattrocento"/>
                <a:sym typeface="Quattrocento"/>
              </a:rPr>
              <a:t>Increase website traffic and brand awareness through Google Adwords Campaign</a:t>
            </a:r>
          </a:p>
          <a:p>
            <a:pPr indent="-406400" lvl="0" marL="457200" rtl="0">
              <a:spcBef>
                <a:spcPts val="600"/>
              </a:spcBef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lang="en-US" sz="1800">
                <a:latin typeface="Quattrocento"/>
                <a:ea typeface="Quattrocento"/>
                <a:cs typeface="Quattrocento"/>
                <a:sym typeface="Quattrocento"/>
              </a:rPr>
              <a:t> Increase sales and customer base through Living Social Campaign</a:t>
            </a:r>
          </a:p>
          <a:p>
            <a:pPr indent="-406400" lvl="0" marL="457200" rtl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lang="en-US" sz="18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Improve and manage existing Facebook page</a:t>
            </a:r>
          </a:p>
          <a:p>
            <a:pPr indent="-406400" lvl="0" marL="457200" rtl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lang="en-US" sz="1800">
                <a:latin typeface="Quattrocento"/>
                <a:ea typeface="Quattrocento"/>
                <a:cs typeface="Quattrocento"/>
                <a:sym typeface="Quattrocento"/>
              </a:rPr>
              <a:t>Create Instagram, Pinterest, and Twitter accounts to improve social media presence</a:t>
            </a:r>
          </a:p>
          <a:p>
            <a:pPr lvl="0" rtl="0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b="1" sz="1800"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281" name="Shape 2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2062" y="1307800"/>
            <a:ext cx="3274399" cy="477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834225" y="1406325"/>
            <a:ext cx="7511999" cy="52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0555"/>
              <a:buFont typeface="Arial"/>
              <a:buNone/>
            </a:pPr>
            <a:r>
              <a:rPr b="1" lang="en-US" sz="3600">
                <a:solidFill>
                  <a:srgbClr val="74A50F"/>
                </a:solidFill>
                <a:latin typeface="Quattrocento"/>
                <a:ea typeface="Quattrocento"/>
                <a:cs typeface="Quattrocento"/>
                <a:sym typeface="Quattrocento"/>
              </a:rPr>
              <a:t>GOOGLE ADWORDS: OBJECTIVES</a:t>
            </a:r>
          </a:p>
        </p:txBody>
      </p:sp>
      <p:pic>
        <p:nvPicPr>
          <p:cNvPr id="287" name="Shape 2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5062" y="-381456"/>
            <a:ext cx="3793800" cy="1080900"/>
          </a:xfrm>
          <a:prstGeom prst="rect">
            <a:avLst/>
          </a:prstGeom>
          <a:solidFill>
            <a:srgbClr val="EEEEEE"/>
          </a:solidFill>
          <a:ln cap="sq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88" name="Shape 288"/>
          <p:cNvSpPr txBox="1"/>
          <p:nvPr/>
        </p:nvSpPr>
        <p:spPr>
          <a:xfrm>
            <a:off x="781575" y="2030825"/>
            <a:ext cx="7617299" cy="2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lang="en-US" sz="2000">
                <a:latin typeface="Quattrocento"/>
                <a:ea typeface="Quattrocento"/>
                <a:cs typeface="Quattrocento"/>
                <a:sym typeface="Quattrocento"/>
              </a:rPr>
              <a:t>Launch one successful Google AdWords Campaign</a:t>
            </a:r>
          </a:p>
          <a:p>
            <a:pPr indent="-419100" lvl="0" marL="457200" rtl="0">
              <a:spcBef>
                <a:spcPts val="600"/>
              </a:spcBef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lang="en-US" sz="2000">
                <a:latin typeface="Quattrocento"/>
                <a:ea typeface="Quattrocento"/>
                <a:cs typeface="Quattrocento"/>
                <a:sym typeface="Quattrocento"/>
              </a:rPr>
              <a:t>Increase brand awareness for Mt. Fuji </a:t>
            </a:r>
          </a:p>
          <a:p>
            <a:pPr indent="-419100" lvl="0" marL="457200" rtl="0">
              <a:spcBef>
                <a:spcPts val="600"/>
              </a:spcBef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lang="en-US" sz="2000">
                <a:latin typeface="Quattrocento"/>
                <a:ea typeface="Quattrocento"/>
                <a:cs typeface="Quattrocento"/>
                <a:sym typeface="Quattrocento"/>
              </a:rPr>
              <a:t>Implement cost effective strategy → budget of $25.00</a:t>
            </a:r>
          </a:p>
          <a:p>
            <a:pPr indent="-419100" lvl="0" marL="457200" rtl="0">
              <a:spcBef>
                <a:spcPts val="600"/>
              </a:spcBef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lang="en-US" sz="2000">
                <a:latin typeface="Quattrocento"/>
                <a:ea typeface="Quattrocento"/>
                <a:cs typeface="Quattrocento"/>
                <a:sym typeface="Quattrocento"/>
              </a:rPr>
              <a:t>Increase sales</a:t>
            </a:r>
          </a:p>
          <a:p>
            <a:pPr indent="-419100" lvl="0" marL="457200" rtl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lang="en-US" sz="2000">
                <a:latin typeface="Quattrocento"/>
                <a:ea typeface="Quattrocento"/>
                <a:cs typeface="Quattrocento"/>
                <a:sym typeface="Quattrocento"/>
              </a:rPr>
              <a:t>Promote and drive traffic to the new Ardmore, PA, website</a:t>
            </a:r>
          </a:p>
          <a:p>
            <a:pPr indent="-419100" lvl="0" marL="457200" rtl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lang="en-US" sz="2000">
                <a:latin typeface="Quattrocento"/>
                <a:ea typeface="Quattrocento"/>
                <a:cs typeface="Quattrocento"/>
                <a:sym typeface="Quattrocento"/>
              </a:rPr>
              <a:t>Improve Search Engine Optimization for Mt. Fuji</a:t>
            </a:r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4">
            <a:alphaModFix/>
          </a:blip>
          <a:srcRect b="0" l="0" r="50007" t="0"/>
          <a:stretch/>
        </p:blipFill>
        <p:spPr>
          <a:xfrm>
            <a:off x="2117105" y="4772891"/>
            <a:ext cx="4909800" cy="1512300"/>
          </a:xfrm>
          <a:prstGeom prst="rect">
            <a:avLst/>
          </a:prstGeom>
          <a:noFill/>
          <a:ln cap="flat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2412" y="29369"/>
            <a:ext cx="3793678" cy="1080770"/>
          </a:xfrm>
          <a:prstGeom prst="rect">
            <a:avLst/>
          </a:prstGeom>
          <a:solidFill>
            <a:srgbClr val="EEEEEE"/>
          </a:solidFill>
          <a:ln cap="sq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95" name="Shape 295"/>
          <p:cNvSpPr txBox="1"/>
          <p:nvPr/>
        </p:nvSpPr>
        <p:spPr>
          <a:xfrm>
            <a:off x="776175" y="117205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600">
                <a:solidFill>
                  <a:srgbClr val="74A50F"/>
                </a:solidFill>
                <a:latin typeface="Quattrocento"/>
                <a:ea typeface="Quattrocento"/>
                <a:cs typeface="Quattrocento"/>
                <a:sym typeface="Quattrocento"/>
              </a:rPr>
              <a:t>GOOGLE ADWORDS: CAMPAIGN</a:t>
            </a:r>
          </a:p>
        </p:txBody>
      </p:sp>
      <p:pic>
        <p:nvPicPr>
          <p:cNvPr id="296" name="Shape 2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950" y="2211450"/>
            <a:ext cx="7928099" cy="3392700"/>
          </a:xfrm>
          <a:prstGeom prst="roundRect">
            <a:avLst>
              <a:gd fmla="val 8594" name="adj"/>
            </a:avLst>
          </a:prstGeom>
          <a:solidFill>
            <a:srgbClr val="EEEEEE"/>
          </a:solidFill>
          <a:ln cap="flat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Shape 3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2412" y="29369"/>
            <a:ext cx="3793678" cy="1080770"/>
          </a:xfrm>
          <a:prstGeom prst="rect">
            <a:avLst/>
          </a:prstGeom>
          <a:solidFill>
            <a:srgbClr val="EEEEEE"/>
          </a:solidFill>
          <a:ln cap="sq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302" name="Shape 302"/>
          <p:cNvSpPr txBox="1"/>
          <p:nvPr/>
        </p:nvSpPr>
        <p:spPr>
          <a:xfrm>
            <a:off x="895350" y="1200537"/>
            <a:ext cx="8242200" cy="842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600">
                <a:solidFill>
                  <a:srgbClr val="74A50F"/>
                </a:solidFill>
                <a:latin typeface="Quattrocento"/>
                <a:ea typeface="Quattrocento"/>
                <a:cs typeface="Quattrocento"/>
                <a:sym typeface="Quattrocento"/>
              </a:rPr>
              <a:t>GOOGLE ADWORDS: METRICS</a:t>
            </a:r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4">
            <a:alphaModFix/>
          </a:blip>
          <a:srcRect b="5190" l="0" r="0" t="14462"/>
          <a:stretch/>
        </p:blipFill>
        <p:spPr>
          <a:xfrm>
            <a:off x="615450" y="2114100"/>
            <a:ext cx="7913100" cy="3717299"/>
          </a:xfrm>
          <a:prstGeom prst="roundRect">
            <a:avLst>
              <a:gd fmla="val 8594" name="adj"/>
            </a:avLst>
          </a:prstGeom>
          <a:solidFill>
            <a:srgbClr val="EEEEEE"/>
          </a:solidFill>
          <a:ln cap="flat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type="title"/>
          </p:nvPr>
        </p:nvSpPr>
        <p:spPr>
          <a:xfrm>
            <a:off x="670824" y="1027675"/>
            <a:ext cx="80400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-US" sz="3600">
                <a:solidFill>
                  <a:srgbClr val="74A50F"/>
                </a:solidFill>
                <a:latin typeface="Quattrocento"/>
                <a:ea typeface="Quattrocento"/>
                <a:cs typeface="Quattrocento"/>
                <a:sym typeface="Quattrocento"/>
              </a:rPr>
              <a:t>GOOGLE ADWORDS: CONCLUSION</a:t>
            </a:r>
          </a:p>
        </p:txBody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586200" y="2170675"/>
            <a:ext cx="7971600" cy="395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925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lang="en-US" sz="1900">
                <a:latin typeface="Quattrocento"/>
                <a:ea typeface="Quattrocento"/>
                <a:cs typeface="Quattrocento"/>
                <a:sym typeface="Quattrocento"/>
              </a:rPr>
              <a:t>Geo-targeted the greater Philadelphia area within a 15 mile radius.</a:t>
            </a:r>
          </a:p>
          <a:p>
            <a:pPr indent="-34925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lang="en-US" sz="1900">
                <a:latin typeface="Quattrocento"/>
                <a:ea typeface="Quattrocento"/>
                <a:cs typeface="Quattrocento"/>
                <a:sym typeface="Quattrocento"/>
              </a:rPr>
              <a:t>Ardmore, PA website was not launched</a:t>
            </a:r>
          </a:p>
          <a:p>
            <a:pPr indent="-34925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Quattrocento"/>
              <a:buChar char="○"/>
            </a:pPr>
            <a:r>
              <a:rPr b="1" lang="en-US" sz="1900">
                <a:latin typeface="Quattrocento"/>
                <a:ea typeface="Quattrocento"/>
                <a:cs typeface="Quattrocento"/>
                <a:sym typeface="Quattrocento"/>
              </a:rPr>
              <a:t>Resulted in a low quality score from Google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b="1" sz="1900"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b="1" lang="en-US" sz="1900" u="sng">
                <a:latin typeface="Quattrocento"/>
                <a:ea typeface="Quattrocento"/>
                <a:cs typeface="Quattrocento"/>
                <a:sym typeface="Quattrocento"/>
              </a:rPr>
              <a:t>OBJECTIVES</a:t>
            </a:r>
          </a:p>
          <a:p>
            <a:pPr indent="-34925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lang="en-US" sz="1900">
                <a:latin typeface="Quattrocento"/>
                <a:ea typeface="Quattrocento"/>
                <a:cs typeface="Quattrocento"/>
                <a:sym typeface="Quattrocento"/>
              </a:rPr>
              <a:t>Increase awareness for Mt. Fuji ✔</a:t>
            </a:r>
          </a:p>
          <a:p>
            <a:pPr indent="-34925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Quattrocento"/>
              <a:buChar char="○"/>
            </a:pPr>
            <a:r>
              <a:rPr b="1" lang="en-US" sz="1900">
                <a:latin typeface="Quattrocento"/>
                <a:ea typeface="Quattrocento"/>
                <a:cs typeface="Quattrocento"/>
                <a:sym typeface="Quattrocento"/>
              </a:rPr>
              <a:t>People found out about new Ardmore location</a:t>
            </a:r>
          </a:p>
          <a:p>
            <a:pPr indent="-34925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lang="en-US" sz="1900">
                <a:latin typeface="Quattrocento"/>
                <a:ea typeface="Quattrocento"/>
                <a:cs typeface="Quattrocento"/>
                <a:sym typeface="Quattrocento"/>
              </a:rPr>
              <a:t>Promote and drive traffic to Ardmore website ✘</a:t>
            </a:r>
          </a:p>
          <a:p>
            <a:pPr indent="-34925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Quattrocento"/>
              <a:buChar char="○"/>
            </a:pPr>
            <a:r>
              <a:rPr b="1" lang="en-US" sz="1900">
                <a:latin typeface="Quattrocento"/>
                <a:ea typeface="Quattrocento"/>
                <a:cs typeface="Quattrocento"/>
                <a:sym typeface="Quattrocento"/>
              </a:rPr>
              <a:t>The Ardmore website was down, however 97,000 impressions promoted the new location</a:t>
            </a:r>
          </a:p>
          <a:p>
            <a:pPr indent="-34925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lang="en-US" sz="1900">
                <a:latin typeface="Quattrocento"/>
                <a:ea typeface="Quattrocento"/>
                <a:cs typeface="Quattrocento"/>
                <a:sym typeface="Quattrocento"/>
              </a:rPr>
              <a:t>Improve SEO for Mt. Fuji ✔</a:t>
            </a:r>
          </a:p>
          <a:p>
            <a:pPr indent="-34925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Quattrocento"/>
              <a:buChar char="○"/>
            </a:pPr>
            <a:r>
              <a:rPr b="1" lang="en-US" sz="1900">
                <a:latin typeface="Quattrocento"/>
                <a:ea typeface="Quattrocento"/>
                <a:cs typeface="Quattrocento"/>
                <a:sym typeface="Quattrocento"/>
              </a:rPr>
              <a:t>Over 97,000 impressions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b="1" sz="1800"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310" name="Shape 3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2412" y="29369"/>
            <a:ext cx="3793800" cy="1080900"/>
          </a:xfrm>
          <a:prstGeom prst="rect">
            <a:avLst/>
          </a:prstGeom>
          <a:solidFill>
            <a:srgbClr val="EEEEEE"/>
          </a:solidFill>
          <a:ln cap="sq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idx="1" type="body"/>
          </p:nvPr>
        </p:nvSpPr>
        <p:spPr>
          <a:xfrm>
            <a:off x="672099" y="2003150"/>
            <a:ext cx="4055399" cy="3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lang="en-US" sz="1800">
                <a:latin typeface="Quattrocento"/>
                <a:ea typeface="Quattrocento"/>
                <a:cs typeface="Quattrocento"/>
                <a:sym typeface="Quattrocento"/>
              </a:rPr>
              <a:t>Completely redesign website to make more visually appealing and functional for customers</a:t>
            </a:r>
          </a:p>
          <a:p>
            <a:pPr indent="-342900" lvl="0" marL="4572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lang="en-US" sz="1800">
                <a:latin typeface="Quattrocento"/>
                <a:ea typeface="Quattrocento"/>
                <a:cs typeface="Quattrocento"/>
                <a:sym typeface="Quattrocento"/>
              </a:rPr>
              <a:t>Add page for new Ardmore Location</a:t>
            </a:r>
          </a:p>
          <a:p>
            <a:pPr indent="-342900" lvl="0" marL="4572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lang="en-US" sz="1800">
                <a:latin typeface="Quattrocento"/>
                <a:ea typeface="Quattrocento"/>
                <a:cs typeface="Quattrocento"/>
                <a:sym typeface="Quattrocento"/>
              </a:rPr>
              <a:t>Link social media pages to website via icons</a:t>
            </a:r>
          </a:p>
          <a:p>
            <a:pPr indent="-342900" lvl="0" marL="4572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lang="en-US" sz="1800">
                <a:latin typeface="Quattrocento"/>
                <a:ea typeface="Quattrocento"/>
                <a:cs typeface="Quattrocento"/>
                <a:sym typeface="Quattrocento"/>
              </a:rPr>
              <a:t>Create an easier to use navigation menu</a:t>
            </a:r>
          </a:p>
          <a:p>
            <a:pPr indent="-342900" lvl="0" marL="4572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lang="en-US" sz="1800">
                <a:latin typeface="Quattrocento"/>
                <a:ea typeface="Quattrocento"/>
                <a:cs typeface="Quattrocento"/>
                <a:sym typeface="Quattrocento"/>
              </a:rPr>
              <a:t>Delete music from page</a:t>
            </a:r>
          </a:p>
          <a:p>
            <a:pPr indent="-342900" lvl="0" marL="4572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lang="en-US" sz="1800">
                <a:latin typeface="Quattrocento"/>
                <a:ea typeface="Quattrocento"/>
                <a:cs typeface="Quattrocento"/>
                <a:sym typeface="Quattrocento"/>
              </a:rPr>
              <a:t>Decreases Bounce Rate</a:t>
            </a:r>
          </a:p>
          <a:p>
            <a:pPr indent="-342900" lvl="0" marL="4572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lang="en-US" sz="1800">
                <a:latin typeface="Quattrocento"/>
                <a:ea typeface="Quattrocento"/>
                <a:cs typeface="Quattrocento"/>
                <a:sym typeface="Quattrocento"/>
              </a:rPr>
              <a:t>Update restaurant menu and contact information pages</a:t>
            </a:r>
          </a:p>
          <a:p>
            <a:pPr indent="-342900" lvl="0" marL="4572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Quattrocento"/>
              <a:buChar char="➢"/>
            </a:pPr>
            <a:r>
              <a:rPr b="1" lang="en-US" sz="1800">
                <a:latin typeface="Quattrocento"/>
                <a:ea typeface="Quattrocento"/>
                <a:cs typeface="Quattrocento"/>
                <a:sym typeface="Quattrocento"/>
              </a:rPr>
              <a:t>Optimize website for mobile devices</a:t>
            </a:r>
          </a:p>
          <a:p>
            <a:pPr indent="0" lvl="0" marL="0" rtl="0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 b="1" sz="1800"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316" name="Shape 3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2412" y="29369"/>
            <a:ext cx="3793678" cy="1080770"/>
          </a:xfrm>
          <a:prstGeom prst="rect">
            <a:avLst/>
          </a:prstGeom>
          <a:solidFill>
            <a:srgbClr val="EEEEEE"/>
          </a:solidFill>
          <a:ln cap="sq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317" name="Shape 317"/>
          <p:cNvSpPr txBox="1"/>
          <p:nvPr/>
        </p:nvSpPr>
        <p:spPr>
          <a:xfrm>
            <a:off x="1363785" y="123316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600">
                <a:solidFill>
                  <a:srgbClr val="74A50F"/>
                </a:solidFill>
                <a:latin typeface="Quattrocento"/>
                <a:ea typeface="Quattrocento"/>
                <a:cs typeface="Quattrocento"/>
                <a:sym typeface="Quattrocento"/>
              </a:rPr>
              <a:t>WEBSITE: OBJECTIVES</a:t>
            </a:r>
          </a:p>
        </p:txBody>
      </p:sp>
      <p:pic>
        <p:nvPicPr>
          <p:cNvPr id="318" name="Shape 318"/>
          <p:cNvPicPr preferRelativeResize="0"/>
          <p:nvPr/>
        </p:nvPicPr>
        <p:blipFill rotWithShape="1">
          <a:blip r:embed="rId4">
            <a:alphaModFix/>
          </a:blip>
          <a:srcRect b="2381" l="1435" r="8279" t="0"/>
          <a:stretch/>
        </p:blipFill>
        <p:spPr>
          <a:xfrm>
            <a:off x="4805150" y="2090562"/>
            <a:ext cx="3695124" cy="3530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Austin">
  <a:themeElements>
    <a:clrScheme name="Custom 9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000000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