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Nuni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13551DB-E195-4A15-B805-DCCAE429C71E}">
  <a:tblStyle styleId="{C13551DB-E195-4A15-B805-DCCAE429C71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11" Type="http://schemas.openxmlformats.org/officeDocument/2006/relationships/slide" Target="slides/slide6.xml"/><Relationship Id="rId22" Type="http://schemas.openxmlformats.org/officeDocument/2006/relationships/font" Target="fonts/Nunito-italic.fntdata"/><Relationship Id="rId10" Type="http://schemas.openxmlformats.org/officeDocument/2006/relationships/slide" Target="slides/slide5.xml"/><Relationship Id="rId21" Type="http://schemas.openxmlformats.org/officeDocument/2006/relationships/font" Target="fonts/Nuni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Nuni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400">
                <a:solidFill>
                  <a:schemeClr val="dk2"/>
                </a:solidFill>
                <a:latin typeface="Calibri"/>
                <a:ea typeface="Calibri"/>
                <a:cs typeface="Calibri"/>
                <a:sym typeface="Calibri"/>
              </a:rPr>
              <a:t>With hundreds of on-campus clubs and organizations providing wonderful opportunities, a large alumni network, and thousands of fellow students, knowing where to find and filter information is a challenge.</a:t>
            </a:r>
            <a:endParaRPr sz="1400">
              <a:solidFill>
                <a:schemeClr val="dk2"/>
              </a:solidFill>
              <a:latin typeface="Calibri"/>
              <a:ea typeface="Calibri"/>
              <a:cs typeface="Calibri"/>
              <a:sym typeface="Calibri"/>
            </a:endParaRPr>
          </a:p>
          <a:p>
            <a:pPr indent="0" lvl="0" marL="0" rtl="0">
              <a:lnSpc>
                <a:spcPct val="115000"/>
              </a:lnSpc>
              <a:spcBef>
                <a:spcPts val="1600"/>
              </a:spcBef>
              <a:spcAft>
                <a:spcPts val="160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latin typeface="Times New Roman"/>
              <a:ea typeface="Times New Roman"/>
              <a:cs typeface="Times New Roman"/>
              <a:sym typeface="Times New Roman"/>
            </a:endParaRPr>
          </a:p>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Times New Roman"/>
                <a:ea typeface="Times New Roman"/>
                <a:cs typeface="Times New Roman"/>
                <a:sym typeface="Times New Roman"/>
              </a:rPr>
              <a:t>When you find a student, you can choose to connect with them. If the student accepts your connection, then that student will become a part of your network. When a student becomes a part of your network, you will be allowed to message them. For example, if you were interested in joining a Temple organization, you can search that organization on the temple app and find people who are in the organization. Then you can connect with students from the organization and message those students to ask questions and get information about that organization.</a:t>
            </a:r>
            <a:endParaRPr>
              <a:latin typeface="Times New Roman"/>
              <a:ea typeface="Times New Roman"/>
              <a:cs typeface="Times New Roman"/>
              <a:sym typeface="Times New Roman"/>
            </a:endParaRPr>
          </a:p>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19" name="Shape 119"/>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owlnest.site/"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ocs.google.com/document/d/1t0nF01h0HbaHx9YzS--tl2KNZ8KvlVqiJaMtbVdzKwU/edit" TargetMode="External"/><Relationship Id="rId4" Type="http://schemas.openxmlformats.org/officeDocument/2006/relationships/hyperlink" Target="https://docs.google.com/document/d/1t0nF01h0HbaHx9YzS--tl2KNZ8KvlVqiJaMtbVdzKwU/edit" TargetMode="External"/><Relationship Id="rId5" Type="http://schemas.openxmlformats.org/officeDocument/2006/relationships/hyperlink" Target="https://drive.google.com/file/d/17MRyCDSb55INweqQ_Ri3ruIWkkhNHmd2/view?ths=true" TargetMode="External"/><Relationship Id="rId6" Type="http://schemas.openxmlformats.org/officeDocument/2006/relationships/hyperlink" Target="https://drive.google.com/file/d/1SmDwtyl64kcqYqP9bAoRQO7OdJTV47Wh/view?ths=true" TargetMode="External"/><Relationship Id="rId7" Type="http://schemas.openxmlformats.org/officeDocument/2006/relationships/hyperlink" Target="https://temple.app.box.com/file/288465140429" TargetMode="External"/><Relationship Id="rId8"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OwlNest</a:t>
            </a:r>
            <a:endParaRPr/>
          </a:p>
        </p:txBody>
      </p:sp>
      <p:sp>
        <p:nvSpPr>
          <p:cNvPr id="129" name="Shape 129"/>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200">
                <a:latin typeface="Nunito"/>
                <a:ea typeface="Nunito"/>
                <a:cs typeface="Nunito"/>
                <a:sym typeface="Nunito"/>
              </a:rPr>
              <a:t>Christian Wims, Scott Winter, Jason Randolph, Shay Elmalhi, Chuzhuang Jiang  </a:t>
            </a:r>
            <a:endParaRPr sz="1200">
              <a:latin typeface="Nunito"/>
              <a:ea typeface="Nunito"/>
              <a:cs typeface="Nunito"/>
              <a:sym typeface="Nunito"/>
            </a:endParaRPr>
          </a:p>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Implementation Plan </a:t>
            </a:r>
            <a:endParaRPr b="1"/>
          </a:p>
        </p:txBody>
      </p:sp>
      <p:pic>
        <p:nvPicPr>
          <p:cNvPr id="212" name="Shape 212"/>
          <p:cNvPicPr preferRelativeResize="0"/>
          <p:nvPr/>
        </p:nvPicPr>
        <p:blipFill>
          <a:blip r:embed="rId3">
            <a:alphaModFix/>
          </a:blip>
          <a:stretch>
            <a:fillRect/>
          </a:stretch>
        </p:blipFill>
        <p:spPr>
          <a:xfrm>
            <a:off x="1426525" y="1553950"/>
            <a:ext cx="6171450" cy="3038500"/>
          </a:xfrm>
          <a:prstGeom prst="rect">
            <a:avLst/>
          </a:prstGeom>
          <a:noFill/>
          <a:ln>
            <a:noFill/>
          </a:ln>
        </p:spPr>
      </p:pic>
      <p:pic>
        <p:nvPicPr>
          <p:cNvPr id="213" name="Shape 213"/>
          <p:cNvPicPr preferRelativeResize="0"/>
          <p:nvPr/>
        </p:nvPicPr>
        <p:blipFill>
          <a:blip r:embed="rId4">
            <a:alphaModFix/>
          </a:blip>
          <a:stretch>
            <a:fillRect/>
          </a:stretch>
        </p:blipFill>
        <p:spPr>
          <a:xfrm>
            <a:off x="8084700" y="210192"/>
            <a:ext cx="853525" cy="718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Prototype URL </a:t>
            </a:r>
            <a:endParaRPr b="1"/>
          </a:p>
        </p:txBody>
      </p:sp>
      <p:sp>
        <p:nvSpPr>
          <p:cNvPr id="219" name="Shape 219"/>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u="sng">
                <a:solidFill>
                  <a:schemeClr val="hlink"/>
                </a:solidFill>
                <a:hlinkClick r:id="rId3"/>
              </a:rPr>
              <a:t>Owlnest_Prototype</a:t>
            </a:r>
            <a:endParaRPr/>
          </a:p>
          <a:p>
            <a:pPr indent="0" lvl="0" marL="0" rtl="0">
              <a:spcBef>
                <a:spcPts val="1600"/>
              </a:spcBef>
              <a:spcAft>
                <a:spcPts val="1600"/>
              </a:spcAft>
              <a:buNone/>
            </a:pPr>
            <a:r>
              <a:t/>
            </a:r>
            <a:endParaRPr/>
          </a:p>
        </p:txBody>
      </p:sp>
      <p:pic>
        <p:nvPicPr>
          <p:cNvPr id="220" name="Shape 220"/>
          <p:cNvPicPr preferRelativeResize="0"/>
          <p:nvPr/>
        </p:nvPicPr>
        <p:blipFill>
          <a:blip r:embed="rId4">
            <a:alphaModFix/>
          </a:blip>
          <a:stretch>
            <a:fillRect/>
          </a:stretch>
        </p:blipFill>
        <p:spPr>
          <a:xfrm>
            <a:off x="8084700" y="210192"/>
            <a:ext cx="853525" cy="718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Appendix:</a:t>
            </a:r>
            <a:endParaRPr b="1" u="sng">
              <a:solidFill>
                <a:srgbClr val="FF0000"/>
              </a:solidFill>
            </a:endParaRPr>
          </a:p>
          <a:p>
            <a:pPr indent="0" lvl="0" marL="0">
              <a:spcBef>
                <a:spcPts val="0"/>
              </a:spcBef>
              <a:spcAft>
                <a:spcPts val="0"/>
              </a:spcAft>
              <a:buNone/>
            </a:pPr>
            <a:r>
              <a:t/>
            </a:r>
            <a:endParaRPr b="1"/>
          </a:p>
        </p:txBody>
      </p:sp>
      <p:sp>
        <p:nvSpPr>
          <p:cNvPr id="226" name="Shape 226"/>
          <p:cNvSpPr txBox="1"/>
          <p:nvPr>
            <p:ph idx="1" type="body"/>
          </p:nvPr>
        </p:nvSpPr>
        <p:spPr>
          <a:xfrm>
            <a:off x="819150" y="1747000"/>
            <a:ext cx="7505700" cy="20844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Clr>
                <a:srgbClr val="000000"/>
              </a:buClr>
              <a:buSzPts val="1100"/>
              <a:buFont typeface="Arial"/>
              <a:buChar char="●"/>
            </a:pPr>
            <a:r>
              <a:rPr lang="en" u="sng">
                <a:solidFill>
                  <a:schemeClr val="hlink"/>
                </a:solidFill>
                <a:hlinkClick r:id="rId3"/>
              </a:rPr>
              <a:t>Project charter</a:t>
            </a:r>
            <a:endParaRPr/>
          </a:p>
          <a:p>
            <a:pPr indent="-298450" lvl="0" marL="457200" rtl="0">
              <a:spcBef>
                <a:spcPts val="0"/>
              </a:spcBef>
              <a:spcAft>
                <a:spcPts val="0"/>
              </a:spcAft>
              <a:buClr>
                <a:srgbClr val="000000"/>
              </a:buClr>
              <a:buSzPts val="1100"/>
              <a:buFont typeface="Arial"/>
              <a:buChar char="●"/>
            </a:pPr>
            <a:r>
              <a:rPr lang="en" u="sng">
                <a:solidFill>
                  <a:schemeClr val="hlink"/>
                </a:solidFill>
                <a:hlinkClick r:id="rId4"/>
              </a:rPr>
              <a:t>Detailed budget spreadsheet</a:t>
            </a:r>
            <a:endParaRPr/>
          </a:p>
          <a:p>
            <a:pPr indent="-298450" lvl="0" marL="457200" rtl="0">
              <a:spcBef>
                <a:spcPts val="0"/>
              </a:spcBef>
              <a:spcAft>
                <a:spcPts val="0"/>
              </a:spcAft>
              <a:buClr>
                <a:srgbClr val="000000"/>
              </a:buClr>
              <a:buSzPts val="1100"/>
              <a:buFont typeface="Arial"/>
              <a:buChar char="●"/>
            </a:pPr>
            <a:r>
              <a:rPr lang="en" u="sng">
                <a:solidFill>
                  <a:schemeClr val="hlink"/>
                </a:solidFill>
                <a:hlinkClick r:id="rId5"/>
              </a:rPr>
              <a:t>Detailed data model</a:t>
            </a:r>
            <a:endParaRPr/>
          </a:p>
          <a:p>
            <a:pPr indent="-298450" lvl="0" marL="457200" rtl="0">
              <a:spcBef>
                <a:spcPts val="0"/>
              </a:spcBef>
              <a:spcAft>
                <a:spcPts val="0"/>
              </a:spcAft>
              <a:buClr>
                <a:srgbClr val="000000"/>
              </a:buClr>
              <a:buSzPts val="1100"/>
              <a:buFont typeface="Arial"/>
              <a:buChar char="●"/>
            </a:pPr>
            <a:r>
              <a:rPr lang="en" u="sng">
                <a:solidFill>
                  <a:schemeClr val="hlink"/>
                </a:solidFill>
                <a:hlinkClick r:id="rId6"/>
              </a:rPr>
              <a:t>Detailed process model</a:t>
            </a:r>
            <a:endParaRPr/>
          </a:p>
          <a:p>
            <a:pPr indent="-298450" lvl="0" marL="457200" rtl="0">
              <a:spcBef>
                <a:spcPts val="0"/>
              </a:spcBef>
              <a:spcAft>
                <a:spcPts val="0"/>
              </a:spcAft>
              <a:buClr>
                <a:srgbClr val="000000"/>
              </a:buClr>
              <a:buSzPts val="1100"/>
              <a:buFont typeface="Arial"/>
              <a:buChar char="●"/>
            </a:pPr>
            <a:r>
              <a:rPr lang="en" u="sng">
                <a:solidFill>
                  <a:schemeClr val="hlink"/>
                </a:solidFill>
                <a:hlinkClick r:id="rId7"/>
              </a:rPr>
              <a:t>Detailed systems architecture diagram</a:t>
            </a:r>
            <a:endParaRPr>
              <a:solidFill>
                <a:srgbClr val="FF0000"/>
              </a:solidFill>
            </a:endParaRPr>
          </a:p>
          <a:p>
            <a:pPr indent="-298450" lvl="0" marL="457200" rtl="0">
              <a:spcBef>
                <a:spcPts val="0"/>
              </a:spcBef>
              <a:spcAft>
                <a:spcPts val="0"/>
              </a:spcAft>
              <a:buClr>
                <a:srgbClr val="000000"/>
              </a:buClr>
              <a:buSzPts val="1100"/>
              <a:buFont typeface="Arial"/>
              <a:buChar char="●"/>
            </a:pPr>
            <a:r>
              <a:t/>
            </a:r>
            <a:endParaRPr>
              <a:solidFill>
                <a:srgbClr val="FF0000"/>
              </a:solidFill>
            </a:endParaRPr>
          </a:p>
          <a:p>
            <a:pPr indent="0" lvl="0" marL="0">
              <a:spcBef>
                <a:spcPts val="0"/>
              </a:spcBef>
              <a:spcAft>
                <a:spcPts val="1600"/>
              </a:spcAft>
              <a:buNone/>
            </a:pPr>
            <a:r>
              <a:t/>
            </a:r>
            <a:endParaRPr/>
          </a:p>
        </p:txBody>
      </p:sp>
      <p:pic>
        <p:nvPicPr>
          <p:cNvPr id="227" name="Shape 227"/>
          <p:cNvPicPr preferRelativeResize="0"/>
          <p:nvPr/>
        </p:nvPicPr>
        <p:blipFill>
          <a:blip r:embed="rId8">
            <a:alphaModFix/>
          </a:blip>
          <a:stretch>
            <a:fillRect/>
          </a:stretch>
        </p:blipFill>
        <p:spPr>
          <a:xfrm>
            <a:off x="8084700" y="210192"/>
            <a:ext cx="853525" cy="718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t>Appendix:</a:t>
            </a:r>
            <a:endParaRPr b="1" u="sng">
              <a:solidFill>
                <a:srgbClr val="FF0000"/>
              </a:solidFill>
            </a:endParaRPr>
          </a:p>
          <a:p>
            <a:pPr indent="0" lvl="0" marL="0" rtl="0">
              <a:spcBef>
                <a:spcPts val="0"/>
              </a:spcBef>
              <a:spcAft>
                <a:spcPts val="0"/>
              </a:spcAft>
              <a:buNone/>
            </a:pPr>
            <a:r>
              <a:t/>
            </a:r>
            <a:endParaRPr b="1"/>
          </a:p>
        </p:txBody>
      </p:sp>
      <p:pic>
        <p:nvPicPr>
          <p:cNvPr id="233" name="Shape 233"/>
          <p:cNvPicPr preferRelativeResize="0"/>
          <p:nvPr/>
        </p:nvPicPr>
        <p:blipFill>
          <a:blip r:embed="rId3">
            <a:alphaModFix/>
          </a:blip>
          <a:stretch>
            <a:fillRect/>
          </a:stretch>
        </p:blipFill>
        <p:spPr>
          <a:xfrm>
            <a:off x="8084700" y="210192"/>
            <a:ext cx="853525" cy="718925"/>
          </a:xfrm>
          <a:prstGeom prst="rect">
            <a:avLst/>
          </a:prstGeom>
          <a:noFill/>
          <a:ln>
            <a:noFill/>
          </a:ln>
        </p:spPr>
      </p:pic>
      <p:pic>
        <p:nvPicPr>
          <p:cNvPr id="234" name="Shape 234"/>
          <p:cNvPicPr preferRelativeResize="0"/>
          <p:nvPr/>
        </p:nvPicPr>
        <p:blipFill>
          <a:blip r:embed="rId4">
            <a:alphaModFix/>
          </a:blip>
          <a:stretch>
            <a:fillRect/>
          </a:stretch>
        </p:blipFill>
        <p:spPr>
          <a:xfrm>
            <a:off x="572875" y="1417199"/>
            <a:ext cx="2674700" cy="1501500"/>
          </a:xfrm>
          <a:prstGeom prst="rect">
            <a:avLst/>
          </a:prstGeom>
          <a:noFill/>
          <a:ln>
            <a:noFill/>
          </a:ln>
        </p:spPr>
      </p:pic>
      <p:pic>
        <p:nvPicPr>
          <p:cNvPr id="235" name="Shape 235"/>
          <p:cNvPicPr preferRelativeResize="0"/>
          <p:nvPr/>
        </p:nvPicPr>
        <p:blipFill>
          <a:blip r:embed="rId5">
            <a:alphaModFix/>
          </a:blip>
          <a:stretch>
            <a:fillRect/>
          </a:stretch>
        </p:blipFill>
        <p:spPr>
          <a:xfrm>
            <a:off x="3399975" y="1417200"/>
            <a:ext cx="2674700" cy="1501501"/>
          </a:xfrm>
          <a:prstGeom prst="rect">
            <a:avLst/>
          </a:prstGeom>
          <a:noFill/>
          <a:ln>
            <a:noFill/>
          </a:ln>
        </p:spPr>
      </p:pic>
      <p:pic>
        <p:nvPicPr>
          <p:cNvPr id="236" name="Shape 236"/>
          <p:cNvPicPr preferRelativeResize="0"/>
          <p:nvPr/>
        </p:nvPicPr>
        <p:blipFill>
          <a:blip r:embed="rId6">
            <a:alphaModFix/>
          </a:blip>
          <a:stretch>
            <a:fillRect/>
          </a:stretch>
        </p:blipFill>
        <p:spPr>
          <a:xfrm>
            <a:off x="6227075" y="1417200"/>
            <a:ext cx="2674700" cy="1501498"/>
          </a:xfrm>
          <a:prstGeom prst="rect">
            <a:avLst/>
          </a:prstGeom>
          <a:noFill/>
          <a:ln>
            <a:noFill/>
          </a:ln>
        </p:spPr>
      </p:pic>
      <p:pic>
        <p:nvPicPr>
          <p:cNvPr id="237" name="Shape 237"/>
          <p:cNvPicPr preferRelativeResize="0"/>
          <p:nvPr/>
        </p:nvPicPr>
        <p:blipFill>
          <a:blip r:embed="rId7">
            <a:alphaModFix/>
          </a:blip>
          <a:stretch>
            <a:fillRect/>
          </a:stretch>
        </p:blipFill>
        <p:spPr>
          <a:xfrm>
            <a:off x="572875" y="3125525"/>
            <a:ext cx="2674695" cy="1501500"/>
          </a:xfrm>
          <a:prstGeom prst="rect">
            <a:avLst/>
          </a:prstGeom>
          <a:noFill/>
          <a:ln>
            <a:noFill/>
          </a:ln>
        </p:spPr>
      </p:pic>
      <p:pic>
        <p:nvPicPr>
          <p:cNvPr id="238" name="Shape 238"/>
          <p:cNvPicPr preferRelativeResize="0"/>
          <p:nvPr/>
        </p:nvPicPr>
        <p:blipFill>
          <a:blip r:embed="rId8">
            <a:alphaModFix/>
          </a:blip>
          <a:stretch>
            <a:fillRect/>
          </a:stretch>
        </p:blipFill>
        <p:spPr>
          <a:xfrm>
            <a:off x="3399975" y="3125525"/>
            <a:ext cx="2674700" cy="15015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idx="1" type="body"/>
          </p:nvPr>
        </p:nvSpPr>
        <p:spPr>
          <a:xfrm>
            <a:off x="819150" y="517350"/>
            <a:ext cx="7505700" cy="39213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b="1" lang="en" sz="9600">
                <a:solidFill>
                  <a:srgbClr val="000000"/>
                </a:solidFill>
              </a:rPr>
              <a:t>Questions?</a:t>
            </a:r>
            <a:endParaRPr b="1" sz="9600">
              <a:solidFill>
                <a:srgbClr val="000000"/>
              </a:solidFill>
            </a:endParaRPr>
          </a:p>
        </p:txBody>
      </p:sp>
      <p:pic>
        <p:nvPicPr>
          <p:cNvPr id="244" name="Shape 244"/>
          <p:cNvPicPr preferRelativeResize="0"/>
          <p:nvPr/>
        </p:nvPicPr>
        <p:blipFill>
          <a:blip r:embed="rId3">
            <a:alphaModFix/>
          </a:blip>
          <a:stretch>
            <a:fillRect/>
          </a:stretch>
        </p:blipFill>
        <p:spPr>
          <a:xfrm>
            <a:off x="3333750" y="2263538"/>
            <a:ext cx="2476500" cy="2085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The Problem</a:t>
            </a:r>
            <a:endParaRPr b="1"/>
          </a:p>
        </p:txBody>
      </p:sp>
      <p:sp>
        <p:nvSpPr>
          <p:cNvPr id="135" name="Shape 135"/>
          <p:cNvSpPr txBox="1"/>
          <p:nvPr>
            <p:ph idx="1" type="body"/>
          </p:nvPr>
        </p:nvSpPr>
        <p:spPr>
          <a:xfrm>
            <a:off x="819150" y="1490100"/>
            <a:ext cx="7505700" cy="321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sz="1400"/>
          </a:p>
          <a:p>
            <a:pPr indent="0" lvl="0" marL="0">
              <a:spcBef>
                <a:spcPts val="1600"/>
              </a:spcBef>
              <a:spcAft>
                <a:spcPts val="0"/>
              </a:spcAft>
              <a:buNone/>
            </a:pPr>
            <a:r>
              <a:rPr lang="en" sz="1400"/>
              <a:t>Temple is a big organization with almost </a:t>
            </a:r>
            <a:r>
              <a:rPr b="1" lang="en" sz="1400"/>
              <a:t>40,000</a:t>
            </a:r>
            <a:r>
              <a:rPr lang="en" sz="1400"/>
              <a:t> students, more than </a:t>
            </a:r>
            <a:r>
              <a:rPr b="1" lang="en" sz="1400"/>
              <a:t>300,000</a:t>
            </a:r>
            <a:r>
              <a:rPr lang="en" sz="1400"/>
              <a:t> Alumni and over </a:t>
            </a:r>
            <a:r>
              <a:rPr b="1" lang="en" sz="1400"/>
              <a:t>500</a:t>
            </a:r>
            <a:r>
              <a:rPr lang="en" sz="1400"/>
              <a:t> organizations.</a:t>
            </a:r>
            <a:endParaRPr sz="1400"/>
          </a:p>
          <a:p>
            <a:pPr indent="0" lvl="0" marL="0">
              <a:spcBef>
                <a:spcPts val="1600"/>
              </a:spcBef>
              <a:spcAft>
                <a:spcPts val="0"/>
              </a:spcAft>
              <a:buNone/>
            </a:pPr>
            <a:r>
              <a:rPr lang="en" sz="1400"/>
              <a:t>Most students go through their college career </a:t>
            </a:r>
            <a:r>
              <a:rPr lang="en" sz="1400">
                <a:solidFill>
                  <a:srgbClr val="FF0000"/>
                </a:solidFill>
              </a:rPr>
              <a:t>missing opportunities </a:t>
            </a:r>
            <a:r>
              <a:rPr lang="en" sz="1400"/>
              <a:t>to make connections, be part of clubs and organizations that could have helped them grow professionally and personally, and take full advantage of what college has to offer. All because of lack of organized information!</a:t>
            </a:r>
            <a:endParaRPr sz="1400"/>
          </a:p>
          <a:p>
            <a:pPr indent="0" lvl="0" marL="0">
              <a:spcBef>
                <a:spcPts val="1600"/>
              </a:spcBef>
              <a:spcAft>
                <a:spcPts val="0"/>
              </a:spcAft>
              <a:buNone/>
            </a:pPr>
            <a:r>
              <a:rPr lang="en" sz="1400"/>
              <a:t>We thought an effort for organization and easy access to information and connectivity was critical, So we thought of a solution ...</a:t>
            </a:r>
            <a:endParaRPr sz="1400"/>
          </a:p>
          <a:p>
            <a:pPr indent="0" lvl="0" marL="0">
              <a:spcBef>
                <a:spcPts val="1600"/>
              </a:spcBef>
              <a:spcAft>
                <a:spcPts val="1600"/>
              </a:spcAft>
              <a:buNone/>
            </a:pPr>
            <a:r>
              <a:t/>
            </a:r>
            <a:endParaRPr/>
          </a:p>
        </p:txBody>
      </p:sp>
      <p:pic>
        <p:nvPicPr>
          <p:cNvPr id="136" name="Shape 136"/>
          <p:cNvPicPr preferRelativeResize="0"/>
          <p:nvPr/>
        </p:nvPicPr>
        <p:blipFill>
          <a:blip r:embed="rId3">
            <a:alphaModFix/>
          </a:blip>
          <a:stretch>
            <a:fillRect/>
          </a:stretch>
        </p:blipFill>
        <p:spPr>
          <a:xfrm>
            <a:off x="8084700" y="210192"/>
            <a:ext cx="853525" cy="718925"/>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idx="1" type="body"/>
          </p:nvPr>
        </p:nvSpPr>
        <p:spPr>
          <a:xfrm>
            <a:off x="638400" y="3664150"/>
            <a:ext cx="7505700" cy="8100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t/>
            </a:r>
            <a:endParaRPr sz="1800">
              <a:solidFill>
                <a:srgbClr val="000000"/>
              </a:solidFill>
              <a:latin typeface="Times New Roman"/>
              <a:ea typeface="Times New Roman"/>
              <a:cs typeface="Times New Roman"/>
              <a:sym typeface="Times New Roman"/>
            </a:endParaRPr>
          </a:p>
          <a:p>
            <a:pPr indent="0" lvl="0" marL="1828800" rtl="0">
              <a:lnSpc>
                <a:spcPct val="100000"/>
              </a:lnSpc>
              <a:spcBef>
                <a:spcPts val="0"/>
              </a:spcBef>
              <a:spcAft>
                <a:spcPts val="0"/>
              </a:spcAft>
              <a:buNone/>
            </a:pPr>
            <a:r>
              <a:rPr lang="en" sz="1800">
                <a:solidFill>
                  <a:srgbClr val="000000"/>
                </a:solidFill>
                <a:latin typeface="Times New Roman"/>
                <a:ea typeface="Times New Roman"/>
                <a:cs typeface="Times New Roman"/>
                <a:sym typeface="Times New Roman"/>
              </a:rPr>
              <a:t>A Social Media app for Temple University </a:t>
            </a:r>
            <a:endParaRPr sz="1800">
              <a:solidFill>
                <a:srgbClr val="000000"/>
              </a:solidFill>
              <a:latin typeface="Times New Roman"/>
              <a:ea typeface="Times New Roman"/>
              <a:cs typeface="Times New Roman"/>
              <a:sym typeface="Times New Roman"/>
            </a:endParaRPr>
          </a:p>
          <a:p>
            <a:pPr indent="0" lvl="0" marL="0">
              <a:spcBef>
                <a:spcPts val="0"/>
              </a:spcBef>
              <a:spcAft>
                <a:spcPts val="1600"/>
              </a:spcAft>
              <a:buNone/>
            </a:pPr>
            <a:r>
              <a:t/>
            </a:r>
            <a:endParaRPr/>
          </a:p>
        </p:txBody>
      </p:sp>
      <p:pic>
        <p:nvPicPr>
          <p:cNvPr id="142" name="Shape 142"/>
          <p:cNvPicPr preferRelativeResize="0"/>
          <p:nvPr/>
        </p:nvPicPr>
        <p:blipFill>
          <a:blip r:embed="rId3">
            <a:alphaModFix/>
          </a:blip>
          <a:stretch>
            <a:fillRect/>
          </a:stretch>
        </p:blipFill>
        <p:spPr>
          <a:xfrm>
            <a:off x="2560025" y="675800"/>
            <a:ext cx="3662450" cy="3084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819150" y="845600"/>
            <a:ext cx="5393400" cy="954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t>The solution: </a:t>
            </a:r>
            <a:r>
              <a:rPr b="1" lang="en" sz="4800">
                <a:solidFill>
                  <a:srgbClr val="CC0000"/>
                </a:solidFill>
              </a:rPr>
              <a:t>OwlNest</a:t>
            </a:r>
            <a:endParaRPr b="1" sz="4800">
              <a:solidFill>
                <a:srgbClr val="CC0000"/>
              </a:solidFill>
            </a:endParaRPr>
          </a:p>
        </p:txBody>
      </p:sp>
      <p:sp>
        <p:nvSpPr>
          <p:cNvPr id="148" name="Shape 14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The app will allow for:</a:t>
            </a:r>
            <a:endParaRPr sz="1100">
              <a:solidFill>
                <a:srgbClr val="000000"/>
              </a:solidFill>
              <a:latin typeface="Times New Roman"/>
              <a:ea typeface="Times New Roman"/>
              <a:cs typeface="Times New Roman"/>
              <a:sym typeface="Times New Roman"/>
            </a:endParaRPr>
          </a:p>
          <a:p>
            <a:pPr indent="0" lvl="0" marL="0" rtl="0">
              <a:lnSpc>
                <a:spcPct val="100000"/>
              </a:lnSpc>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298450" lvl="0" marL="457200" rtl="0">
              <a:lnSpc>
                <a:spcPct val="100000"/>
              </a:lnSpc>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Temple students and Alumni to connect with each other based off their profile information. </a:t>
            </a:r>
            <a:r>
              <a:rPr b="1" lang="en" sz="1100">
                <a:solidFill>
                  <a:srgbClr val="000000"/>
                </a:solidFill>
                <a:latin typeface="Times New Roman"/>
                <a:ea typeface="Times New Roman"/>
                <a:cs typeface="Times New Roman"/>
                <a:sym typeface="Times New Roman"/>
              </a:rPr>
              <a:t>The information that will be needed when you create an account are your Full Name, Graduation Date, Major, Courses Taken/Taking, Temple Organizations involved in, and Temple Activities involved in.</a:t>
            </a: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indent="-298450" lvl="0" marL="457200" rtl="0">
              <a:lnSpc>
                <a:spcPct val="100000"/>
              </a:lnSpc>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Students to search for organizations</a:t>
            </a:r>
            <a:endParaRPr sz="1100">
              <a:solidFill>
                <a:srgbClr val="000000"/>
              </a:solidFill>
              <a:latin typeface="Times New Roman"/>
              <a:ea typeface="Times New Roman"/>
              <a:cs typeface="Times New Roman"/>
              <a:sym typeface="Times New Roman"/>
            </a:endParaRPr>
          </a:p>
          <a:p>
            <a:pPr indent="-298450" lvl="0" marL="457200" rtl="0">
              <a:lnSpc>
                <a:spcPct val="100000"/>
              </a:lnSpc>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Students to message each other: ask questions, ask for advice etc.</a:t>
            </a:r>
            <a:endParaRPr sz="1100">
              <a:solidFill>
                <a:srgbClr val="000000"/>
              </a:solidFill>
              <a:latin typeface="Times New Roman"/>
              <a:ea typeface="Times New Roman"/>
              <a:cs typeface="Times New Roman"/>
              <a:sym typeface="Times New Roman"/>
            </a:endParaRPr>
          </a:p>
          <a:p>
            <a:pPr indent="-298450" lvl="0" marL="457200" rtl="0">
              <a:lnSpc>
                <a:spcPct val="100000"/>
              </a:lnSpc>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Organizations to post about events and information.</a:t>
            </a:r>
            <a:endParaRPr sz="1100">
              <a:solidFill>
                <a:srgbClr val="000000"/>
              </a:solidFill>
              <a:latin typeface="Times New Roman"/>
              <a:ea typeface="Times New Roman"/>
              <a:cs typeface="Times New Roman"/>
              <a:sym typeface="Times New Roman"/>
            </a:endParaRPr>
          </a:p>
          <a:p>
            <a:pPr indent="0" lvl="0" marL="0" rtl="0">
              <a:lnSpc>
                <a:spcPct val="100000"/>
              </a:lnSpc>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When your account is created, you will then be able to find other students/Alumni by either searching for a student’s name or by searching for the other profile information. And search for organizations as well.</a:t>
            </a:r>
            <a:endParaRPr sz="1100">
              <a:solidFill>
                <a:srgbClr val="000000"/>
              </a:solidFill>
              <a:latin typeface="Times New Roman"/>
              <a:ea typeface="Times New Roman"/>
              <a:cs typeface="Times New Roman"/>
              <a:sym typeface="Times New Roman"/>
            </a:endParaRPr>
          </a:p>
          <a:p>
            <a:pPr indent="0" lvl="0" marL="0" rtl="0">
              <a:lnSpc>
                <a:spcPct val="100000"/>
              </a:lnSpc>
              <a:spcBef>
                <a:spcPts val="0"/>
              </a:spcBef>
              <a:spcAft>
                <a:spcPts val="0"/>
              </a:spcAft>
              <a:buNone/>
            </a:pPr>
            <a:r>
              <a:t/>
            </a:r>
            <a:endParaRPr sz="1000">
              <a:solidFill>
                <a:srgbClr val="FF0000"/>
              </a:solidFill>
              <a:latin typeface="Times New Roman"/>
              <a:ea typeface="Times New Roman"/>
              <a:cs typeface="Times New Roman"/>
              <a:sym typeface="Times New Roman"/>
            </a:endParaRPr>
          </a:p>
          <a:p>
            <a:pPr indent="0" lvl="0" marL="0" rtl="0">
              <a:spcBef>
                <a:spcPts val="0"/>
              </a:spcBef>
              <a:spcAft>
                <a:spcPts val="1600"/>
              </a:spcAft>
              <a:buNone/>
            </a:pPr>
            <a:r>
              <a:t/>
            </a:r>
            <a:endParaRPr/>
          </a:p>
        </p:txBody>
      </p:sp>
      <p:pic>
        <p:nvPicPr>
          <p:cNvPr id="149" name="Shape 149"/>
          <p:cNvPicPr preferRelativeResize="0"/>
          <p:nvPr/>
        </p:nvPicPr>
        <p:blipFill>
          <a:blip r:embed="rId3">
            <a:alphaModFix/>
          </a:blip>
          <a:stretch>
            <a:fillRect/>
          </a:stretch>
        </p:blipFill>
        <p:spPr>
          <a:xfrm>
            <a:off x="8084700" y="210192"/>
            <a:ext cx="853525" cy="718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Competitive</a:t>
            </a:r>
            <a:r>
              <a:rPr b="1" lang="en"/>
              <a:t> Analysis and Market</a:t>
            </a:r>
            <a:endParaRPr b="1"/>
          </a:p>
        </p:txBody>
      </p:sp>
      <p:sp>
        <p:nvSpPr>
          <p:cNvPr id="155" name="Shape 155"/>
          <p:cNvSpPr txBox="1"/>
          <p:nvPr>
            <p:ph idx="1" type="body"/>
          </p:nvPr>
        </p:nvSpPr>
        <p:spPr>
          <a:xfrm>
            <a:off x="819150" y="1457500"/>
            <a:ext cx="7505700" cy="3916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u="sng"/>
              <a:t>The target Clients:</a:t>
            </a:r>
            <a:r>
              <a:rPr lang="en"/>
              <a:t> Temple Students, Alumni, Staff, and Organizations.</a:t>
            </a:r>
            <a:endParaRPr/>
          </a:p>
          <a:p>
            <a:pPr indent="0" lvl="0" marL="0">
              <a:spcBef>
                <a:spcPts val="1600"/>
              </a:spcBef>
              <a:spcAft>
                <a:spcPts val="1600"/>
              </a:spcAft>
              <a:buNone/>
            </a:pPr>
            <a:r>
              <a:t/>
            </a:r>
            <a:endParaRPr/>
          </a:p>
        </p:txBody>
      </p:sp>
      <p:graphicFrame>
        <p:nvGraphicFramePr>
          <p:cNvPr id="156" name="Shape 156"/>
          <p:cNvGraphicFramePr/>
          <p:nvPr/>
        </p:nvGraphicFramePr>
        <p:xfrm>
          <a:off x="819150" y="1997100"/>
          <a:ext cx="3000000" cy="3000000"/>
        </p:xfrm>
        <a:graphic>
          <a:graphicData uri="http://schemas.openxmlformats.org/drawingml/2006/table">
            <a:tbl>
              <a:tblPr>
                <a:noFill/>
                <a:tableStyleId>{C13551DB-E195-4A15-B805-DCCAE429C71E}</a:tableStyleId>
              </a:tblPr>
              <a:tblGrid>
                <a:gridCol w="1447800"/>
                <a:gridCol w="1447800"/>
                <a:gridCol w="1447800"/>
                <a:gridCol w="1447800"/>
                <a:gridCol w="1447800"/>
              </a:tblGrid>
              <a:tr h="384250">
                <a:tc>
                  <a:txBody>
                    <a:bodyPr>
                      <a:noAutofit/>
                    </a:bodyPr>
                    <a:lstStyle/>
                    <a:p>
                      <a:pPr indent="0" lvl="0" marL="0">
                        <a:spcBef>
                          <a:spcPts val="0"/>
                        </a:spcBef>
                        <a:spcAft>
                          <a:spcPts val="0"/>
                        </a:spcAft>
                        <a:buNone/>
                      </a:pPr>
                      <a:r>
                        <a:rPr lang="en"/>
                        <a:t>Competitors</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t>Linkedin</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3C78D8"/>
                    </a:solidFill>
                  </a:tcPr>
                </a:tc>
                <a:tc>
                  <a:txBody>
                    <a:bodyPr>
                      <a:noAutofit/>
                    </a:bodyPr>
                    <a:lstStyle/>
                    <a:p>
                      <a:pPr indent="0" lvl="0" marL="0">
                        <a:spcBef>
                          <a:spcPts val="0"/>
                        </a:spcBef>
                        <a:spcAft>
                          <a:spcPts val="0"/>
                        </a:spcAft>
                        <a:buNone/>
                      </a:pPr>
                      <a:r>
                        <a:rPr lang="en"/>
                        <a:t>Facebook</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1155CC"/>
                    </a:solidFill>
                  </a:tcPr>
                </a:tc>
                <a:tc>
                  <a:txBody>
                    <a:bodyPr>
                      <a:noAutofit/>
                    </a:bodyPr>
                    <a:lstStyle/>
                    <a:p>
                      <a:pPr indent="0" lvl="0" marL="0">
                        <a:spcBef>
                          <a:spcPts val="0"/>
                        </a:spcBef>
                        <a:spcAft>
                          <a:spcPts val="0"/>
                        </a:spcAft>
                        <a:buNone/>
                      </a:pPr>
                      <a:r>
                        <a:rPr lang="en"/>
                        <a:t>Instagram</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06666"/>
                    </a:solidFill>
                  </a:tcPr>
                </a:tc>
                <a:tc>
                  <a:txBody>
                    <a:bodyPr>
                      <a:noAutofit/>
                    </a:bodyPr>
                    <a:lstStyle/>
                    <a:p>
                      <a:pPr indent="0" lvl="0" marL="0">
                        <a:spcBef>
                          <a:spcPts val="0"/>
                        </a:spcBef>
                        <a:spcAft>
                          <a:spcPts val="0"/>
                        </a:spcAft>
                        <a:buNone/>
                      </a:pPr>
                      <a:r>
                        <a:rPr lang="en"/>
                        <a:t>Snapchat</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00"/>
                    </a:solidFill>
                  </a:tcPr>
                </a:tc>
              </a:tr>
              <a:tr h="1278825">
                <a:tc>
                  <a:txBody>
                    <a:bodyPr>
                      <a:noAutofit/>
                    </a:bodyPr>
                    <a:lstStyle/>
                    <a:p>
                      <a:pPr indent="0" lvl="0" marL="0">
                        <a:spcBef>
                          <a:spcPts val="0"/>
                        </a:spcBef>
                        <a:spcAft>
                          <a:spcPts val="0"/>
                        </a:spcAft>
                        <a:buNone/>
                      </a:pPr>
                      <a:r>
                        <a:rPr lang="en"/>
                        <a:t>Competitive Advantage</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100">
                          <a:latin typeface="Calibri"/>
                          <a:ea typeface="Calibri"/>
                          <a:cs typeface="Calibri"/>
                          <a:sym typeface="Calibri"/>
                        </a:rPr>
                        <a:t>Connect job seekers and prospective employers.</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100">
                          <a:latin typeface="Calibri"/>
                          <a:ea typeface="Calibri"/>
                          <a:cs typeface="Calibri"/>
                          <a:sym typeface="Calibri"/>
                        </a:rPr>
                        <a:t>Engagement. The individuals and businesses using this app are able to engage with people personally or with ads that create business.</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100">
                          <a:latin typeface="Calibri"/>
                          <a:ea typeface="Calibri"/>
                          <a:cs typeface="Calibri"/>
                          <a:sym typeface="Calibri"/>
                        </a:rPr>
                        <a:t>Specialized app that focused on photo-sharing, location sharing, and community</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100">
                          <a:latin typeface="Calibri"/>
                          <a:ea typeface="Calibri"/>
                          <a:cs typeface="Calibri"/>
                          <a:sym typeface="Calibri"/>
                        </a:rPr>
                        <a:t>Firstly, it allowed them to send messages, in photos and writing, away from the eyes of parents and teachers which auto deletes.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796850">
                <a:tc>
                  <a:txBody>
                    <a:bodyPr>
                      <a:noAutofit/>
                    </a:bodyPr>
                    <a:lstStyle/>
                    <a:p>
                      <a:pPr indent="0" lvl="0" marL="0" rtl="0">
                        <a:spcBef>
                          <a:spcPts val="0"/>
                        </a:spcBef>
                        <a:spcAft>
                          <a:spcPts val="0"/>
                        </a:spcAft>
                        <a:buNone/>
                      </a:pPr>
                      <a:r>
                        <a:rPr b="1" lang="en">
                          <a:solidFill>
                            <a:srgbClr val="FF0000"/>
                          </a:solidFill>
                        </a:rPr>
                        <a:t>OwlNest</a:t>
                      </a:r>
                      <a:endParaRPr b="1">
                        <a:solidFill>
                          <a:srgbClr val="FF0000"/>
                        </a:solidFill>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100">
                          <a:latin typeface="Calibri"/>
                          <a:ea typeface="Calibri"/>
                          <a:cs typeface="Calibri"/>
                          <a:sym typeface="Calibri"/>
                        </a:rPr>
                        <a:t>Alumni Network</a:t>
                      </a:r>
                      <a:endParaRPr sz="1100">
                        <a:latin typeface="Calibri"/>
                        <a:ea typeface="Calibri"/>
                        <a:cs typeface="Calibri"/>
                        <a:sym typeface="Calibri"/>
                      </a:endParaRPr>
                    </a:p>
                    <a:p>
                      <a:pPr indent="0" lvl="0" marL="0" rtl="0" algn="ctr">
                        <a:lnSpc>
                          <a:spcPct val="115000"/>
                        </a:lnSpc>
                        <a:spcBef>
                          <a:spcPts val="0"/>
                        </a:spcBef>
                        <a:spcAft>
                          <a:spcPts val="0"/>
                        </a:spcAft>
                        <a:buNone/>
                      </a:pPr>
                      <a:r>
                        <a:rPr lang="en" sz="1100">
                          <a:latin typeface="Calibri"/>
                          <a:ea typeface="Calibri"/>
                          <a:cs typeface="Calibri"/>
                          <a:sym typeface="Calibri"/>
                        </a:rPr>
                        <a:t>Organizations posting Jobs</a:t>
                      </a:r>
                      <a:endParaRPr sz="1100">
                        <a:latin typeface="Calibri"/>
                        <a:ea typeface="Calibri"/>
                        <a:cs typeface="Calibri"/>
                        <a:sym typeface="Calibri"/>
                      </a:endParaRPr>
                    </a:p>
                    <a:p>
                      <a:pPr indent="0" lvl="0" marL="0" rtl="0" algn="ctr">
                        <a:lnSpc>
                          <a:spcPct val="115000"/>
                        </a:lnSpc>
                        <a:spcBef>
                          <a:spcPts val="0"/>
                        </a:spcBef>
                        <a:spcAft>
                          <a:spcPts val="0"/>
                        </a:spcAft>
                        <a:buNone/>
                      </a:pPr>
                      <a:r>
                        <a:rPr lang="en" sz="1100">
                          <a:latin typeface="Calibri"/>
                          <a:ea typeface="Calibri"/>
                          <a:cs typeface="Calibri"/>
                          <a:sym typeface="Calibri"/>
                        </a:rPr>
                        <a:t>✅</a:t>
                      </a:r>
                      <a:endParaRPr sz="1100">
                        <a:latin typeface="Calibri"/>
                        <a:ea typeface="Calibri"/>
                        <a:cs typeface="Calibri"/>
                        <a:sym typeface="Calibri"/>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100">
                          <a:latin typeface="Calibri"/>
                          <a:ea typeface="Calibri"/>
                          <a:cs typeface="Calibri"/>
                          <a:sym typeface="Calibri"/>
                        </a:rPr>
                        <a:t>Students engage with each other and with Alumni</a:t>
                      </a:r>
                      <a:endParaRPr sz="1100">
                        <a:latin typeface="Calibri"/>
                        <a:ea typeface="Calibri"/>
                        <a:cs typeface="Calibri"/>
                        <a:sym typeface="Calibri"/>
                      </a:endParaRPr>
                    </a:p>
                    <a:p>
                      <a:pPr indent="0" lvl="0" marL="0" rtl="0" algn="ctr">
                        <a:lnSpc>
                          <a:spcPct val="115000"/>
                        </a:lnSpc>
                        <a:spcBef>
                          <a:spcPts val="0"/>
                        </a:spcBef>
                        <a:spcAft>
                          <a:spcPts val="0"/>
                        </a:spcAft>
                        <a:buNone/>
                      </a:pPr>
                      <a:r>
                        <a:rPr lang="en" sz="1100">
                          <a:latin typeface="Calibri"/>
                          <a:ea typeface="Calibri"/>
                          <a:cs typeface="Calibri"/>
                          <a:sym typeface="Calibri"/>
                        </a:rPr>
                        <a:t>✅</a:t>
                      </a:r>
                      <a:endParaRPr sz="1100">
                        <a:latin typeface="Calibri"/>
                        <a:ea typeface="Calibri"/>
                        <a:cs typeface="Calibri"/>
                        <a:sym typeface="Calibri"/>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100">
                          <a:latin typeface="Calibri"/>
                          <a:ea typeface="Calibri"/>
                          <a:cs typeface="Calibri"/>
                          <a:sym typeface="Calibri"/>
                        </a:rPr>
                        <a:t>Photo sharing and posts</a:t>
                      </a:r>
                      <a:endParaRPr sz="1100">
                        <a:latin typeface="Calibri"/>
                        <a:ea typeface="Calibri"/>
                        <a:cs typeface="Calibri"/>
                        <a:sym typeface="Calibri"/>
                      </a:endParaRPr>
                    </a:p>
                    <a:p>
                      <a:pPr indent="0" lvl="0" marL="0" rtl="0" algn="ctr">
                        <a:lnSpc>
                          <a:spcPct val="115000"/>
                        </a:lnSpc>
                        <a:spcBef>
                          <a:spcPts val="0"/>
                        </a:spcBef>
                        <a:spcAft>
                          <a:spcPts val="0"/>
                        </a:spcAft>
                        <a:buNone/>
                      </a:pPr>
                      <a:r>
                        <a:t/>
                      </a:r>
                      <a:endParaRPr sz="1100">
                        <a:latin typeface="Calibri"/>
                        <a:ea typeface="Calibri"/>
                        <a:cs typeface="Calibri"/>
                        <a:sym typeface="Calibri"/>
                      </a:endParaRPr>
                    </a:p>
                    <a:p>
                      <a:pPr indent="0" lvl="0" marL="0" rtl="0" algn="ctr">
                        <a:lnSpc>
                          <a:spcPct val="115000"/>
                        </a:lnSpc>
                        <a:spcBef>
                          <a:spcPts val="0"/>
                        </a:spcBef>
                        <a:spcAft>
                          <a:spcPts val="0"/>
                        </a:spcAft>
                        <a:buNone/>
                      </a:pPr>
                      <a:r>
                        <a:rPr lang="en" sz="1100">
                          <a:latin typeface="Calibri"/>
                          <a:ea typeface="Calibri"/>
                          <a:cs typeface="Calibri"/>
                          <a:sym typeface="Calibri"/>
                        </a:rPr>
                        <a:t>✅</a:t>
                      </a:r>
                      <a:endParaRPr sz="1100">
                        <a:latin typeface="Calibri"/>
                        <a:ea typeface="Calibri"/>
                        <a:cs typeface="Calibri"/>
                        <a:sym typeface="Calibri"/>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100">
                          <a:latin typeface="Calibri"/>
                          <a:ea typeface="Calibri"/>
                          <a:cs typeface="Calibri"/>
                          <a:sym typeface="Calibri"/>
                        </a:rPr>
                        <a:t>Private settings</a:t>
                      </a:r>
                      <a:endParaRPr sz="1100">
                        <a:latin typeface="Calibri"/>
                        <a:ea typeface="Calibri"/>
                        <a:cs typeface="Calibri"/>
                        <a:sym typeface="Calibri"/>
                      </a:endParaRPr>
                    </a:p>
                    <a:p>
                      <a:pPr indent="0" lvl="0" marL="0" rtl="0" algn="ctr">
                        <a:lnSpc>
                          <a:spcPct val="115000"/>
                        </a:lnSpc>
                        <a:spcBef>
                          <a:spcPts val="0"/>
                        </a:spcBef>
                        <a:spcAft>
                          <a:spcPts val="0"/>
                        </a:spcAft>
                        <a:buNone/>
                      </a:pPr>
                      <a:r>
                        <a:t/>
                      </a:r>
                      <a:endParaRPr sz="1100">
                        <a:latin typeface="Calibri"/>
                        <a:ea typeface="Calibri"/>
                        <a:cs typeface="Calibri"/>
                        <a:sym typeface="Calibri"/>
                      </a:endParaRPr>
                    </a:p>
                    <a:p>
                      <a:pPr indent="0" lvl="0" marL="0" rtl="0" algn="ctr">
                        <a:lnSpc>
                          <a:spcPct val="115000"/>
                        </a:lnSpc>
                        <a:spcBef>
                          <a:spcPts val="0"/>
                        </a:spcBef>
                        <a:spcAft>
                          <a:spcPts val="0"/>
                        </a:spcAft>
                        <a:buNone/>
                      </a:pPr>
                      <a:r>
                        <a:t/>
                      </a:r>
                      <a:endParaRPr sz="1100">
                        <a:latin typeface="Calibri"/>
                        <a:ea typeface="Calibri"/>
                        <a:cs typeface="Calibri"/>
                        <a:sym typeface="Calibri"/>
                      </a:endParaRPr>
                    </a:p>
                    <a:p>
                      <a:pPr indent="0" lvl="0" marL="0" rtl="0" algn="ctr">
                        <a:lnSpc>
                          <a:spcPct val="115000"/>
                        </a:lnSpc>
                        <a:spcBef>
                          <a:spcPts val="0"/>
                        </a:spcBef>
                        <a:spcAft>
                          <a:spcPts val="0"/>
                        </a:spcAft>
                        <a:buNone/>
                      </a:pPr>
                      <a:r>
                        <a:rPr lang="en" sz="1100">
                          <a:latin typeface="Calibri"/>
                          <a:ea typeface="Calibri"/>
                          <a:cs typeface="Calibri"/>
                          <a:sym typeface="Calibri"/>
                        </a:rPr>
                        <a:t>✅</a:t>
                      </a:r>
                      <a:endParaRPr sz="1100">
                        <a:latin typeface="Calibri"/>
                        <a:ea typeface="Calibri"/>
                        <a:cs typeface="Calibri"/>
                        <a:sym typeface="Calibri"/>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157" name="Shape 157"/>
          <p:cNvPicPr preferRelativeResize="0"/>
          <p:nvPr/>
        </p:nvPicPr>
        <p:blipFill>
          <a:blip r:embed="rId3">
            <a:alphaModFix/>
          </a:blip>
          <a:stretch>
            <a:fillRect/>
          </a:stretch>
        </p:blipFill>
        <p:spPr>
          <a:xfrm>
            <a:off x="8084700" y="210192"/>
            <a:ext cx="853525" cy="718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819150" y="302075"/>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Data Model Overview </a:t>
            </a:r>
            <a:endParaRPr b="1"/>
          </a:p>
        </p:txBody>
      </p:sp>
      <p:pic>
        <p:nvPicPr>
          <p:cNvPr id="163" name="Shape 163"/>
          <p:cNvPicPr preferRelativeResize="0"/>
          <p:nvPr/>
        </p:nvPicPr>
        <p:blipFill>
          <a:blip r:embed="rId3">
            <a:alphaModFix/>
          </a:blip>
          <a:stretch>
            <a:fillRect/>
          </a:stretch>
        </p:blipFill>
        <p:spPr>
          <a:xfrm>
            <a:off x="1511275" y="936000"/>
            <a:ext cx="5839777" cy="3833050"/>
          </a:xfrm>
          <a:prstGeom prst="rect">
            <a:avLst/>
          </a:prstGeom>
          <a:noFill/>
          <a:ln>
            <a:noFill/>
          </a:ln>
        </p:spPr>
      </p:pic>
      <p:pic>
        <p:nvPicPr>
          <p:cNvPr id="164" name="Shape 164"/>
          <p:cNvPicPr preferRelativeResize="0"/>
          <p:nvPr/>
        </p:nvPicPr>
        <p:blipFill>
          <a:blip r:embed="rId4">
            <a:alphaModFix/>
          </a:blip>
          <a:stretch>
            <a:fillRect/>
          </a:stretch>
        </p:blipFill>
        <p:spPr>
          <a:xfrm>
            <a:off x="8084700" y="210192"/>
            <a:ext cx="853525" cy="718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597700" y="412775"/>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Process Model Overview </a:t>
            </a:r>
            <a:endParaRPr b="1"/>
          </a:p>
          <a:p>
            <a:pPr indent="0" lvl="0" marL="0">
              <a:spcBef>
                <a:spcPts val="0"/>
              </a:spcBef>
              <a:spcAft>
                <a:spcPts val="0"/>
              </a:spcAft>
              <a:buNone/>
            </a:pPr>
            <a:r>
              <a:t/>
            </a:r>
            <a:endParaRPr/>
          </a:p>
        </p:txBody>
      </p:sp>
      <p:pic>
        <p:nvPicPr>
          <p:cNvPr id="170" name="Shape 170"/>
          <p:cNvPicPr preferRelativeResize="0"/>
          <p:nvPr/>
        </p:nvPicPr>
        <p:blipFill>
          <a:blip r:embed="rId3">
            <a:alphaModFix/>
          </a:blip>
          <a:stretch>
            <a:fillRect/>
          </a:stretch>
        </p:blipFill>
        <p:spPr>
          <a:xfrm>
            <a:off x="1855625" y="981150"/>
            <a:ext cx="5582826" cy="3822999"/>
          </a:xfrm>
          <a:prstGeom prst="rect">
            <a:avLst/>
          </a:prstGeom>
          <a:noFill/>
          <a:ln>
            <a:noFill/>
          </a:ln>
        </p:spPr>
      </p:pic>
      <p:pic>
        <p:nvPicPr>
          <p:cNvPr id="171" name="Shape 171"/>
          <p:cNvPicPr preferRelativeResize="0"/>
          <p:nvPr/>
        </p:nvPicPr>
        <p:blipFill>
          <a:blip r:embed="rId4">
            <a:alphaModFix/>
          </a:blip>
          <a:stretch>
            <a:fillRect/>
          </a:stretch>
        </p:blipFill>
        <p:spPr>
          <a:xfrm>
            <a:off x="8084700" y="210192"/>
            <a:ext cx="853525" cy="718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819150" y="342325"/>
            <a:ext cx="7505700" cy="672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System Architecture Overview</a:t>
            </a:r>
            <a:endParaRPr b="1"/>
          </a:p>
        </p:txBody>
      </p:sp>
      <p:sp>
        <p:nvSpPr>
          <p:cNvPr id="177" name="Shape 177"/>
          <p:cNvSpPr/>
          <p:nvPr/>
        </p:nvSpPr>
        <p:spPr>
          <a:xfrm>
            <a:off x="362375" y="1185725"/>
            <a:ext cx="2224500" cy="33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 name="Shape 178"/>
          <p:cNvSpPr/>
          <p:nvPr/>
        </p:nvSpPr>
        <p:spPr>
          <a:xfrm>
            <a:off x="2795400" y="1175675"/>
            <a:ext cx="3553200" cy="3372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 name="Shape 179"/>
          <p:cNvSpPr/>
          <p:nvPr/>
        </p:nvSpPr>
        <p:spPr>
          <a:xfrm>
            <a:off x="6557125" y="1195775"/>
            <a:ext cx="2083500" cy="33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txBox="1"/>
          <p:nvPr/>
        </p:nvSpPr>
        <p:spPr>
          <a:xfrm>
            <a:off x="1087175" y="1175675"/>
            <a:ext cx="774900" cy="3222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User</a:t>
            </a:r>
            <a:endParaRPr/>
          </a:p>
        </p:txBody>
      </p:sp>
      <p:sp>
        <p:nvSpPr>
          <p:cNvPr id="181" name="Shape 181"/>
          <p:cNvSpPr txBox="1"/>
          <p:nvPr/>
        </p:nvSpPr>
        <p:spPr>
          <a:xfrm>
            <a:off x="4184550" y="1175675"/>
            <a:ext cx="774900" cy="3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Server</a:t>
            </a:r>
            <a:endParaRPr/>
          </a:p>
        </p:txBody>
      </p:sp>
      <p:sp>
        <p:nvSpPr>
          <p:cNvPr id="182" name="Shape 182"/>
          <p:cNvSpPr txBox="1"/>
          <p:nvPr/>
        </p:nvSpPr>
        <p:spPr>
          <a:xfrm>
            <a:off x="7241625" y="1195775"/>
            <a:ext cx="8814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Website</a:t>
            </a:r>
            <a:endParaRPr/>
          </a:p>
        </p:txBody>
      </p:sp>
      <p:pic>
        <p:nvPicPr>
          <p:cNvPr id="183" name="Shape 183"/>
          <p:cNvPicPr preferRelativeResize="0"/>
          <p:nvPr/>
        </p:nvPicPr>
        <p:blipFill>
          <a:blip r:embed="rId3">
            <a:alphaModFix/>
          </a:blip>
          <a:stretch>
            <a:fillRect/>
          </a:stretch>
        </p:blipFill>
        <p:spPr>
          <a:xfrm>
            <a:off x="4994988" y="1561350"/>
            <a:ext cx="751688" cy="751688"/>
          </a:xfrm>
          <a:prstGeom prst="rect">
            <a:avLst/>
          </a:prstGeom>
          <a:noFill/>
          <a:ln>
            <a:noFill/>
          </a:ln>
        </p:spPr>
      </p:pic>
      <p:pic>
        <p:nvPicPr>
          <p:cNvPr id="184" name="Shape 184"/>
          <p:cNvPicPr preferRelativeResize="0"/>
          <p:nvPr/>
        </p:nvPicPr>
        <p:blipFill>
          <a:blip r:embed="rId4">
            <a:alphaModFix/>
          </a:blip>
          <a:stretch>
            <a:fillRect/>
          </a:stretch>
        </p:blipFill>
        <p:spPr>
          <a:xfrm>
            <a:off x="6711925" y="2047796"/>
            <a:ext cx="1773900" cy="1494150"/>
          </a:xfrm>
          <a:prstGeom prst="rect">
            <a:avLst/>
          </a:prstGeom>
          <a:noFill/>
          <a:ln>
            <a:noFill/>
          </a:ln>
        </p:spPr>
      </p:pic>
      <p:pic>
        <p:nvPicPr>
          <p:cNvPr id="185" name="Shape 185"/>
          <p:cNvPicPr preferRelativeResize="0"/>
          <p:nvPr/>
        </p:nvPicPr>
        <p:blipFill>
          <a:blip r:embed="rId5">
            <a:alphaModFix/>
          </a:blip>
          <a:stretch>
            <a:fillRect/>
          </a:stretch>
        </p:blipFill>
        <p:spPr>
          <a:xfrm>
            <a:off x="3105250" y="1455925"/>
            <a:ext cx="1079300" cy="1079300"/>
          </a:xfrm>
          <a:prstGeom prst="rect">
            <a:avLst/>
          </a:prstGeom>
          <a:noFill/>
          <a:ln>
            <a:noFill/>
          </a:ln>
        </p:spPr>
      </p:pic>
      <p:pic>
        <p:nvPicPr>
          <p:cNvPr id="186" name="Shape 186"/>
          <p:cNvPicPr preferRelativeResize="0"/>
          <p:nvPr/>
        </p:nvPicPr>
        <p:blipFill>
          <a:blip r:embed="rId6">
            <a:alphaModFix/>
          </a:blip>
          <a:stretch>
            <a:fillRect/>
          </a:stretch>
        </p:blipFill>
        <p:spPr>
          <a:xfrm>
            <a:off x="3880150" y="3296475"/>
            <a:ext cx="1079300" cy="1079300"/>
          </a:xfrm>
          <a:prstGeom prst="rect">
            <a:avLst/>
          </a:prstGeom>
          <a:noFill/>
          <a:ln>
            <a:noFill/>
          </a:ln>
        </p:spPr>
      </p:pic>
      <p:sp>
        <p:nvSpPr>
          <p:cNvPr id="187" name="Shape 187"/>
          <p:cNvSpPr/>
          <p:nvPr/>
        </p:nvSpPr>
        <p:spPr>
          <a:xfrm rot="1637337">
            <a:off x="5731410" y="2324023"/>
            <a:ext cx="881394" cy="354757"/>
          </a:xfrm>
          <a:prstGeom prst="leftArrow">
            <a:avLst>
              <a:gd fmla="val 54653" name="adj1"/>
              <a:gd fmla="val 89650"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rot="3878840">
            <a:off x="3648142" y="3007082"/>
            <a:ext cx="881387" cy="354941"/>
          </a:xfrm>
          <a:prstGeom prst="leftArrow">
            <a:avLst>
              <a:gd fmla="val 54653" name="adj1"/>
              <a:gd fmla="val 89650"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nvSpPr>
        <p:spPr>
          <a:xfrm rot="1380">
            <a:off x="4216124" y="1759756"/>
            <a:ext cx="747300" cy="354900"/>
          </a:xfrm>
          <a:prstGeom prst="leftArrow">
            <a:avLst>
              <a:gd fmla="val 54653" name="adj1"/>
              <a:gd fmla="val 89650"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 name="Shape 190"/>
          <p:cNvSpPr txBox="1"/>
          <p:nvPr/>
        </p:nvSpPr>
        <p:spPr>
          <a:xfrm>
            <a:off x="3105250" y="2407063"/>
            <a:ext cx="1177800" cy="35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Web server</a:t>
            </a:r>
            <a:endParaRPr sz="1200"/>
          </a:p>
        </p:txBody>
      </p:sp>
      <p:sp>
        <p:nvSpPr>
          <p:cNvPr id="191" name="Shape 191"/>
          <p:cNvSpPr txBox="1"/>
          <p:nvPr/>
        </p:nvSpPr>
        <p:spPr>
          <a:xfrm>
            <a:off x="5018538" y="2338050"/>
            <a:ext cx="957900" cy="46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MySQL Database</a:t>
            </a:r>
            <a:endParaRPr sz="1200"/>
          </a:p>
        </p:txBody>
      </p:sp>
      <p:sp>
        <p:nvSpPr>
          <p:cNvPr id="192" name="Shape 192"/>
          <p:cNvSpPr txBox="1"/>
          <p:nvPr/>
        </p:nvSpPr>
        <p:spPr>
          <a:xfrm>
            <a:off x="3830900" y="4069288"/>
            <a:ext cx="1177800" cy="355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Load Balancer</a:t>
            </a:r>
            <a:endParaRPr sz="1200"/>
          </a:p>
        </p:txBody>
      </p:sp>
      <p:pic>
        <p:nvPicPr>
          <p:cNvPr id="193" name="Shape 193"/>
          <p:cNvPicPr preferRelativeResize="0"/>
          <p:nvPr/>
        </p:nvPicPr>
        <p:blipFill>
          <a:blip r:embed="rId7">
            <a:alphaModFix/>
          </a:blip>
          <a:stretch>
            <a:fillRect/>
          </a:stretch>
        </p:blipFill>
        <p:spPr>
          <a:xfrm>
            <a:off x="912775" y="1375363"/>
            <a:ext cx="1123675" cy="1123675"/>
          </a:xfrm>
          <a:prstGeom prst="rect">
            <a:avLst/>
          </a:prstGeom>
          <a:noFill/>
          <a:ln>
            <a:noFill/>
          </a:ln>
        </p:spPr>
      </p:pic>
      <p:pic>
        <p:nvPicPr>
          <p:cNvPr id="194" name="Shape 194"/>
          <p:cNvPicPr preferRelativeResize="0"/>
          <p:nvPr/>
        </p:nvPicPr>
        <p:blipFill>
          <a:blip r:embed="rId7">
            <a:alphaModFix/>
          </a:blip>
          <a:stretch>
            <a:fillRect/>
          </a:stretch>
        </p:blipFill>
        <p:spPr>
          <a:xfrm>
            <a:off x="912763" y="3010325"/>
            <a:ext cx="1123675" cy="1123675"/>
          </a:xfrm>
          <a:prstGeom prst="rect">
            <a:avLst/>
          </a:prstGeom>
          <a:noFill/>
          <a:ln>
            <a:noFill/>
          </a:ln>
        </p:spPr>
      </p:pic>
      <p:sp>
        <p:nvSpPr>
          <p:cNvPr id="195" name="Shape 195"/>
          <p:cNvSpPr txBox="1"/>
          <p:nvPr/>
        </p:nvSpPr>
        <p:spPr>
          <a:xfrm>
            <a:off x="891825" y="4069300"/>
            <a:ext cx="1177800" cy="355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User</a:t>
            </a:r>
            <a:r>
              <a:rPr lang="en" sz="1200"/>
              <a:t> Browser</a:t>
            </a:r>
            <a:endParaRPr sz="1200"/>
          </a:p>
        </p:txBody>
      </p:sp>
      <p:sp>
        <p:nvSpPr>
          <p:cNvPr id="196" name="Shape 196"/>
          <p:cNvSpPr txBox="1"/>
          <p:nvPr/>
        </p:nvSpPr>
        <p:spPr>
          <a:xfrm>
            <a:off x="782325" y="2364363"/>
            <a:ext cx="1396800" cy="355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Manager </a:t>
            </a:r>
            <a:r>
              <a:rPr lang="en" sz="1200"/>
              <a:t>Browser</a:t>
            </a:r>
            <a:endParaRPr sz="1200"/>
          </a:p>
        </p:txBody>
      </p:sp>
      <p:sp>
        <p:nvSpPr>
          <p:cNvPr id="197" name="Shape 197"/>
          <p:cNvSpPr/>
          <p:nvPr/>
        </p:nvSpPr>
        <p:spPr>
          <a:xfrm rot="1380">
            <a:off x="2197199" y="1759756"/>
            <a:ext cx="747300" cy="354900"/>
          </a:xfrm>
          <a:prstGeom prst="leftArrow">
            <a:avLst>
              <a:gd fmla="val 54653" name="adj1"/>
              <a:gd fmla="val 89650"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Shape 198"/>
          <p:cNvSpPr/>
          <p:nvPr/>
        </p:nvSpPr>
        <p:spPr>
          <a:xfrm rot="-5395345">
            <a:off x="1259325" y="2719300"/>
            <a:ext cx="443100" cy="354900"/>
          </a:xfrm>
          <a:prstGeom prst="leftArrow">
            <a:avLst>
              <a:gd fmla="val 54653" name="adj1"/>
              <a:gd fmla="val 59559"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705150" y="127950"/>
            <a:ext cx="7505700" cy="592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Basic </a:t>
            </a:r>
            <a:r>
              <a:rPr b="1" lang="en"/>
              <a:t>Financials</a:t>
            </a:r>
            <a:endParaRPr b="1"/>
          </a:p>
        </p:txBody>
      </p:sp>
      <p:sp>
        <p:nvSpPr>
          <p:cNvPr id="204" name="Shape 20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1600"/>
              </a:spcAft>
              <a:buNone/>
            </a:pPr>
            <a:r>
              <a:t/>
            </a:r>
            <a:endParaRPr/>
          </a:p>
        </p:txBody>
      </p:sp>
      <p:graphicFrame>
        <p:nvGraphicFramePr>
          <p:cNvPr id="205" name="Shape 205"/>
          <p:cNvGraphicFramePr/>
          <p:nvPr/>
        </p:nvGraphicFramePr>
        <p:xfrm>
          <a:off x="705150" y="720445"/>
          <a:ext cx="3000000" cy="3000000"/>
        </p:xfrm>
        <a:graphic>
          <a:graphicData uri="http://schemas.openxmlformats.org/drawingml/2006/table">
            <a:tbl>
              <a:tblPr>
                <a:noFill/>
                <a:tableStyleId>{C13551DB-E195-4A15-B805-DCCAE429C71E}</a:tableStyleId>
              </a:tblPr>
              <a:tblGrid>
                <a:gridCol w="1447800"/>
                <a:gridCol w="1447800"/>
                <a:gridCol w="1447800"/>
                <a:gridCol w="1447800"/>
                <a:gridCol w="1447800"/>
              </a:tblGrid>
              <a:tr h="354875">
                <a:tc gridSpan="5">
                  <a:txBody>
                    <a:bodyPr>
                      <a:noAutofit/>
                    </a:bodyPr>
                    <a:lstStyle/>
                    <a:p>
                      <a:pPr indent="0" lvl="0" marL="0" algn="ctr">
                        <a:spcBef>
                          <a:spcPts val="0"/>
                        </a:spcBef>
                        <a:spcAft>
                          <a:spcPts val="0"/>
                        </a:spcAft>
                        <a:buNone/>
                      </a:pPr>
                      <a:r>
                        <a:rPr b="1" lang="en" u="sng"/>
                        <a:t>OwlNest  3-Year Financial Analysis</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hMerge="1"/>
                <a:tc hMerge="1"/>
                <a:tc hMerge="1"/>
                <a:tc hMerge="1"/>
              </a:tr>
              <a:tr h="354875">
                <a:tc>
                  <a:txBody>
                    <a:bodyPr>
                      <a:noAutofit/>
                    </a:bodyPr>
                    <a:lstStyle/>
                    <a:p>
                      <a:pPr indent="0" lvl="0" marL="0">
                        <a:spcBef>
                          <a:spcPts val="0"/>
                        </a:spcBef>
                        <a:spcAft>
                          <a:spcPts val="0"/>
                        </a:spcAft>
                        <a:buNone/>
                      </a:pPr>
                      <a:r>
                        <a:rPr b="1" lang="en" sz="1000" u="sng"/>
                        <a:t>Costs</a:t>
                      </a:r>
                      <a:endParaRPr b="1" sz="1000" u="sng"/>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Year 1</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00FFFF"/>
                    </a:solidFill>
                  </a:tcPr>
                </a:tc>
                <a:tc>
                  <a:txBody>
                    <a:bodyPr>
                      <a:noAutofit/>
                    </a:bodyPr>
                    <a:lstStyle/>
                    <a:p>
                      <a:pPr indent="0" lvl="0" marL="0">
                        <a:spcBef>
                          <a:spcPts val="0"/>
                        </a:spcBef>
                        <a:spcAft>
                          <a:spcPts val="0"/>
                        </a:spcAft>
                        <a:buNone/>
                      </a:pPr>
                      <a:r>
                        <a:rPr lang="en"/>
                        <a:t>Year 2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00FFFF"/>
                    </a:solidFill>
                  </a:tcPr>
                </a:tc>
                <a:tc>
                  <a:txBody>
                    <a:bodyPr>
                      <a:noAutofit/>
                    </a:bodyPr>
                    <a:lstStyle/>
                    <a:p>
                      <a:pPr indent="0" lvl="0" marL="0">
                        <a:spcBef>
                          <a:spcPts val="0"/>
                        </a:spcBef>
                        <a:spcAft>
                          <a:spcPts val="0"/>
                        </a:spcAft>
                        <a:buNone/>
                      </a:pPr>
                      <a:r>
                        <a:rPr lang="en"/>
                        <a:t>Year 3</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00FFFF"/>
                    </a:solidFill>
                  </a:tcPr>
                </a:tc>
                <a:tc>
                  <a:txBody>
                    <a:bodyPr>
                      <a:noAutofit/>
                    </a:bodyPr>
                    <a:lstStyle/>
                    <a:p>
                      <a:pPr indent="0" lvl="0" marL="0">
                        <a:spcBef>
                          <a:spcPts val="0"/>
                        </a:spcBef>
                        <a:spcAft>
                          <a:spcPts val="0"/>
                        </a:spcAft>
                        <a:buNone/>
                      </a:pPr>
                      <a:r>
                        <a:rPr lang="en"/>
                        <a:t>Total</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54875">
                <a:tc>
                  <a:txBody>
                    <a:bodyPr>
                      <a:noAutofit/>
                    </a:bodyPr>
                    <a:lstStyle/>
                    <a:p>
                      <a:pPr indent="0" lvl="0" marL="0">
                        <a:spcBef>
                          <a:spcPts val="0"/>
                        </a:spcBef>
                        <a:spcAft>
                          <a:spcPts val="0"/>
                        </a:spcAft>
                        <a:buNone/>
                      </a:pPr>
                      <a:r>
                        <a:rPr lang="en" sz="1000"/>
                        <a:t>App Development</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$150,000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$150,000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41025">
                <a:tc>
                  <a:txBody>
                    <a:bodyPr>
                      <a:noAutofit/>
                    </a:bodyPr>
                    <a:lstStyle/>
                    <a:p>
                      <a:pPr indent="0" lvl="0" marL="0">
                        <a:spcBef>
                          <a:spcPts val="0"/>
                        </a:spcBef>
                        <a:spcAft>
                          <a:spcPts val="0"/>
                        </a:spcAft>
                        <a:buNone/>
                      </a:pPr>
                      <a:r>
                        <a:rPr lang="en" sz="1000"/>
                        <a:t>Cloud Service Setup Cost</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$60,000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$60,000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54875">
                <a:tc>
                  <a:txBody>
                    <a:bodyPr>
                      <a:noAutofit/>
                    </a:bodyPr>
                    <a:lstStyle/>
                    <a:p>
                      <a:pPr indent="0" lvl="0" marL="0">
                        <a:spcBef>
                          <a:spcPts val="0"/>
                        </a:spcBef>
                        <a:spcAft>
                          <a:spcPts val="0"/>
                        </a:spcAft>
                        <a:buNone/>
                      </a:pPr>
                      <a:r>
                        <a:rPr lang="en" sz="1000"/>
                        <a:t>Developers</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$120,000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$120,000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41025">
                <a:tc>
                  <a:txBody>
                    <a:bodyPr>
                      <a:noAutofit/>
                    </a:bodyPr>
                    <a:lstStyle/>
                    <a:p>
                      <a:pPr indent="0" lvl="0" marL="0">
                        <a:spcBef>
                          <a:spcPts val="0"/>
                        </a:spcBef>
                        <a:spcAft>
                          <a:spcPts val="0"/>
                        </a:spcAft>
                        <a:buNone/>
                      </a:pPr>
                      <a:r>
                        <a:rPr lang="en" sz="1000"/>
                        <a:t>Cloud Service Maintenance Cost</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$25,000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$25,000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$25,000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$75,000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54875">
                <a:tc>
                  <a:txBody>
                    <a:bodyPr>
                      <a:noAutofit/>
                    </a:bodyPr>
                    <a:lstStyle/>
                    <a:p>
                      <a:pPr indent="0" lvl="0" marL="0">
                        <a:spcBef>
                          <a:spcPts val="0"/>
                        </a:spcBef>
                        <a:spcAft>
                          <a:spcPts val="0"/>
                        </a:spcAft>
                        <a:buNone/>
                      </a:pPr>
                      <a:r>
                        <a:rPr lang="en"/>
                        <a:t>Total Costs</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$355,000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$25,000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$25,000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$405,000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FF0000"/>
                    </a:solidFill>
                  </a:tcPr>
                </a:tc>
              </a:tr>
              <a:tr h="326175">
                <a:tc>
                  <a:txBody>
                    <a:bodyPr>
                      <a:noAutofit/>
                    </a:bodyPr>
                    <a:lstStyle/>
                    <a:p>
                      <a:pPr indent="0" lvl="0" marL="0">
                        <a:spcBef>
                          <a:spcPts val="0"/>
                        </a:spcBef>
                        <a:spcAft>
                          <a:spcPts val="0"/>
                        </a:spcAft>
                        <a:buNone/>
                      </a:pPr>
                      <a:r>
                        <a:rPr b="1" lang="en" sz="1000" u="sng"/>
                        <a:t>Benefits</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54875">
                <a:tc>
                  <a:txBody>
                    <a:bodyPr>
                      <a:noAutofit/>
                    </a:bodyPr>
                    <a:lstStyle/>
                    <a:p>
                      <a:pPr indent="0" lvl="0" marL="0">
                        <a:spcBef>
                          <a:spcPts val="0"/>
                        </a:spcBef>
                        <a:spcAft>
                          <a:spcPts val="0"/>
                        </a:spcAft>
                        <a:buNone/>
                      </a:pPr>
                      <a:r>
                        <a:rPr lang="en" sz="1000"/>
                        <a:t>Income (Ads)</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$100,000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$150,000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$200,000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$450,000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279725">
                <a:tc>
                  <a:txBody>
                    <a:bodyPr>
                      <a:noAutofit/>
                    </a:bodyPr>
                    <a:lstStyle/>
                    <a:p>
                      <a:pPr indent="0" lvl="0" marL="0">
                        <a:spcBef>
                          <a:spcPts val="0"/>
                        </a:spcBef>
                        <a:spcAft>
                          <a:spcPts val="0"/>
                        </a:spcAft>
                        <a:buNone/>
                      </a:pPr>
                      <a:r>
                        <a:rPr b="1" lang="en" sz="1000" u="sng"/>
                        <a:t>Total Benefits</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$100,000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$150,000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$200,000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lang="en"/>
                        <a:t>$450,000</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38761D"/>
                    </a:solidFill>
                  </a:tcPr>
                </a:tc>
              </a:tr>
            </a:tbl>
          </a:graphicData>
        </a:graphic>
      </p:graphicFrame>
      <p:pic>
        <p:nvPicPr>
          <p:cNvPr id="206" name="Shape 206"/>
          <p:cNvPicPr preferRelativeResize="0"/>
          <p:nvPr/>
        </p:nvPicPr>
        <p:blipFill>
          <a:blip r:embed="rId3">
            <a:alphaModFix/>
          </a:blip>
          <a:stretch>
            <a:fillRect/>
          </a:stretch>
        </p:blipFill>
        <p:spPr>
          <a:xfrm>
            <a:off x="8084700" y="210192"/>
            <a:ext cx="853525" cy="718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