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6" r:id="rId8"/>
    <p:sldId id="258" r:id="rId9"/>
    <p:sldId id="262" r:id="rId10"/>
    <p:sldId id="267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3/17/16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tinuitycentral.com/index.php/news/business-continuity-news/563-five-crisis-management-lessons-from-the-volkswagen-incident" TargetMode="External"/><Relationship Id="rId4" Type="http://schemas.openxmlformats.org/officeDocument/2006/relationships/hyperlink" Target="http://www.telegraph.co.uk/finance/newsbysector/industry/11934761/Two-years-for-Volkswagen-to-recover-from-emissions-scandal-says-new-boss.html" TargetMode="External"/><Relationship Id="rId5" Type="http://schemas.openxmlformats.org/officeDocument/2006/relationships/hyperlink" Target="http://www.nytimes.com/interactive/2015/10/23/business/international/vw-scandal-timeline.html?_r=0%23/%23time389_11287" TargetMode="External"/><Relationship Id="rId6" Type="http://schemas.openxmlformats.org/officeDocument/2006/relationships/hyperlink" Target="http://www.usatoday.com/story/money/cars/2015/11/20/vw-volkswagen-chronology-emissions/76122812/" TargetMode="External"/><Relationship Id="rId7" Type="http://schemas.openxmlformats.org/officeDocument/2006/relationships/hyperlink" Target="https://www.institute.org/topics/crisis-management-and-communications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vwdieselinfo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oney.cnn.com/video/news/2015/09/22/volkswagen-emissions-cheating-scandal-explained.cnnmoney/index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wdieselinfo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3254532"/>
            <a:ext cx="5458968" cy="2791489"/>
          </a:xfrm>
        </p:spPr>
        <p:txBody>
          <a:bodyPr>
            <a:noAutofit/>
          </a:bodyPr>
          <a:lstStyle/>
          <a:p>
            <a:r>
              <a:rPr lang="en-US" sz="4800" dirty="0" smtClean="0"/>
              <a:t>The </a:t>
            </a:r>
            <a:r>
              <a:rPr lang="en-US" sz="4800" dirty="0"/>
              <a:t>Volkswagen </a:t>
            </a:r>
            <a:r>
              <a:rPr lang="en-US" sz="4800" dirty="0" smtClean="0"/>
              <a:t>scandal </a:t>
            </a:r>
            <a:endParaRPr lang="en-US" sz="4800" dirty="0"/>
          </a:p>
        </p:txBody>
      </p:sp>
      <p:pic>
        <p:nvPicPr>
          <p:cNvPr id="4" name="Picture 3" descr="vw-jetta-tdi-diesel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37" y="0"/>
            <a:ext cx="8441739" cy="449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853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loyall_custome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4" b="2414"/>
          <a:stretch>
            <a:fillRect/>
          </a:stretch>
        </p:blipFill>
        <p:spPr>
          <a:xfrm>
            <a:off x="457199" y="914400"/>
            <a:ext cx="6748380" cy="4575426"/>
          </a:xfrm>
        </p:spPr>
      </p:pic>
    </p:spTree>
    <p:extLst>
      <p:ext uri="{BB962C8B-B14F-4D97-AF65-F5344CB8AC3E}">
        <p14:creationId xmlns:p14="http://schemas.microsoft.com/office/powerpoint/2010/main" val="3706740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689811"/>
          </a:xfrm>
        </p:spPr>
        <p:txBody>
          <a:bodyPr/>
          <a:lstStyle/>
          <a:p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4212"/>
            <a:ext cx="6508377" cy="4521952"/>
          </a:xfrm>
        </p:spPr>
        <p:txBody>
          <a:bodyPr>
            <a:normAutofit lnSpcReduction="10000"/>
          </a:bodyPr>
          <a:lstStyle/>
          <a:p>
            <a:r>
              <a:rPr lang="en-US" sz="1000" dirty="0"/>
              <a:t>America, V. of. (2016, January 12). </a:t>
            </a:r>
            <a:r>
              <a:rPr lang="en-US" sz="1000" i="1" dirty="0"/>
              <a:t>Volkswagen diesel information</a:t>
            </a:r>
            <a:r>
              <a:rPr lang="en-US" sz="1000" dirty="0"/>
              <a:t>. Retrieved March 17, 2016, from </a:t>
            </a:r>
            <a:r>
              <a:rPr lang="en-US" sz="1000" dirty="0">
                <a:hlinkClick r:id="rId2"/>
              </a:rPr>
              <a:t>https://</a:t>
            </a:r>
            <a:r>
              <a:rPr lang="en-US" sz="1000" dirty="0" smtClean="0">
                <a:hlinkClick r:id="rId2"/>
              </a:rPr>
              <a:t>www.vwdieselinfo.com</a:t>
            </a:r>
            <a:endParaRPr lang="en-US" sz="1000" dirty="0" smtClean="0"/>
          </a:p>
          <a:p>
            <a:r>
              <a:rPr lang="en-US" sz="1000" dirty="0"/>
              <a:t>User, S. (2016). </a:t>
            </a:r>
            <a:r>
              <a:rPr lang="en-US" sz="1000" i="1" dirty="0"/>
              <a:t>Five crisis management lessons from the Volkswagen incident</a:t>
            </a:r>
            <a:r>
              <a:rPr lang="en-US" sz="1000" dirty="0"/>
              <a:t>. Retrieved March 17, 2016, from </a:t>
            </a:r>
            <a:r>
              <a:rPr lang="en-US" sz="1000" dirty="0">
                <a:hlinkClick r:id="rId3"/>
              </a:rPr>
              <a:t>http://www.continuitycentral.com/index.php/news/business-continuity-news/563-five-crisis-management-lessons-from-the-volkswagen-</a:t>
            </a:r>
            <a:r>
              <a:rPr lang="en-US" sz="1000" dirty="0" smtClean="0">
                <a:hlinkClick r:id="rId3"/>
              </a:rPr>
              <a:t>incident</a:t>
            </a:r>
            <a:endParaRPr lang="en-US" sz="1000" dirty="0" smtClean="0"/>
          </a:p>
          <a:p>
            <a:r>
              <a:rPr lang="en-US" sz="1000" dirty="0" err="1"/>
              <a:t>Tovey</a:t>
            </a:r>
            <a:r>
              <a:rPr lang="en-US" sz="1000" dirty="0"/>
              <a:t>, A. (2015, October 15). “Two years for Volkswagen to recover from emissions scandal” says new boss. </a:t>
            </a:r>
            <a:r>
              <a:rPr lang="en-US" sz="1000" i="1" dirty="0"/>
              <a:t>The Telegraph</a:t>
            </a:r>
            <a:r>
              <a:rPr lang="en-US" sz="1000" dirty="0"/>
              <a:t>. Retrieved from </a:t>
            </a:r>
            <a:r>
              <a:rPr lang="en-US" sz="1000" dirty="0">
                <a:hlinkClick r:id="rId4"/>
              </a:rPr>
              <a:t>http://www.telegraph.co.uk/finance/newsbysector/industry/11934761/Two-years-for-Volkswagen-to-recover-from-emissions-scandal-says-new-</a:t>
            </a:r>
            <a:r>
              <a:rPr lang="en-US" sz="1000" dirty="0" smtClean="0">
                <a:hlinkClick r:id="rId4"/>
              </a:rPr>
              <a:t>boss.html</a:t>
            </a:r>
            <a:endParaRPr lang="en-US" sz="1000" dirty="0" smtClean="0"/>
          </a:p>
          <a:p>
            <a:r>
              <a:rPr lang="en-US" sz="1000" dirty="0"/>
              <a:t>How VW’s scandal unfolded (2015, October 23). </a:t>
            </a:r>
            <a:r>
              <a:rPr lang="en-US" sz="1000" i="1" dirty="0"/>
              <a:t>International Business</a:t>
            </a:r>
            <a:r>
              <a:rPr lang="en-US" sz="1000" dirty="0"/>
              <a:t>. Retrieved from </a:t>
            </a:r>
            <a:r>
              <a:rPr lang="en-US" sz="1000" dirty="0">
                <a:hlinkClick r:id="rId5"/>
              </a:rPr>
              <a:t>http://www.nytimes.com/interactive/2015/10/23/business/international/vw-scandal-timeline.html?_r=0#/#</a:t>
            </a:r>
            <a:r>
              <a:rPr lang="en-US" sz="1000" dirty="0" smtClean="0">
                <a:hlinkClick r:id="rId5"/>
              </a:rPr>
              <a:t>time389_11287</a:t>
            </a:r>
            <a:endParaRPr lang="en-US" sz="1000" dirty="0" smtClean="0"/>
          </a:p>
          <a:p>
            <a:r>
              <a:rPr lang="en-US" sz="1000" dirty="0" err="1"/>
              <a:t>Woodyard</a:t>
            </a:r>
            <a:r>
              <a:rPr lang="en-US" sz="1000" dirty="0"/>
              <a:t>, C. (2015, November 20). Chronology: How VW’s emissions scandal has mushroomed. . Retrieved from </a:t>
            </a:r>
            <a:r>
              <a:rPr lang="en-US" sz="1000" dirty="0">
                <a:hlinkClick r:id="rId6"/>
              </a:rPr>
              <a:t>http://www.usatoday.com/story/money/cars/2015/11/20/vw-volkswagen-chronology-emissions/76122812</a:t>
            </a:r>
            <a:r>
              <a:rPr lang="en-US" sz="1000" dirty="0" smtClean="0">
                <a:hlinkClick r:id="rId6"/>
              </a:rPr>
              <a:t>/</a:t>
            </a:r>
            <a:endParaRPr lang="en-US" sz="1000" dirty="0" smtClean="0"/>
          </a:p>
          <a:p>
            <a:r>
              <a:rPr lang="en-US" sz="1000" dirty="0" smtClean="0"/>
              <a:t>Coombs, W.T. (2007). Crisis Management and communications. </a:t>
            </a:r>
            <a:r>
              <a:rPr lang="en-US" sz="1000" dirty="0"/>
              <a:t>Retrieved </a:t>
            </a:r>
            <a:r>
              <a:rPr lang="en-US" sz="1000" dirty="0" smtClean="0"/>
              <a:t>from                             </a:t>
            </a:r>
            <a:r>
              <a:rPr lang="en-US" sz="1000" u="sng" dirty="0" smtClean="0">
                <a:solidFill>
                  <a:schemeClr val="accent3"/>
                </a:solidFill>
                <a:hlinkClick r:id="rId7"/>
              </a:rPr>
              <a:t>https</a:t>
            </a:r>
            <a:r>
              <a:rPr lang="en-US" sz="1000" u="sng" dirty="0">
                <a:solidFill>
                  <a:schemeClr val="accent3"/>
                </a:solidFill>
                <a:hlinkClick r:id="rId7"/>
              </a:rPr>
              <a:t>:/</a:t>
            </a:r>
            <a:r>
              <a:rPr lang="en-US" sz="1000" u="sng" dirty="0" smtClean="0">
                <a:solidFill>
                  <a:schemeClr val="accent3"/>
                </a:solidFill>
                <a:hlinkClick r:id="rId7"/>
              </a:rPr>
              <a:t>/www.institute.org/topics/crisis-management-and-communications/</a:t>
            </a:r>
            <a:endParaRPr lang="en-US" sz="1000" u="sng" dirty="0" smtClean="0">
              <a:solidFill>
                <a:schemeClr val="accent3"/>
              </a:solidFill>
            </a:endParaRPr>
          </a:p>
          <a:p>
            <a:r>
              <a:rPr lang="en-US" sz="1000" dirty="0"/>
              <a:t>McDougal, J., Images, G., </a:t>
            </a:r>
            <a:r>
              <a:rPr lang="en-US" sz="1000" dirty="0" err="1"/>
              <a:t>Bimmer</a:t>
            </a:r>
            <a:r>
              <a:rPr lang="en-US" sz="1000" dirty="0"/>
              <a:t>, F., Reuters, &amp; Reid, D. (2016, January 18). </a:t>
            </a:r>
            <a:r>
              <a:rPr lang="en-US" sz="1000" i="1" dirty="0"/>
              <a:t>Volkswagen stock prices are tipped to double in 2016</a:t>
            </a:r>
            <a:r>
              <a:rPr lang="en-US" sz="1000" dirty="0"/>
              <a:t>. Retrieved March 17, 2016, from Autos, http://</a:t>
            </a:r>
            <a:r>
              <a:rPr lang="en-US" sz="1000" dirty="0" err="1"/>
              <a:t>www.cnbc.com</a:t>
            </a:r>
            <a:r>
              <a:rPr lang="en-US" sz="1000" dirty="0"/>
              <a:t>/2016/01/18/volkswagen-stock-prices-are-tipped-to-double-in-2016.html</a:t>
            </a:r>
            <a:endParaRPr lang="en-US" sz="1000" u="sng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70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270" y="171988"/>
            <a:ext cx="6508377" cy="1501748"/>
          </a:xfrm>
        </p:spPr>
        <p:txBody>
          <a:bodyPr/>
          <a:lstStyle/>
          <a:p>
            <a:r>
              <a:rPr lang="en-US" dirty="0" smtClean="0"/>
              <a:t>What happened 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97702"/>
            <a:ext cx="6508377" cy="412846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Three things to know about VW: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http://money.cnn.com/video/news/2015/09/22/volkswagen-emissions-cheating-scandal-explained.cnnmoney/</a:t>
            </a:r>
            <a:r>
              <a:rPr lang="en-US" dirty="0" smtClean="0">
                <a:hlinkClick r:id="rId2"/>
              </a:rPr>
              <a:t>index.html</a:t>
            </a:r>
            <a:endParaRPr lang="en-US" dirty="0" smtClean="0"/>
          </a:p>
          <a:p>
            <a:r>
              <a:rPr lang="en-US" b="1" dirty="0"/>
              <a:t>February </a:t>
            </a:r>
            <a:r>
              <a:rPr lang="en-US" b="1" dirty="0" smtClean="0"/>
              <a:t>2005</a:t>
            </a:r>
            <a:r>
              <a:rPr lang="en-US" dirty="0" smtClean="0"/>
              <a:t>: </a:t>
            </a:r>
          </a:p>
          <a:p>
            <a:pPr>
              <a:buFont typeface="Arial"/>
              <a:buChar char="•"/>
            </a:pPr>
            <a:r>
              <a:rPr lang="en-US" dirty="0" smtClean="0"/>
              <a:t>Wolfgang </a:t>
            </a:r>
            <a:r>
              <a:rPr lang="en-US" dirty="0"/>
              <a:t>Bernhard becomes head of the group’s </a:t>
            </a:r>
            <a:r>
              <a:rPr lang="en-US" dirty="0" smtClean="0"/>
              <a:t>core brand </a:t>
            </a:r>
          </a:p>
          <a:p>
            <a:pPr>
              <a:buFont typeface="Arial"/>
              <a:buChar char="•"/>
            </a:pPr>
            <a:r>
              <a:rPr lang="en-US" dirty="0" smtClean="0"/>
              <a:t>with </a:t>
            </a:r>
            <a:r>
              <a:rPr lang="en-US" dirty="0"/>
              <a:t>the help of CEO Bernd </a:t>
            </a:r>
            <a:r>
              <a:rPr lang="en-US" dirty="0" err="1"/>
              <a:t>Pischetsrieder</a:t>
            </a:r>
            <a:r>
              <a:rPr lang="en-US" dirty="0"/>
              <a:t>, begins </a:t>
            </a:r>
            <a:r>
              <a:rPr lang="en-US" dirty="0" smtClean="0"/>
              <a:t>developing a software.</a:t>
            </a:r>
          </a:p>
          <a:p>
            <a:pPr>
              <a:buFont typeface="Arial"/>
              <a:buChar char="•"/>
            </a:pPr>
            <a:r>
              <a:rPr lang="en-US" dirty="0" smtClean="0"/>
              <a:t>diesel engines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dirty="0"/>
              <a:t>more economical and accelerate </a:t>
            </a:r>
            <a:r>
              <a:rPr lang="en-US" dirty="0" smtClean="0"/>
              <a:t>quickly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will </a:t>
            </a:r>
            <a:r>
              <a:rPr lang="en-US" dirty="0"/>
              <a:t>help it gain ground against U.S. and Japanese rivals. 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/>
              <a:t>U.S. authorities have the strictest environmental standards.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2922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VW’s Scandal </a:t>
            </a:r>
            <a:r>
              <a:rPr lang="en-US" dirty="0" smtClean="0"/>
              <a:t>Unfolded (Timeline):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May 2014</a:t>
            </a:r>
            <a:r>
              <a:rPr lang="en-US" dirty="0" smtClean="0"/>
              <a:t>: Researchers alert </a:t>
            </a:r>
            <a:r>
              <a:rPr lang="en-US" dirty="0"/>
              <a:t>the </a:t>
            </a:r>
            <a:r>
              <a:rPr lang="en-US" dirty="0" smtClean="0"/>
              <a:t>EPA and CARB.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(VW denies any issue and offer explanations)</a:t>
            </a:r>
          </a:p>
          <a:p>
            <a:r>
              <a:rPr lang="en-US" b="1" dirty="0"/>
              <a:t>Dec. 2, </a:t>
            </a:r>
            <a:r>
              <a:rPr lang="en-US" b="1" dirty="0" smtClean="0"/>
              <a:t>2014: </a:t>
            </a:r>
            <a:r>
              <a:rPr lang="en-US" dirty="0" smtClean="0"/>
              <a:t>VW recall </a:t>
            </a:r>
            <a:r>
              <a:rPr lang="en-US" dirty="0"/>
              <a:t>500,000 </a:t>
            </a:r>
            <a:r>
              <a:rPr lang="en-US" dirty="0" smtClean="0"/>
              <a:t>vehicles in USA.</a:t>
            </a:r>
          </a:p>
          <a:p>
            <a:r>
              <a:rPr lang="en-US" b="1" dirty="0"/>
              <a:t>Aug. 18, </a:t>
            </a:r>
            <a:r>
              <a:rPr lang="en-US" b="1" dirty="0" smtClean="0"/>
              <a:t>2015:</a:t>
            </a:r>
            <a:r>
              <a:rPr lang="en-US" b="1" dirty="0"/>
              <a:t> </a:t>
            </a:r>
            <a:r>
              <a:rPr lang="en-US" dirty="0" smtClean="0"/>
              <a:t>A </a:t>
            </a:r>
            <a:r>
              <a:rPr lang="en-US" dirty="0"/>
              <a:t>VW </a:t>
            </a:r>
            <a:r>
              <a:rPr lang="en-US" dirty="0" smtClean="0"/>
              <a:t>tells </a:t>
            </a:r>
            <a:r>
              <a:rPr lang="en-US" dirty="0"/>
              <a:t>E.P.A. </a:t>
            </a:r>
            <a:r>
              <a:rPr lang="en-US" dirty="0" smtClean="0"/>
              <a:t>of </a:t>
            </a:r>
            <a:r>
              <a:rPr lang="en-US" dirty="0"/>
              <a:t>the company's deceptions</a:t>
            </a:r>
            <a:r>
              <a:rPr lang="en-US" dirty="0" smtClean="0"/>
              <a:t>.</a:t>
            </a:r>
          </a:p>
          <a:p>
            <a:r>
              <a:rPr lang="en-US" b="1" dirty="0"/>
              <a:t>Sept. </a:t>
            </a:r>
            <a:r>
              <a:rPr lang="en-US" b="1" dirty="0" smtClean="0"/>
              <a:t>3: </a:t>
            </a:r>
            <a:r>
              <a:rPr lang="en-US" dirty="0" smtClean="0"/>
              <a:t>VW details </a:t>
            </a:r>
            <a:r>
              <a:rPr lang="en-US" dirty="0"/>
              <a:t>how its cars contain a </a:t>
            </a:r>
            <a:r>
              <a:rPr lang="en-US" dirty="0" smtClean="0"/>
              <a:t>defeat device.</a:t>
            </a:r>
          </a:p>
        </p:txBody>
      </p:sp>
    </p:spTree>
    <p:extLst>
      <p:ext uri="{BB962C8B-B14F-4D97-AF65-F5344CB8AC3E}">
        <p14:creationId xmlns:p14="http://schemas.microsoft.com/office/powerpoint/2010/main" val="2306578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595342"/>
            <a:ext cx="6508377" cy="5530822"/>
          </a:xfrm>
        </p:spPr>
        <p:txBody>
          <a:bodyPr>
            <a:normAutofit/>
          </a:bodyPr>
          <a:lstStyle/>
          <a:p>
            <a:r>
              <a:rPr lang="en-US" b="1" dirty="0"/>
              <a:t>Sept. </a:t>
            </a:r>
            <a:r>
              <a:rPr lang="en-US" b="1" dirty="0" smtClean="0"/>
              <a:t>18: </a:t>
            </a:r>
            <a:r>
              <a:rPr lang="en-US" dirty="0" smtClean="0"/>
              <a:t>The scandal becomes public. </a:t>
            </a:r>
          </a:p>
          <a:p>
            <a:r>
              <a:rPr lang="en-US" b="1" dirty="0"/>
              <a:t>Sept. </a:t>
            </a:r>
            <a:r>
              <a:rPr lang="en-US" b="1" dirty="0" smtClean="0"/>
              <a:t>22</a:t>
            </a:r>
            <a:r>
              <a:rPr lang="en-US" dirty="0"/>
              <a:t>:</a:t>
            </a:r>
            <a:r>
              <a:rPr lang="en-US" dirty="0" smtClean="0"/>
              <a:t> the </a:t>
            </a:r>
            <a:r>
              <a:rPr lang="en-US" dirty="0"/>
              <a:t>emissions </a:t>
            </a:r>
            <a:r>
              <a:rPr lang="en-US" dirty="0" smtClean="0"/>
              <a:t>scandal involves 11 Million cars worldwide, and costs $7 billion to fix.</a:t>
            </a:r>
          </a:p>
          <a:p>
            <a:r>
              <a:rPr lang="en-US" b="1" dirty="0"/>
              <a:t>Sept. </a:t>
            </a:r>
            <a:r>
              <a:rPr lang="en-US" b="1" dirty="0" smtClean="0"/>
              <a:t>23: </a:t>
            </a:r>
            <a:r>
              <a:rPr lang="en-US" dirty="0" smtClean="0"/>
              <a:t>CEO </a:t>
            </a:r>
            <a:r>
              <a:rPr lang="en-US" dirty="0" err="1"/>
              <a:t>Winterkorn</a:t>
            </a:r>
            <a:r>
              <a:rPr lang="en-US" dirty="0"/>
              <a:t> </a:t>
            </a:r>
            <a:r>
              <a:rPr lang="en-US" dirty="0" smtClean="0"/>
              <a:t>resigns</a:t>
            </a:r>
          </a:p>
          <a:p>
            <a:pPr marL="0" indent="0">
              <a:buNone/>
            </a:pPr>
            <a:r>
              <a:rPr lang="en-US" dirty="0" smtClean="0"/>
              <a:t> “</a:t>
            </a:r>
            <a:r>
              <a:rPr lang="en-US" dirty="0"/>
              <a:t>as C.E.O., I accept </a:t>
            </a:r>
            <a:r>
              <a:rPr lang="en-US" dirty="0" smtClean="0"/>
              <a:t>responsibility … I’m not aware             of </a:t>
            </a:r>
            <a:r>
              <a:rPr lang="en-US" dirty="0"/>
              <a:t>any wrongdoing on my part.</a:t>
            </a:r>
            <a:r>
              <a:rPr lang="en-US" dirty="0" smtClean="0"/>
              <a:t>”</a:t>
            </a:r>
          </a:p>
          <a:p>
            <a:pPr>
              <a:buFont typeface="Wingdings" charset="2"/>
              <a:buChar char="§"/>
            </a:pPr>
            <a:r>
              <a:rPr lang="en-US" b="1" dirty="0"/>
              <a:t>Sept. 25 </a:t>
            </a:r>
            <a:r>
              <a:rPr lang="en-US" dirty="0" smtClean="0"/>
              <a:t>: VW appoints </a:t>
            </a:r>
            <a:r>
              <a:rPr lang="en-US" dirty="0"/>
              <a:t>Porsche brand chief </a:t>
            </a:r>
            <a:r>
              <a:rPr lang="en-US" dirty="0" smtClean="0"/>
              <a:t>Matthias Mueller as the new CEO.</a:t>
            </a:r>
            <a:endParaRPr lang="en-US" dirty="0"/>
          </a:p>
          <a:p>
            <a:pPr>
              <a:buFont typeface="Wingdings" charset="2"/>
              <a:buChar char="§"/>
            </a:pPr>
            <a:r>
              <a:rPr lang="en-US" b="1" dirty="0"/>
              <a:t>Oct. </a:t>
            </a:r>
            <a:r>
              <a:rPr lang="en-US" b="1" dirty="0" smtClean="0"/>
              <a:t>8</a:t>
            </a:r>
            <a:r>
              <a:rPr lang="en-US" dirty="0" smtClean="0"/>
              <a:t> </a:t>
            </a:r>
            <a:r>
              <a:rPr lang="en-US" dirty="0"/>
              <a:t>Volkswagen's U.S. CEO, Michael Horn, </a:t>
            </a:r>
            <a:r>
              <a:rPr lang="en-US" dirty="0" smtClean="0"/>
              <a:t>apologizes before a congressional subcommittee.</a:t>
            </a:r>
          </a:p>
          <a:p>
            <a:pPr>
              <a:buFont typeface="Wingdings" charset="2"/>
              <a:buChar char="§"/>
            </a:pPr>
            <a:r>
              <a:rPr lang="en-US" b="1" dirty="0"/>
              <a:t>Oct. 26</a:t>
            </a:r>
            <a:r>
              <a:rPr lang="en-US" dirty="0"/>
              <a:t> -- Toyota recaptures </a:t>
            </a:r>
            <a:r>
              <a:rPr lang="en-US" dirty="0" smtClean="0"/>
              <a:t>THE title</a:t>
            </a:r>
          </a:p>
        </p:txBody>
      </p:sp>
    </p:spTree>
    <p:extLst>
      <p:ext uri="{BB962C8B-B14F-4D97-AF65-F5344CB8AC3E}">
        <p14:creationId xmlns:p14="http://schemas.microsoft.com/office/powerpoint/2010/main" val="2425261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84844"/>
            <a:ext cx="6508377" cy="5041319"/>
          </a:xfrm>
        </p:spPr>
        <p:txBody>
          <a:bodyPr>
            <a:normAutofit/>
          </a:bodyPr>
          <a:lstStyle/>
          <a:p>
            <a:r>
              <a:rPr lang="en-US" b="1" dirty="0"/>
              <a:t>Nov. 10 </a:t>
            </a:r>
            <a:r>
              <a:rPr lang="en-US" dirty="0"/>
              <a:t>:</a:t>
            </a:r>
            <a:r>
              <a:rPr lang="en-US" dirty="0" smtClean="0"/>
              <a:t> VW </a:t>
            </a:r>
            <a:r>
              <a:rPr lang="en-US" dirty="0"/>
              <a:t>offers $</a:t>
            </a:r>
            <a:r>
              <a:rPr lang="en-US" dirty="0" smtClean="0"/>
              <a:t>500 gift </a:t>
            </a:r>
            <a:r>
              <a:rPr lang="en-US" dirty="0"/>
              <a:t>cards </a:t>
            </a:r>
            <a:r>
              <a:rPr lang="en-US" dirty="0" smtClean="0"/>
              <a:t>to US owners.</a:t>
            </a:r>
          </a:p>
          <a:p>
            <a:r>
              <a:rPr lang="en-US" b="1" dirty="0" smtClean="0"/>
              <a:t>Nov. 20</a:t>
            </a:r>
            <a:r>
              <a:rPr lang="en-US" dirty="0" smtClean="0"/>
              <a:t>: VW says vehicles as far back as 2009 has the defeat software.</a:t>
            </a:r>
          </a:p>
          <a:p>
            <a:r>
              <a:rPr lang="en-US" b="1" dirty="0" smtClean="0"/>
              <a:t>Dec</a:t>
            </a:r>
            <a:r>
              <a:rPr lang="en-US" b="1" dirty="0"/>
              <a:t>. 10</a:t>
            </a:r>
            <a:r>
              <a:rPr lang="en-US" dirty="0"/>
              <a:t>: </a:t>
            </a:r>
            <a:r>
              <a:rPr lang="en-US" dirty="0" smtClean="0"/>
              <a:t>VW shares the results of an internal investigation.</a:t>
            </a:r>
          </a:p>
          <a:p>
            <a:r>
              <a:rPr lang="en-US" b="1" dirty="0"/>
              <a:t>Jan. 4, 2016</a:t>
            </a:r>
            <a:r>
              <a:rPr lang="en-US" dirty="0"/>
              <a:t>: The Department of Justice sues the Volkswagen </a:t>
            </a:r>
            <a:r>
              <a:rPr lang="en-US" dirty="0" smtClean="0"/>
              <a:t>Group.</a:t>
            </a:r>
          </a:p>
          <a:p>
            <a:r>
              <a:rPr lang="en-US" b="1" dirty="0"/>
              <a:t>Feb. </a:t>
            </a:r>
            <a:r>
              <a:rPr lang="en-US" b="1" dirty="0" smtClean="0"/>
              <a:t>25</a:t>
            </a:r>
            <a:r>
              <a:rPr lang="en-US" dirty="0" smtClean="0"/>
              <a:t>: </a:t>
            </a:r>
            <a:r>
              <a:rPr lang="en-US" dirty="0"/>
              <a:t>A California </a:t>
            </a:r>
            <a:r>
              <a:rPr lang="en-US" dirty="0" smtClean="0"/>
              <a:t>judge orders VW to produce an answer by 3/24.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915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stock price is affected (23% drop)</a:t>
            </a:r>
            <a:endParaRPr lang="en-US" dirty="0"/>
          </a:p>
        </p:txBody>
      </p:sp>
      <p:pic>
        <p:nvPicPr>
          <p:cNvPr id="4" name="Content Placeholder 3" descr="vw-stock-timelin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1" r="2021"/>
          <a:stretch>
            <a:fillRect/>
          </a:stretch>
        </p:blipFill>
        <p:spPr>
          <a:xfrm>
            <a:off x="457198" y="2209800"/>
            <a:ext cx="8165433" cy="4247147"/>
          </a:xfrm>
        </p:spPr>
      </p:pic>
    </p:spTree>
    <p:extLst>
      <p:ext uri="{BB962C8B-B14F-4D97-AF65-F5344CB8AC3E}">
        <p14:creationId xmlns:p14="http://schemas.microsoft.com/office/powerpoint/2010/main" val="1493214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Stock’s future 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"I think it is the biggest stock for the year. It is the biggest turnaround story for autos and I think the stock can double", Arndt </a:t>
            </a:r>
            <a:r>
              <a:rPr lang="en-US" sz="2400" dirty="0" err="1"/>
              <a:t>Ellinghorst</a:t>
            </a:r>
            <a:r>
              <a:rPr lang="en-US" sz="2400" dirty="0"/>
              <a:t>, Head of Global Automotive Research at </a:t>
            </a:r>
            <a:r>
              <a:rPr lang="en-US" sz="2400" dirty="0" err="1"/>
              <a:t>Evercore</a:t>
            </a:r>
            <a:r>
              <a:rPr lang="en-US" sz="2400" dirty="0"/>
              <a:t> ISI Group told CNBC on </a:t>
            </a:r>
            <a:r>
              <a:rPr lang="en-US" sz="2400" dirty="0" smtClean="0"/>
              <a:t>Monday Jan 18, 2016.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9260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company’s communication responses: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CEO </a:t>
            </a:r>
            <a:r>
              <a:rPr lang="en-US" dirty="0"/>
              <a:t>Martin </a:t>
            </a:r>
            <a:r>
              <a:rPr lang="en-US" dirty="0" err="1"/>
              <a:t>Winterkorn</a:t>
            </a:r>
            <a:r>
              <a:rPr lang="en-US" dirty="0"/>
              <a:t> resigns</a:t>
            </a:r>
            <a:r>
              <a:rPr lang="en-US" dirty="0" smtClean="0"/>
              <a:t>. (28 M)</a:t>
            </a:r>
          </a:p>
          <a:p>
            <a:r>
              <a:rPr lang="en-US" dirty="0"/>
              <a:t>September 27th, </a:t>
            </a:r>
            <a:r>
              <a:rPr lang="en-US" dirty="0" smtClean="0"/>
              <a:t>Volkswagen </a:t>
            </a:r>
            <a:r>
              <a:rPr lang="en-US" dirty="0"/>
              <a:t>launched </a:t>
            </a:r>
            <a:r>
              <a:rPr lang="en-US" dirty="0">
                <a:hlinkClick r:id="rId2"/>
              </a:rPr>
              <a:t>http://vwdieselinfo.com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Coombs, 2007 “the </a:t>
            </a:r>
            <a:r>
              <a:rPr lang="en-US" dirty="0"/>
              <a:t>value of a crisis web </a:t>
            </a:r>
            <a:r>
              <a:rPr lang="en-US" dirty="0" smtClean="0"/>
              <a:t>site” </a:t>
            </a:r>
          </a:p>
          <a:p>
            <a:r>
              <a:rPr lang="en-US" dirty="0" smtClean="0"/>
              <a:t>Internal investigation.</a:t>
            </a:r>
          </a:p>
          <a:p>
            <a:r>
              <a:rPr lang="en-US" dirty="0" smtClean="0"/>
              <a:t>Cooperation in the external investigation</a:t>
            </a:r>
          </a:p>
          <a:p>
            <a:r>
              <a:rPr lang="en-US" dirty="0" smtClean="0"/>
              <a:t>New CEO plan to restore public trust in 2 yrs.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272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Customer’s </a:t>
            </a:r>
            <a:r>
              <a:rPr lang="en-US" dirty="0"/>
              <a:t>loyalty.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=E6_gMWDJWxs</a:t>
            </a:r>
            <a:endParaRPr lang="en-US" dirty="0" smtClean="0"/>
          </a:p>
          <a:p>
            <a:r>
              <a:rPr lang="en-US" dirty="0" smtClean="0"/>
              <a:t>Right: Transparency / removal of CEO</a:t>
            </a:r>
          </a:p>
          <a:p>
            <a:r>
              <a:rPr lang="en-US" dirty="0" smtClean="0"/>
              <a:t>Wrong: </a:t>
            </a:r>
            <a:r>
              <a:rPr lang="en-US" dirty="0"/>
              <a:t>put their own interests before those of the victims. </a:t>
            </a:r>
            <a:endParaRPr lang="en-US" dirty="0" smtClean="0"/>
          </a:p>
          <a:p>
            <a:r>
              <a:rPr lang="en-US" dirty="0" smtClean="0"/>
              <a:t>Lessons to learn:</a:t>
            </a:r>
          </a:p>
          <a:p>
            <a:pPr>
              <a:buFont typeface="Arial"/>
              <a:buChar char="•"/>
            </a:pPr>
            <a:r>
              <a:rPr lang="en-US" dirty="0"/>
              <a:t>Information is key in an </a:t>
            </a:r>
            <a:r>
              <a:rPr lang="en-US" dirty="0" smtClean="0"/>
              <a:t>incident</a:t>
            </a:r>
          </a:p>
          <a:p>
            <a:pPr>
              <a:buFont typeface="Arial"/>
              <a:buChar char="•"/>
            </a:pPr>
            <a:r>
              <a:rPr lang="en-US" dirty="0" smtClean="0"/>
              <a:t>Internal incidents are difficult </a:t>
            </a:r>
            <a:r>
              <a:rPr lang="en-US" dirty="0"/>
              <a:t>to </a:t>
            </a:r>
            <a:r>
              <a:rPr lang="en-US" dirty="0" smtClean="0"/>
              <a:t>manage</a:t>
            </a: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22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201</TotalTime>
  <Words>879</Words>
  <Application>Microsoft Macintosh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The Volkswagen scandal </vt:lpstr>
      <vt:lpstr>What happened ? </vt:lpstr>
      <vt:lpstr>How VW’s Scandal Unfolded (Timeline):</vt:lpstr>
      <vt:lpstr>PowerPoint Presentation</vt:lpstr>
      <vt:lpstr>PowerPoint Presentation</vt:lpstr>
      <vt:lpstr>How the stock price is affected (23% drop)</vt:lpstr>
      <vt:lpstr>Stock’s future ??</vt:lpstr>
      <vt:lpstr>The company’s communication responses:</vt:lpstr>
      <vt:lpstr>Takeaways:</vt:lpstr>
      <vt:lpstr>PowerPoint Presentation</vt:lpstr>
      <vt:lpstr>Sources: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Volkswagen scandal</dc:title>
  <dc:creator>Shay</dc:creator>
  <cp:lastModifiedBy>Shay</cp:lastModifiedBy>
  <cp:revision>14</cp:revision>
  <dcterms:created xsi:type="dcterms:W3CDTF">2016-03-17T18:04:10Z</dcterms:created>
  <dcterms:modified xsi:type="dcterms:W3CDTF">2016-03-17T21:25:30Z</dcterms:modified>
</cp:coreProperties>
</file>