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Condense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Condensed-bold.fntdata"/><Relationship Id="rId12" Type="http://schemas.openxmlformats.org/officeDocument/2006/relationships/font" Target="fonts/RobotoCondense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Condensed-boldItalic.fntdata"/><Relationship Id="rId14" Type="http://schemas.openxmlformats.org/officeDocument/2006/relationships/font" Target="fonts/RobotoCondense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3864"/>
            <a:ext cx="9144000" cy="60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-45025" y="-913875"/>
            <a:ext cx="9189023" cy="60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type="ctrTitle"/>
          </p:nvPr>
        </p:nvSpPr>
        <p:spPr>
          <a:xfrm>
            <a:off x="1128150" y="1395100"/>
            <a:ext cx="68877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Registration Process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2134850"/>
            <a:ext cx="8520600" cy="2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Team B: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b="1" i="1" lang="en" sz="1800" u="sng">
                <a:solidFill>
                  <a:schemeClr val="dk1"/>
                </a:solidFill>
              </a:rPr>
              <a:t>Business Analysts:</a:t>
            </a:r>
          </a:p>
          <a:p>
            <a:pPr lvl="0" rtl="0" algn="l">
              <a:spcBef>
                <a:spcPts val="0"/>
              </a:spcBef>
              <a:buNone/>
            </a:pPr>
            <a:r>
              <a:rPr b="1" lang="en" sz="1500">
                <a:solidFill>
                  <a:schemeClr val="dk1"/>
                </a:solidFill>
              </a:rPr>
              <a:t>Connor Gawlik, Jacky Wong, Louis-Gerard Lazarre, Michael Burroughs, Sung Kim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b="1" i="1" lang="en" sz="1800" u="sng">
                <a:solidFill>
                  <a:schemeClr val="dk1"/>
                </a:solidFill>
              </a:rPr>
              <a:t>Project Managers: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" sz="1500">
                <a:solidFill>
                  <a:schemeClr val="dk1"/>
                </a:solidFill>
              </a:rPr>
              <a:t>David Yastremsky &amp; Nodir Zakhidov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5475" y="-39428"/>
            <a:ext cx="13192847" cy="51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-975474" y="-39425"/>
            <a:ext cx="11780198" cy="52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743850" y="1448250"/>
            <a:ext cx="7656300" cy="28083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807525" y="860075"/>
            <a:ext cx="7592625" cy="3813300"/>
            <a:chOff x="807525" y="860075"/>
            <a:chExt cx="7592625" cy="3813300"/>
          </a:xfrm>
        </p:grpSpPr>
        <p:sp>
          <p:nvSpPr>
            <p:cNvPr id="66" name="Shape 66"/>
            <p:cNvSpPr txBox="1"/>
            <p:nvPr/>
          </p:nvSpPr>
          <p:spPr>
            <a:xfrm>
              <a:off x="807525" y="860075"/>
              <a:ext cx="3150300" cy="38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000" u="sng">
                  <a:latin typeface="Roboto Condensed"/>
                  <a:ea typeface="Roboto Condensed"/>
                  <a:cs typeface="Roboto Condensed"/>
                  <a:sym typeface="Roboto Condensed"/>
                </a:rPr>
                <a:t>Current Process: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8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Limited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Disjointed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Ineffective  </a:t>
              </a:r>
            </a:p>
          </p:txBody>
        </p:sp>
        <p:grpSp>
          <p:nvGrpSpPr>
            <p:cNvPr id="67" name="Shape 67"/>
            <p:cNvGrpSpPr/>
            <p:nvPr/>
          </p:nvGrpSpPr>
          <p:grpSpPr>
            <a:xfrm>
              <a:off x="3302200" y="2369625"/>
              <a:ext cx="1681500" cy="1496025"/>
              <a:chOff x="3149800" y="2369625"/>
              <a:chExt cx="1681500" cy="1496025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3149800" y="2369625"/>
                <a:ext cx="1681500" cy="2511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 cap="flat" cmpd="sng" w="9525">
                <a:solidFill>
                  <a:srgbClr val="44546A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149800" y="3065987"/>
                <a:ext cx="1681500" cy="2511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 cap="flat" cmpd="sng" w="9525">
                <a:solidFill>
                  <a:srgbClr val="44546A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3149800" y="3614550"/>
                <a:ext cx="1681500" cy="2511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000000"/>
              </a:solidFill>
              <a:ln cap="flat" cmpd="sng" w="9525">
                <a:solidFill>
                  <a:srgbClr val="44546A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" name="Shape 71"/>
            <p:cNvSpPr txBox="1"/>
            <p:nvPr/>
          </p:nvSpPr>
          <p:spPr>
            <a:xfrm>
              <a:off x="5140050" y="1270650"/>
              <a:ext cx="3260100" cy="31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SzPct val="36666"/>
                <a:buNone/>
              </a:pPr>
              <a:r>
                <a:rPr lang="en" sz="3000" u="sng">
                  <a:latin typeface="Roboto Condensed"/>
                  <a:ea typeface="Roboto Condensed"/>
                  <a:cs typeface="Roboto Condensed"/>
                  <a:sym typeface="Roboto Condensed"/>
                </a:rPr>
                <a:t>Current Solution: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8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Connect with a more diverse group 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A streamlined process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 sz="11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-342900" lvl="0" marL="457200" rtl="0">
                <a:spcBef>
                  <a:spcPts val="0"/>
                </a:spcBef>
                <a:buSzPct val="100000"/>
                <a:buFont typeface="Roboto Condensed"/>
                <a:buChar char="●"/>
              </a:pPr>
              <a:r>
                <a:rPr lang="en" sz="1800">
                  <a:latin typeface="Roboto Condensed"/>
                  <a:ea typeface="Roboto Condensed"/>
                  <a:cs typeface="Roboto Condensed"/>
                  <a:sym typeface="Roboto Condensed"/>
                </a:rPr>
                <a:t>Simplistic, effective approach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39254"/>
            <a:ext cx="9143999" cy="6082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-939249"/>
            <a:ext cx="9144000" cy="6122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967800" y="1263675"/>
            <a:ext cx="7208400" cy="16092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1086600" y="1297525"/>
            <a:ext cx="6970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Provide BeHeardPhilly with a: </a:t>
            </a:r>
          </a:p>
          <a:p>
            <a:pPr indent="0" lvl="0" marL="457200" marR="0" rtl="0" algn="l">
              <a:spcBef>
                <a:spcPts val="0"/>
              </a:spcBef>
              <a:buNone/>
            </a:pPr>
            <a:r>
              <a:rPr b="1" i="1" lang="en" sz="3600" u="sng">
                <a:latin typeface="Roboto Condensed"/>
                <a:ea typeface="Roboto Condensed"/>
                <a:cs typeface="Roboto Condensed"/>
                <a:sym typeface="Roboto Condensed"/>
              </a:rPr>
              <a:t>Seamless</a:t>
            </a:r>
            <a:r>
              <a:rPr b="1" i="1" lang="en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3600" u="sng">
                <a:latin typeface="Roboto Condensed"/>
                <a:ea typeface="Roboto Condensed"/>
                <a:cs typeface="Roboto Condensed"/>
                <a:sym typeface="Roboto Condensed"/>
              </a:rPr>
              <a:t>Effective</a:t>
            </a:r>
            <a:r>
              <a:rPr b="1" i="1" lang="en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i="1" lang="en" sz="3600" u="sng">
                <a:latin typeface="Roboto Condensed"/>
                <a:ea typeface="Roboto Condensed"/>
                <a:cs typeface="Roboto Condensed"/>
                <a:sym typeface="Roboto Condensed"/>
              </a:rPr>
              <a:t>Wide-Reach</a:t>
            </a:r>
            <a:r>
              <a:rPr lang="en" sz="36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Registration Process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08961"/>
            <a:ext cx="9143997" cy="605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-908949"/>
            <a:ext cx="9144000" cy="609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1554900" y="822600"/>
            <a:ext cx="6034200" cy="34983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695225" y="363925"/>
            <a:ext cx="5936100" cy="4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400" u="sng">
                <a:latin typeface="Roboto Condensed"/>
                <a:ea typeface="Roboto Condensed"/>
                <a:cs typeface="Roboto Condensed"/>
                <a:sym typeface="Roboto Condensed"/>
              </a:rPr>
              <a:t>Young Adult 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- John Snyder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Age: 20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Occupation: Full-time college student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Location: Philadelphia - Temple University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Education: High School Diploma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i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“I’m not from here but want to feel apart of the city, even though I am just going to college, I want my voice heard!”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425" y="1003100"/>
            <a:ext cx="1855200" cy="196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9144000" cy="636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0"/>
            <a:ext cx="9144000" cy="6363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1470900" y="827400"/>
            <a:ext cx="6202200" cy="34887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1670100" y="717425"/>
            <a:ext cx="5803800" cy="34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400" u="sng">
                <a:latin typeface="Roboto Condensed"/>
                <a:ea typeface="Roboto Condensed"/>
                <a:cs typeface="Roboto Condensed"/>
                <a:sym typeface="Roboto Condensed"/>
              </a:rPr>
              <a:t>Senior Citizen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 - Erica Barner 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Age: 63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Occupation: Retired Citizen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Location: South Philadelphia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Education: Graduate Degree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i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“I love Philadelphia. However, I have no way to voice my opinion on current events and hot topics in the city.”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400" y="990175"/>
            <a:ext cx="1951500" cy="203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05341"/>
            <a:ext cx="9143999" cy="669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-705350"/>
            <a:ext cx="9144000" cy="66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1562100" y="901350"/>
            <a:ext cx="6019800" cy="33408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685400" y="488150"/>
            <a:ext cx="5773200" cy="43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400" u="sng">
                <a:latin typeface="Roboto Condensed"/>
                <a:ea typeface="Roboto Condensed"/>
                <a:cs typeface="Roboto Condensed"/>
                <a:sym typeface="Roboto Condensed"/>
              </a:rPr>
              <a:t>Employee</a:t>
            </a:r>
            <a:r>
              <a:rPr lang="en" sz="2400">
                <a:latin typeface="Roboto Condensed"/>
                <a:ea typeface="Roboto Condensed"/>
                <a:cs typeface="Roboto Condensed"/>
                <a:sym typeface="Roboto Condensed"/>
              </a:rPr>
              <a:t> - Jocelyn Hasting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Occupation: Program Coordinator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Location: Philadelphia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i="1" lang="en" sz="2400">
                <a:latin typeface="Roboto Condensed"/>
                <a:ea typeface="Roboto Condensed"/>
                <a:cs typeface="Roboto Condensed"/>
                <a:sym typeface="Roboto Condensed"/>
              </a:rPr>
              <a:t>“The Street Team is the most effective way of signing people up.”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8800" y="1007425"/>
            <a:ext cx="1789800" cy="178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0586"/>
            <a:ext cx="9143999" cy="614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0" y="-500575"/>
            <a:ext cx="9144000" cy="61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1914750" y="1119600"/>
            <a:ext cx="5314500" cy="2904300"/>
          </a:xfrm>
          <a:prstGeom prst="rect">
            <a:avLst/>
          </a:prstGeom>
          <a:solidFill>
            <a:srgbClr val="EFEFEF">
              <a:alpha val="6000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194500" y="1259100"/>
            <a:ext cx="4755000" cy="26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" sz="3000" u="sng">
                <a:latin typeface="Roboto Condensed"/>
                <a:ea typeface="Roboto Condensed"/>
                <a:cs typeface="Roboto Condensed"/>
                <a:sym typeface="Roboto Condensed"/>
              </a:rPr>
              <a:t>Benefits: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Improved registration process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Increase sign-ups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buSzPct val="100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Attract a more diverse panel 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buSzPct val="100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Strategic Street Team deployment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Roboto Condensed"/>
              <a:buChar char="●"/>
            </a:pPr>
            <a:r>
              <a:rPr lang="en" sz="2000">
                <a:latin typeface="Roboto Condensed"/>
                <a:ea typeface="Roboto Condensed"/>
                <a:cs typeface="Roboto Condensed"/>
                <a:sym typeface="Roboto Condensed"/>
              </a:rPr>
              <a:t>Streamline data flow 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0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