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5" r:id="rId3"/>
    <p:sldId id="266" r:id="rId4"/>
    <p:sldId id="267" r:id="rId5"/>
    <p:sldId id="268" r:id="rId6"/>
    <p:sldId id="257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585" autoAdjust="0"/>
  </p:normalViewPr>
  <p:slideViewPr>
    <p:cSldViewPr snapToObjects="1">
      <p:cViewPr>
        <p:scale>
          <a:sx n="75" d="100"/>
          <a:sy n="75" d="100"/>
        </p:scale>
        <p:origin x="-48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D641-8F74-4822-BE9A-75C446BDA173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B1FB8-F4C1-4EC1-80B1-DB7C2286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4AF98-AD71-4A1B-9BBE-FC5B4FB607A6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B6E3F-89EA-4C0A-8B88-6E5FA1F86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12945-3172-4448-80CE-252A90AF5315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3293D-7017-4BA5-83DD-55A83B126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BB32-8335-43A9-A7AC-247EBFFF5148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EF5C-C6CA-4B50-9DD5-8F4D1BCAD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9EB7-E58D-430F-B628-3A800CFCF05A}" type="datetimeFigureOut">
              <a:rPr lang="en-US"/>
              <a:pPr>
                <a:defRPr/>
              </a:pPr>
              <a:t>10/28/2011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4349F-DC95-456A-A559-E91BA8C9EF9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F3D5-28E7-4322-8B65-7D1D11177DE3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FFAB1-B238-4A2A-9C95-A3B4ECB9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E1EC-7082-4854-8667-DC7E0F8244EA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DA3C-F0CF-4492-B105-BC2FC4061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04B64-2CEA-4A62-BD63-FFD74DA1122F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7B49A-10DF-4ECC-B577-535E333F4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EF70F-71A5-4A69-B8E7-7FADE9A55ADE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9A11-79FA-4081-B631-68178D75D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B041-9DD1-46F3-94FA-6C086A226C6E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5435-ACA1-4BC2-8492-769F67B4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8631-98AD-486F-A393-B73C29E4A70A}" type="datetimeFigureOut">
              <a:rPr lang="en-US"/>
              <a:pPr>
                <a:defRPr/>
              </a:pPr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D951-E566-42FF-9ECA-B8AA91830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88A853-7C26-4761-993A-414F17AF50CF}" type="datetimeFigureOut">
              <a:rPr lang="en-US"/>
              <a:pPr>
                <a:defRPr/>
              </a:pPr>
              <a:t>10/28/2011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970728-D410-4323-AD5F-9411626F0FA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1295400" y="1295400"/>
            <a:ext cx="6705600" cy="762000"/>
          </a:xfrm>
        </p:spPr>
        <p:txBody>
          <a:bodyPr/>
          <a:lstStyle/>
          <a:p>
            <a:r>
              <a:rPr lang="en-US" sz="4800" b="1" smtClean="0"/>
              <a:t>Harvard Business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1900" smtClean="0"/>
              <a:t>By: Warren G Bennis and James O’Toole</a:t>
            </a: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1209675" y="2362200"/>
            <a:ext cx="6705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How Business Schools Lost Their Way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641725" y="6176963"/>
            <a:ext cx="42735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defTabSz="914400">
              <a:lnSpc>
                <a:spcPct val="80000"/>
              </a:lnSpc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None/>
            </a:pPr>
            <a:r>
              <a:rPr lang="en-US">
                <a:solidFill>
                  <a:srgbClr val="595959"/>
                </a:solidFill>
              </a:rPr>
              <a:t>Presentation By: Czarina Agravante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smtClean="0"/>
              <a:t>What Business School Should Be About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smtClean="0"/>
              <a:t>Academic discipline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Educate practitioners 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Create knowledge through research</a:t>
            </a:r>
          </a:p>
        </p:txBody>
      </p:sp>
      <p:pic>
        <p:nvPicPr>
          <p:cNvPr id="15365" name="Picture 5" descr="j02176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33550"/>
            <a:ext cx="1747838" cy="1693863"/>
          </a:xfrm>
          <a:prstGeom prst="rect">
            <a:avLst/>
          </a:prstGeom>
          <a:noFill/>
        </p:spPr>
      </p:pic>
      <p:pic>
        <p:nvPicPr>
          <p:cNvPr id="15366" name="Picture 6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648200"/>
            <a:ext cx="1100138" cy="1804988"/>
          </a:xfrm>
          <a:prstGeom prst="rect">
            <a:avLst/>
          </a:prstGeom>
          <a:noFill/>
        </p:spPr>
      </p:pic>
      <p:pic>
        <p:nvPicPr>
          <p:cNvPr id="15367" name="Picture 7" descr="j03012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1163" y="4648200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49275" y="192088"/>
            <a:ext cx="8042275" cy="835025"/>
          </a:xfrm>
        </p:spPr>
        <p:txBody>
          <a:bodyPr/>
          <a:lstStyle/>
          <a:p>
            <a:r>
              <a:rPr lang="en-US" b="1" smtClean="0"/>
              <a:t>What Changed 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mtClean="0"/>
              <a:t>Fail to impart useful skills</a:t>
            </a:r>
          </a:p>
          <a:p>
            <a:pPr>
              <a:lnSpc>
                <a:spcPct val="90000"/>
              </a:lnSpc>
            </a:pPr>
            <a:endParaRPr lang="en-US" sz="900" smtClean="0"/>
          </a:p>
          <a:p>
            <a:pPr>
              <a:lnSpc>
                <a:spcPct val="90000"/>
              </a:lnSpc>
            </a:pPr>
            <a:r>
              <a:rPr lang="en-US" sz="2800" smtClean="0"/>
              <a:t>Fail to prepare leaders</a:t>
            </a:r>
          </a:p>
          <a:p>
            <a:pPr>
              <a:lnSpc>
                <a:spcPct val="90000"/>
              </a:lnSpc>
            </a:pPr>
            <a:endParaRPr lang="en-US" sz="900" smtClean="0"/>
          </a:p>
          <a:p>
            <a:pPr>
              <a:lnSpc>
                <a:spcPct val="90000"/>
              </a:lnSpc>
            </a:pPr>
            <a:r>
              <a:rPr lang="en-US" sz="2800" smtClean="0"/>
              <a:t>Fail to install norms of ethical behavior</a:t>
            </a:r>
          </a:p>
          <a:p>
            <a:pPr>
              <a:lnSpc>
                <a:spcPct val="90000"/>
              </a:lnSpc>
            </a:pPr>
            <a:endParaRPr lang="en-US" sz="900" smtClean="0"/>
          </a:p>
          <a:p>
            <a:pPr>
              <a:lnSpc>
                <a:spcPct val="90000"/>
              </a:lnSpc>
            </a:pPr>
            <a:r>
              <a:rPr lang="en-US" sz="2800" smtClean="0"/>
              <a:t>Switched objective to conduct scientific research</a:t>
            </a:r>
          </a:p>
          <a:p>
            <a:pPr>
              <a:lnSpc>
                <a:spcPct val="90000"/>
              </a:lnSpc>
            </a:pPr>
            <a:endParaRPr lang="en-US" sz="900" smtClean="0"/>
          </a:p>
          <a:p>
            <a:pPr>
              <a:lnSpc>
                <a:spcPct val="90000"/>
              </a:lnSpc>
            </a:pPr>
            <a:r>
              <a:rPr lang="en-US" sz="2800" smtClean="0"/>
              <a:t>Question of judgment</a:t>
            </a:r>
          </a:p>
        </p:txBody>
      </p:sp>
      <p:pic>
        <p:nvPicPr>
          <p:cNvPr id="16390" name="Picture 6" descr="MC90003459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169988"/>
            <a:ext cx="3429000" cy="2271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5" cy="762000"/>
          </a:xfrm>
        </p:spPr>
        <p:txBody>
          <a:bodyPr/>
          <a:lstStyle/>
          <a:p>
            <a:r>
              <a:rPr lang="en-US" sz="4200" smtClean="0"/>
              <a:t/>
            </a:r>
            <a:br>
              <a:rPr lang="en-US" sz="4200" smtClean="0"/>
            </a:br>
            <a:r>
              <a:rPr lang="en-US" sz="4200" smtClean="0"/>
              <a:t>What Affected the Change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Professors</a:t>
            </a:r>
          </a:p>
          <a:p>
            <a:pPr marL="742950" lvl="1" indent="-285750"/>
            <a:r>
              <a:rPr lang="en-US" smtClean="0"/>
              <a:t>Tenure</a:t>
            </a:r>
          </a:p>
          <a:p>
            <a:pPr marL="742950" lvl="1" indent="-285750"/>
            <a:r>
              <a:rPr lang="en-US" smtClean="0"/>
              <a:t>Adjunct </a:t>
            </a:r>
          </a:p>
          <a:p>
            <a:pPr marL="742950" lvl="1" indent="-285750"/>
            <a:endParaRPr lang="en-US" smtClean="0"/>
          </a:p>
          <a:p>
            <a:r>
              <a:rPr lang="en-US" smtClean="0"/>
              <a:t>Scientific Research</a:t>
            </a:r>
          </a:p>
          <a:p>
            <a:pPr marL="742950" lvl="1" indent="-285750"/>
            <a:r>
              <a:rPr lang="en-US" smtClean="0"/>
              <a:t>Publications </a:t>
            </a:r>
          </a:p>
          <a:p>
            <a:pPr marL="742950" lvl="1" indent="-285750"/>
            <a:endParaRPr lang="en-US" smtClean="0"/>
          </a:p>
          <a:p>
            <a:r>
              <a:rPr lang="en-US" smtClean="0"/>
              <a:t>What Gets Taught</a:t>
            </a:r>
          </a:p>
          <a:p>
            <a:endParaRPr lang="en-US" smtClean="0"/>
          </a:p>
        </p:txBody>
      </p:sp>
      <p:pic>
        <p:nvPicPr>
          <p:cNvPr id="17412" name="Picture 4" descr="MP90044375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828800"/>
            <a:ext cx="2438400" cy="1828800"/>
          </a:xfrm>
          <a:prstGeom prst="rect">
            <a:avLst/>
          </a:prstGeom>
          <a:noFill/>
        </p:spPr>
      </p:pic>
      <p:pic>
        <p:nvPicPr>
          <p:cNvPr id="17413" name="Picture 5" descr="MC90006032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0688" y="4191000"/>
            <a:ext cx="1820862" cy="153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Regaining Relevance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is not a scientific discipline but a profession</a:t>
            </a:r>
          </a:p>
          <a:p>
            <a:r>
              <a:rPr lang="en-US" smtClean="0"/>
              <a:t>Four Key Elements</a:t>
            </a:r>
          </a:p>
          <a:p>
            <a:pPr lvl="1"/>
            <a:r>
              <a:rPr lang="en-US" smtClean="0"/>
              <a:t>Accepted body of knowledge</a:t>
            </a:r>
          </a:p>
          <a:p>
            <a:pPr lvl="1"/>
            <a:r>
              <a:rPr lang="en-US" smtClean="0"/>
              <a:t>System that certifies individuals have mastered the knowledge before practice</a:t>
            </a:r>
          </a:p>
          <a:p>
            <a:pPr lvl="1"/>
            <a:r>
              <a:rPr lang="en-US" smtClean="0"/>
              <a:t>Commitment to public good</a:t>
            </a:r>
          </a:p>
          <a:p>
            <a:pPr lvl="1"/>
            <a:r>
              <a:rPr lang="en-US" smtClean="0"/>
              <a:t>Enforceable code of ethics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700" y="2108200"/>
            <a:ext cx="25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endParaRPr lang="en-US" sz="900">
              <a:solidFill>
                <a:srgbClr val="59595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49275" y="152400"/>
            <a:ext cx="8042275" cy="727075"/>
          </a:xfrm>
        </p:spPr>
        <p:txBody>
          <a:bodyPr/>
          <a:lstStyle/>
          <a:p>
            <a:r>
              <a:rPr lang="en-US" sz="3600" smtClean="0"/>
              <a:t>Looking Ahead</a:t>
            </a:r>
          </a:p>
        </p:txBody>
      </p:sp>
      <p:sp>
        <p:nvSpPr>
          <p:cNvPr id="19462" name="Content Placeholder 2"/>
          <p:cNvSpPr txBox="1">
            <a:spLocks/>
          </p:cNvSpPr>
          <p:nvPr/>
        </p:nvSpPr>
        <p:spPr bwMode="auto">
          <a:xfrm>
            <a:off x="762000" y="1447800"/>
            <a:ext cx="80311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9250" indent="-349250" defTabSz="914400">
              <a:spcBef>
                <a:spcPts val="1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000">
                <a:solidFill>
                  <a:srgbClr val="595959"/>
                </a:solidFill>
                <a:latin typeface="Calibri" pitchFamily="34" charset="0"/>
              </a:rPr>
              <a:t>Business schools have embraced scientific rigor</a:t>
            </a:r>
          </a:p>
          <a:p>
            <a:pPr marL="742950" lvl="1" indent="-285750" defTabSz="914400">
              <a:spcBef>
                <a:spcPts val="1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000">
                <a:solidFill>
                  <a:srgbClr val="595959"/>
                </a:solidFill>
                <a:latin typeface="Calibri" pitchFamily="34" charset="0"/>
              </a:rPr>
              <a:t>Forsaken other forms of knowledge</a:t>
            </a:r>
          </a:p>
          <a:p>
            <a:pPr marL="349250" indent="-349250" defTabSz="914400">
              <a:spcBef>
                <a:spcPts val="1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>
                <a:solidFill>
                  <a:srgbClr val="595959"/>
                </a:solidFill>
              </a:rPr>
              <a:t>Unstoppable trend toward specialization</a:t>
            </a:r>
          </a:p>
          <a:p>
            <a:pPr marL="742950" lvl="1" indent="-285750" defTabSz="914400">
              <a:spcBef>
                <a:spcPts val="1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000">
                <a:solidFill>
                  <a:srgbClr val="595959"/>
                </a:solidFill>
                <a:latin typeface="Calibri" pitchFamily="34" charset="0"/>
              </a:rPr>
              <a:t>Most effective levers</a:t>
            </a:r>
          </a:p>
          <a:p>
            <a:pPr marL="1143000" lvl="2" indent="-228600" defTabSz="914400">
              <a:spcBef>
                <a:spcPts val="1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000">
                <a:solidFill>
                  <a:srgbClr val="595959"/>
                </a:solidFill>
                <a:latin typeface="Calibri" pitchFamily="34" charset="0"/>
              </a:rPr>
              <a:t>Personnel policies related to recruitment, promotion, tenure ect.</a:t>
            </a:r>
          </a:p>
          <a:p>
            <a:pPr marL="349250" indent="-349250" defTabSz="914400">
              <a:spcBef>
                <a:spcPts val="1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>
                <a:solidFill>
                  <a:srgbClr val="595959"/>
                </a:solidFill>
              </a:rPr>
              <a:t>Must create own standard of excellence</a:t>
            </a:r>
            <a:endParaRPr lang="en-US" sz="2000">
              <a:solidFill>
                <a:srgbClr val="595959"/>
              </a:solidFill>
              <a:latin typeface="Calibri" pitchFamily="34" charset="0"/>
            </a:endParaRPr>
          </a:p>
        </p:txBody>
      </p:sp>
      <p:pic>
        <p:nvPicPr>
          <p:cNvPr id="19465" name="Picture 9" descr="MP90038778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447800"/>
            <a:ext cx="2544763" cy="1816100"/>
          </a:xfrm>
          <a:prstGeom prst="rect">
            <a:avLst/>
          </a:prstGeom>
          <a:noFill/>
        </p:spPr>
      </p:pic>
      <p:pic>
        <p:nvPicPr>
          <p:cNvPr id="19466" name="Picture 10" descr="MP90034147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629150"/>
            <a:ext cx="2971800" cy="2119313"/>
          </a:xfrm>
          <a:prstGeom prst="rect">
            <a:avLst/>
          </a:prstGeom>
          <a:noFill/>
        </p:spPr>
      </p:pic>
      <p:pic>
        <p:nvPicPr>
          <p:cNvPr id="19469" name="Picture 13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314825"/>
            <a:ext cx="1868488" cy="177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218</TotalTime>
  <Words>138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Calibri</vt:lpstr>
      <vt:lpstr>Arial</vt:lpstr>
      <vt:lpstr>Wingdings 2</vt:lpstr>
      <vt:lpstr>Breeze</vt:lpstr>
      <vt:lpstr>Breeze</vt:lpstr>
      <vt:lpstr>Breeze</vt:lpstr>
      <vt:lpstr>Breeze</vt:lpstr>
      <vt:lpstr>Breeze</vt:lpstr>
      <vt:lpstr>Breeze</vt:lpstr>
      <vt:lpstr>Breeze</vt:lpstr>
      <vt:lpstr>Breeze</vt:lpstr>
      <vt:lpstr>Breeze</vt:lpstr>
      <vt:lpstr>Breeze</vt:lpstr>
      <vt:lpstr>Breeze</vt:lpstr>
      <vt:lpstr>Breeze</vt:lpstr>
      <vt:lpstr>Harvard Business Review</vt:lpstr>
      <vt:lpstr>What Business School Should Be About . . .</vt:lpstr>
      <vt:lpstr>What Changed ?</vt:lpstr>
      <vt:lpstr> What Affected the Change</vt:lpstr>
      <vt:lpstr>Regaining Relevance</vt:lpstr>
      <vt:lpstr>Looking Ahead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Widgets Retail: Security Infrastructure Management</dc:title>
  <dc:creator>John Carsia</dc:creator>
  <cp:lastModifiedBy>Czarina</cp:lastModifiedBy>
  <cp:revision>20</cp:revision>
  <dcterms:created xsi:type="dcterms:W3CDTF">2011-10-25T09:27:33Z</dcterms:created>
  <dcterms:modified xsi:type="dcterms:W3CDTF">2011-10-28T16:33:53Z</dcterms:modified>
</cp:coreProperties>
</file>