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Didact Gothic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6D24F4D-336C-47E5-806F-FF40D9BE96AF}">
  <a:tblStyle styleId="{66D24F4D-336C-47E5-806F-FF40D9BE96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Didact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Interactive &amp; easy to understand audits</a:t>
            </a:r>
            <a:endParaRPr sz="1200"/>
          </a:p>
          <a:p>
            <a:pPr indent="-3048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Many tools (like DARS) are fairly difficult to understand</a:t>
            </a:r>
            <a:endParaRPr sz="1200"/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Course Catcher combines auditing with planning module to provide a student with their suggested “Path”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Collaborative planning</a:t>
            </a:r>
            <a:endParaRPr sz="1200"/>
          </a:p>
          <a:p>
            <a:pPr indent="-3048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Advisors prepare suggested Paths and monitor student progress</a:t>
            </a:r>
            <a:endParaRPr sz="1200"/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Students can modify their Path while remaining confident they’re meeting academic requirements</a:t>
            </a:r>
            <a:endParaRPr sz="1200"/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Ensures accountability for both students and advisors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Increase graduation &amp; retention rates</a:t>
            </a:r>
            <a:endParaRPr sz="1200"/>
          </a:p>
          <a:p>
            <a:pPr indent="-3048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Enables students to choose courses &amp; professors that align with their learning style</a:t>
            </a:r>
            <a:endParaRPr sz="1200"/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Keeps them on pace to Fly in 4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Improve university efficiency</a:t>
            </a:r>
            <a:endParaRPr sz="1200"/>
          </a:p>
          <a:p>
            <a:pPr indent="-3048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Understand real course demand</a:t>
            </a:r>
            <a:endParaRPr sz="1200"/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Improve facility and faculty utilization</a:t>
            </a:r>
            <a:endParaRPr sz="1200"/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Satisfy student needs/wants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COURSE CATCHER DIFFERS: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researched competitor integrated course and professor reviews.  None of them even considered students’ professor or section preferences.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hyperlink" Target="#slide=id.g355a907081_0_145" TargetMode="External"/><Relationship Id="rId4" Type="http://schemas.openxmlformats.org/officeDocument/2006/relationships/hyperlink" Target="#slide=id.g355a907081_0_145" TargetMode="External"/><Relationship Id="rId5" Type="http://schemas.openxmlformats.org/officeDocument/2006/relationships/hyperlink" Target="#slide=id.g355a907081_0_145" TargetMode="External"/><Relationship Id="rId6" Type="http://schemas.openxmlformats.org/officeDocument/2006/relationships/hyperlink" Target="#slide=id.g355a907081_0_145" TargetMode="Externa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#slide=id.g355a907081_0_159" TargetMode="External"/><Relationship Id="rId3" Type="http://schemas.openxmlformats.org/officeDocument/2006/relationships/hyperlink" Target="#slide=id.g355a907081_0_159" TargetMode="External"/><Relationship Id="rId4" Type="http://schemas.openxmlformats.org/officeDocument/2006/relationships/hyperlink" Target="#slide=id.g355a907081_0_159" TargetMode="External"/><Relationship Id="rId5" Type="http://schemas.openxmlformats.org/officeDocument/2006/relationships/hyperlink" Target="#slide=id.g355a907081_0_159" TargetMode="Externa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#slide=id.g355a907081_0_173" TargetMode="External"/><Relationship Id="rId3" Type="http://schemas.openxmlformats.org/officeDocument/2006/relationships/hyperlink" Target="#slide=id.g355a907081_0_173" TargetMode="External"/><Relationship Id="rId4" Type="http://schemas.openxmlformats.org/officeDocument/2006/relationships/hyperlink" Target="#slide=id.g355a907081_0_173" TargetMode="External"/><Relationship Id="rId5" Type="http://schemas.openxmlformats.org/officeDocument/2006/relationships/hyperlink" Target="#slide=id.g355a907081_0_173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C">
  <p:cSld name="SECTION_HEADER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52" name="Shape 52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Shape 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_alt3">
  <p:cSld name="TITLE_AND_BODY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set_comp_343059.jpg" id="73" name="Shape 73"/>
          <p:cNvPicPr preferRelativeResize="0"/>
          <p:nvPr/>
        </p:nvPicPr>
        <p:blipFill rotWithShape="1">
          <a:blip r:embed="rId2">
            <a:alphaModFix amt="80000"/>
          </a:blip>
          <a:srcRect b="25870" l="30474" r="30474" t="11955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fmla="val 50343" name="adj"/>
            </a:avLst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Shape 77">
            <a:hlinkClick r:id="rId3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>
            <a:hlinkClick r:id="rId4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>
            <a:hlinkClick r:id="rId5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>
            <a:hlinkClick r:id="rId6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Shape 81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2" name="Shape 8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_alt1">
  <p:cSld name="TITLE_AND_BODY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Shape 86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Shape 88">
            <a:hlinkClick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>
            <a:hlinkClick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>
            <a:hlinkClick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>
            <a:hlinkClick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_alt2">
  <p:cSld name="TITLE_AND_BODY_2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9" name="Shape 99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>
            <a:hlinkClick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>
            <a:hlinkClick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>
            <a:hlinkClick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>
            <a:hlinkClick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Shape 10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5" name="Shape 10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Shape 107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54625"/>
          <a:stretch/>
        </p:blipFill>
        <p:spPr>
          <a:xfrm>
            <a:off x="0" y="2809674"/>
            <a:ext cx="9143998" cy="233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264400" y="1465000"/>
            <a:ext cx="78285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CC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COURSE CATCHER </a:t>
            </a:r>
            <a:endParaRPr sz="2500">
              <a:solidFill>
                <a:srgbClr val="CC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CC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Business Proposition </a:t>
            </a:r>
            <a:endParaRPr sz="2500">
              <a:solidFill>
                <a:srgbClr val="CC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Michael Biffen, Jane Kraus, John Kumpf, &amp; Justin Teyssier</a:t>
            </a:r>
            <a:endParaRPr sz="2000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Value Proposition </a:t>
            </a:r>
            <a:endParaRPr>
              <a:solidFill>
                <a:srgbClr val="99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A comprehensive academic solution </a:t>
            </a: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combining degree auditing and academic planning for students and faculty.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42900" lvl="0" marL="457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Didact Gothic"/>
              <a:buChar char="●"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Interactive &amp; e</a:t>
            </a: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asy to understand audits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Collaborative planning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Increase graduation &amp; retention rates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Improve University efficiency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25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Competitive Analysis </a:t>
            </a:r>
            <a:endParaRPr>
              <a:solidFill>
                <a:srgbClr val="99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aphicFrame>
        <p:nvGraphicFramePr>
          <p:cNvPr id="127" name="Shape 127"/>
          <p:cNvGraphicFramePr/>
          <p:nvPr/>
        </p:nvGraphicFramePr>
        <p:xfrm>
          <a:off x="383875" y="105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{66D24F4D-336C-47E5-806F-FF40D9BE96AF}</a:tableStyleId>
              </a:tblPr>
              <a:tblGrid>
                <a:gridCol w="1386450"/>
                <a:gridCol w="2426425"/>
                <a:gridCol w="2441625"/>
                <a:gridCol w="2193950"/>
              </a:tblGrid>
              <a:tr h="882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Competitors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Section Scheduler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74EA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74EA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Colleague® Student Planning by Ellucian</a:t>
                      </a:r>
                      <a:endParaRPr sz="1200">
                        <a:solidFill>
                          <a:srgbClr val="674EA7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8822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Overview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Tool used by students to optimize schedule and register for selected classes.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Solution for University faculty to determine when and where to schedule specific course sections.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Tool used by students and advisors to plan and schedule required courses.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  <a:tr h="8822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Strengths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Automatically builds student schedules based on </a:t>
                      </a: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preferred</a:t>
                      </a: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classes and section/student availability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Maximizes classroom space and class enrollment.  Helps manage distribution of classroom resources.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Utilizes pre-loaded degree plans to help students plan classes.  Integrated Registration allows for automatic course scheduling. 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  <a:tr h="8822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Weaknesses</a:t>
                      </a:r>
                      <a:endParaRPr b="1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“Optimizes” schedule only for University.  No guarantee of </a:t>
                      </a: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preferred</a:t>
                      </a: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classes.  No consideration of differing sections and professors.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Only focuses on University’s class planning.  Has no impact on students scheduling and registration.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Limited focus on individual sections or professors.  No sufficient student-advisor communication methods.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214" y="957425"/>
            <a:ext cx="1863936" cy="9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950" y="1103575"/>
            <a:ext cx="1409250" cy="4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9065" y="1086240"/>
            <a:ext cx="451000" cy="45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351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Financial Analysis </a:t>
            </a:r>
            <a:endParaRPr>
              <a:solidFill>
                <a:srgbClr val="99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150" y="1426800"/>
            <a:ext cx="6701951" cy="26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1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Prototype </a:t>
            </a:r>
            <a:endParaRPr>
              <a:solidFill>
                <a:srgbClr val="99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1152500"/>
            <a:ext cx="3800575" cy="283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675" y="1145425"/>
            <a:ext cx="3805885" cy="2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311700" y="1152500"/>
            <a:ext cx="3800700" cy="2838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4837263" y="1145350"/>
            <a:ext cx="3800700" cy="2838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499625" y="4118650"/>
            <a:ext cx="32988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Home page</a:t>
            </a:r>
            <a:endParaRPr sz="10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5790450" y="4139025"/>
            <a:ext cx="22548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User’s Academic Path</a:t>
            </a:r>
            <a:endParaRPr sz="10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Prototype</a:t>
            </a:r>
            <a:endParaRPr>
              <a:solidFill>
                <a:srgbClr val="99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00" y="1289475"/>
            <a:ext cx="4319675" cy="32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875" y="1208625"/>
            <a:ext cx="4156424" cy="3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121700" y="1167425"/>
            <a:ext cx="4319700" cy="3352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4865875" y="1167425"/>
            <a:ext cx="4156500" cy="3352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1269500" y="4592650"/>
            <a:ext cx="20241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Specific Course Search </a:t>
            </a:r>
            <a:endParaRPr sz="10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5604700" y="4592638"/>
            <a:ext cx="3000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Course Info</a:t>
            </a:r>
            <a:endParaRPr sz="10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Prototype</a:t>
            </a:r>
            <a:endParaRPr>
              <a:solidFill>
                <a:srgbClr val="99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450" y="789775"/>
            <a:ext cx="510653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2118613" y="837750"/>
            <a:ext cx="5164200" cy="3770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3554975" y="4695125"/>
            <a:ext cx="29463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Review a Course</a:t>
            </a:r>
            <a:endParaRPr sz="10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