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3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4653"/>
  </p:normalViewPr>
  <p:slideViewPr>
    <p:cSldViewPr snapToGrid="0" snapToObjects="1">
      <p:cViewPr varScale="1">
        <p:scale>
          <a:sx n="108" d="100"/>
          <a:sy n="108" d="100"/>
        </p:scale>
        <p:origin x="1224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Shape 11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" name="Shape 11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Currently, in order to effectively build a class schedule for the upcoming semester, students must utilize at least 5 separate applications.  Our solution will combine data from these applications to create a central, easy to use application for students to build their schedules.</a:t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2" name="Shape 14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hyperlink" Target="#slide=id.g1f87997393_0_787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hyperlink" Target="#slide=id.g1f87997393_0_787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hyperlink" Target="#slide=id.g1f87997393_0_787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OC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" name="Shape 51"/>
          <p:cNvGrpSpPr/>
          <p:nvPr/>
        </p:nvGrpSpPr>
        <p:grpSpPr>
          <a:xfrm>
            <a:off x="4406400" y="0"/>
            <a:ext cx="4737600" cy="5143065"/>
            <a:chOff x="4406400" y="0"/>
            <a:chExt cx="4737600" cy="5143065"/>
          </a:xfrm>
        </p:grpSpPr>
        <p:sp>
          <p:nvSpPr>
            <p:cNvPr id="52" name="Shape 52"/>
            <p:cNvSpPr/>
            <p:nvPr/>
          </p:nvSpPr>
          <p:spPr>
            <a:xfrm rot="5400000">
              <a:off x="4408200" y="-1800"/>
              <a:ext cx="4734000" cy="4737600"/>
            </a:xfrm>
            <a:prstGeom prst="diagStripe">
              <a:avLst>
                <a:gd name="adj" fmla="val 49469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" name="Shape 53"/>
            <p:cNvSpPr/>
            <p:nvPr/>
          </p:nvSpPr>
          <p:spPr>
            <a:xfrm rot="5400000">
              <a:off x="4841125" y="5700"/>
              <a:ext cx="4298100" cy="4286700"/>
            </a:xfrm>
            <a:prstGeom prst="diagStripe">
              <a:avLst>
                <a:gd name="adj" fmla="val 0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" name="Shape 54"/>
            <p:cNvSpPr/>
            <p:nvPr/>
          </p:nvSpPr>
          <p:spPr>
            <a:xfrm rot="-5400000">
              <a:off x="5618399" y="1236468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" name="Shape 55"/>
            <p:cNvSpPr/>
            <p:nvPr/>
          </p:nvSpPr>
          <p:spPr>
            <a:xfrm flipH="1">
              <a:off x="5849857" y="1443956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" name="Shape 56"/>
            <p:cNvSpPr/>
            <p:nvPr/>
          </p:nvSpPr>
          <p:spPr>
            <a:xfrm rot="-5400000">
              <a:off x="5987081" y="2469465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" name="Shape 57"/>
            <p:cNvSpPr/>
            <p:nvPr/>
          </p:nvSpPr>
          <p:spPr>
            <a:xfrm flipH="1">
              <a:off x="6222115" y="2676953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" name="Shape 58"/>
            <p:cNvSpPr/>
            <p:nvPr/>
          </p:nvSpPr>
          <p:spPr>
            <a:xfrm rot="-5400000">
              <a:off x="6675341" y="1862018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" name="Shape 59"/>
            <p:cNvSpPr/>
            <p:nvPr/>
          </p:nvSpPr>
          <p:spPr>
            <a:xfrm flipH="1">
              <a:off x="6908099" y="2069505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" name="Shape 60"/>
            <p:cNvSpPr/>
            <p:nvPr/>
          </p:nvSpPr>
          <p:spPr>
            <a:xfrm rot="-5400000">
              <a:off x="6861141" y="2477810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" name="Shape 61"/>
            <p:cNvSpPr/>
            <p:nvPr/>
          </p:nvSpPr>
          <p:spPr>
            <a:xfrm flipH="1">
              <a:off x="7965266" y="2692963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" name="Shape 62"/>
            <p:cNvSpPr/>
            <p:nvPr/>
          </p:nvSpPr>
          <p:spPr>
            <a:xfrm flipH="1">
              <a:off x="8145082" y="3308755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" name="Shape 63"/>
            <p:cNvSpPr/>
            <p:nvPr/>
          </p:nvSpPr>
          <p:spPr>
            <a:xfrm rot="-5400000">
              <a:off x="7047599" y="3095015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" name="Shape 64"/>
            <p:cNvSpPr/>
            <p:nvPr/>
          </p:nvSpPr>
          <p:spPr>
            <a:xfrm flipH="1">
              <a:off x="7276649" y="3302502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" name="Shape 65"/>
            <p:cNvSpPr/>
            <p:nvPr/>
          </p:nvSpPr>
          <p:spPr>
            <a:xfrm rot="-5400000">
              <a:off x="7227414" y="3710807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" name="Shape 66"/>
            <p:cNvSpPr/>
            <p:nvPr/>
          </p:nvSpPr>
          <p:spPr>
            <a:xfrm flipH="1">
              <a:off x="7462448" y="3918294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" name="Shape 67"/>
            <p:cNvSpPr/>
            <p:nvPr/>
          </p:nvSpPr>
          <p:spPr>
            <a:xfrm rot="-5400000">
              <a:off x="8102491" y="3718473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" name="Shape 68"/>
            <p:cNvSpPr/>
            <p:nvPr/>
          </p:nvSpPr>
          <p:spPr>
            <a:xfrm flipH="1">
              <a:off x="8334533" y="3925960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" name="Shape 69"/>
            <p:cNvSpPr/>
            <p:nvPr/>
          </p:nvSpPr>
          <p:spPr>
            <a:xfrm rot="-5400000">
              <a:off x="8288290" y="4334265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70" name="Shape 7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buNone/>
              <a:defRPr/>
            </a:lvl1pPr>
            <a:lvl2pPr lvl="1" rtl="0">
              <a:spcBef>
                <a:spcPts val="0"/>
              </a:spcBef>
              <a:buNone/>
              <a:defRPr/>
            </a:lvl2pPr>
            <a:lvl3pPr lvl="2" rtl="0">
              <a:spcBef>
                <a:spcPts val="0"/>
              </a:spcBef>
              <a:buNone/>
              <a:defRPr/>
            </a:lvl3pPr>
            <a:lvl4pPr lvl="3" rtl="0">
              <a:spcBef>
                <a:spcPts val="0"/>
              </a:spcBef>
              <a:buNone/>
              <a:defRPr/>
            </a:lvl4pPr>
            <a:lvl5pPr lvl="4" rtl="0">
              <a:spcBef>
                <a:spcPts val="0"/>
              </a:spcBef>
              <a:buNone/>
              <a:defRPr/>
            </a:lvl5pPr>
            <a:lvl6pPr lvl="5" rtl="0">
              <a:spcBef>
                <a:spcPts val="0"/>
              </a:spcBef>
              <a:buNone/>
              <a:defRPr/>
            </a:lvl6pPr>
            <a:lvl7pPr lvl="6" rtl="0">
              <a:spcBef>
                <a:spcPts val="0"/>
              </a:spcBef>
              <a:buNone/>
              <a:defRPr/>
            </a:lvl7pPr>
            <a:lvl8pPr lvl="7" rtl="0">
              <a:spcBef>
                <a:spcPts val="0"/>
              </a:spcBef>
              <a:buNone/>
              <a:defRPr/>
            </a:lvl8pPr>
            <a:lvl9pPr lvl="8" rtl="0">
              <a:spcBef>
                <a:spcPts val="0"/>
              </a:spcBef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body_alt3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3" name="Shape 73" descr="offset_comp_343059.jpg"/>
          <p:cNvPicPr preferRelativeResize="0"/>
          <p:nvPr/>
        </p:nvPicPr>
        <p:blipFill/>
        <p:spPr>
          <a:xfrm rot="-5400000">
            <a:off x="113630" y="-105700"/>
            <a:ext cx="5142300" cy="5364300"/>
          </a:xfrm>
          <a:prstGeom prst="diagStripe">
            <a:avLst>
              <a:gd name="adj" fmla="val 50343"/>
            </a:avLst>
          </a:prstGeom>
          <a:noFill/>
          <a:ln>
            <a:noFill/>
          </a:ln>
        </p:spPr>
      </p:pic>
      <p:sp>
        <p:nvSpPr>
          <p:cNvPr id="74" name="Shape 74"/>
          <p:cNvSpPr txBox="1">
            <a:spLocks noGrp="1"/>
          </p:cNvSpPr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body" idx="1"/>
          </p:nvPr>
        </p:nvSpPr>
        <p:spPr>
          <a:xfrm>
            <a:off x="4018025" y="1567550"/>
            <a:ext cx="4318500" cy="1766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>
                <a:solidFill>
                  <a:schemeClr val="dk2"/>
                </a:solidFill>
              </a:defRPr>
            </a:lvl1pPr>
            <a:lvl2pPr marL="914400" lvl="1" indent="-317500" rtl="0"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 rtl="0"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 rtl="0"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 rtl="0"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 rtl="0"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 rtl="0"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 rtl="0"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 rtl="0"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buNone/>
              <a:defRPr/>
            </a:lvl1pPr>
            <a:lvl2pPr lvl="1" rtl="0">
              <a:spcBef>
                <a:spcPts val="0"/>
              </a:spcBef>
              <a:buNone/>
              <a:defRPr/>
            </a:lvl2pPr>
            <a:lvl3pPr lvl="2" rtl="0">
              <a:spcBef>
                <a:spcPts val="0"/>
              </a:spcBef>
              <a:buNone/>
              <a:defRPr/>
            </a:lvl3pPr>
            <a:lvl4pPr lvl="3" rtl="0">
              <a:spcBef>
                <a:spcPts val="0"/>
              </a:spcBef>
              <a:buNone/>
              <a:defRPr/>
            </a:lvl4pPr>
            <a:lvl5pPr lvl="4" rtl="0">
              <a:spcBef>
                <a:spcPts val="0"/>
              </a:spcBef>
              <a:buNone/>
              <a:defRPr/>
            </a:lvl5pPr>
            <a:lvl6pPr lvl="5" rtl="0">
              <a:spcBef>
                <a:spcPts val="0"/>
              </a:spcBef>
              <a:buNone/>
              <a:defRPr/>
            </a:lvl6pPr>
            <a:lvl7pPr lvl="6" rtl="0">
              <a:spcBef>
                <a:spcPts val="0"/>
              </a:spcBef>
              <a:buNone/>
              <a:defRPr/>
            </a:lvl7pPr>
            <a:lvl8pPr lvl="7" rtl="0">
              <a:spcBef>
                <a:spcPts val="0"/>
              </a:spcBef>
              <a:buNone/>
              <a:defRPr/>
            </a:lvl8pPr>
            <a:lvl9pPr lvl="8" rtl="0">
              <a:spcBef>
                <a:spcPts val="0"/>
              </a:spcBef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77" name="Shape 77">
            <a:hlinkClick r:id="rId2"/>
          </p:cNvPr>
          <p:cNvSpPr/>
          <p:nvPr/>
        </p:nvSpPr>
        <p:spPr>
          <a:xfrm>
            <a:off x="0" y="0"/>
            <a:ext cx="632700" cy="588600"/>
          </a:xfrm>
          <a:prstGeom prst="rect">
            <a:avLst/>
          </a:prstGeom>
          <a:solidFill>
            <a:srgbClr val="1B212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8" name="Shape 78">
            <a:hlinkClick r:id="rId2"/>
          </p:cNvPr>
          <p:cNvSpPr/>
          <p:nvPr/>
        </p:nvSpPr>
        <p:spPr>
          <a:xfrm>
            <a:off x="212050" y="221751"/>
            <a:ext cx="219600" cy="18900"/>
          </a:xfrm>
          <a:prstGeom prst="rect">
            <a:avLst/>
          </a:prstGeom>
          <a:solidFill>
            <a:srgbClr val="55688B">
              <a:alpha val="3598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" name="Shape 79">
            <a:hlinkClick r:id="rId2"/>
          </p:cNvPr>
          <p:cNvSpPr/>
          <p:nvPr/>
        </p:nvSpPr>
        <p:spPr>
          <a:xfrm>
            <a:off x="212050" y="284225"/>
            <a:ext cx="219600" cy="18900"/>
          </a:xfrm>
          <a:prstGeom prst="rect">
            <a:avLst/>
          </a:prstGeom>
          <a:solidFill>
            <a:srgbClr val="55688B">
              <a:alpha val="3598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0" name="Shape 80">
            <a:hlinkClick r:id="rId2"/>
          </p:cNvPr>
          <p:cNvSpPr/>
          <p:nvPr/>
        </p:nvSpPr>
        <p:spPr>
          <a:xfrm>
            <a:off x="212050" y="346699"/>
            <a:ext cx="219600" cy="18900"/>
          </a:xfrm>
          <a:prstGeom prst="rect">
            <a:avLst/>
          </a:prstGeom>
          <a:solidFill>
            <a:srgbClr val="55688B">
              <a:alpha val="3598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81" name="Shape 81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82" name="Shape 82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" name="Shape 83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body_alt1"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 txBox="1">
            <a:spLocks noGrp="1"/>
          </p:cNvSpPr>
          <p:nvPr>
            <p:ph type="title"/>
          </p:nvPr>
        </p:nvSpPr>
        <p:spPr>
          <a:xfrm>
            <a:off x="361071" y="1924852"/>
            <a:ext cx="2304900" cy="17973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1pPr>
            <a:lvl2pPr lvl="1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sp>
        <p:nvSpPr>
          <p:cNvPr id="86" name="Shape 86"/>
          <p:cNvSpPr/>
          <p:nvPr/>
        </p:nvSpPr>
        <p:spPr>
          <a:xfrm>
            <a:off x="4564200" y="0"/>
            <a:ext cx="4579800" cy="51435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Shape 87"/>
          <p:cNvSpPr txBox="1">
            <a:spLocks noGrp="1"/>
          </p:cNvSpPr>
          <p:nvPr>
            <p:ph type="body" idx="1"/>
          </p:nvPr>
        </p:nvSpPr>
        <p:spPr>
          <a:xfrm>
            <a:off x="6451271" y="1924850"/>
            <a:ext cx="2304900" cy="17973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29845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●"/>
              <a:defRPr sz="1100">
                <a:solidFill>
                  <a:schemeClr val="dk1"/>
                </a:solidFill>
              </a:defRPr>
            </a:lvl1pPr>
            <a:lvl2pPr marL="914400" lvl="1" indent="-317500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2pPr>
            <a:lvl3pPr marL="1371600" lvl="2" indent="-317500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3pPr>
            <a:lvl4pPr marL="1828800" lvl="3" indent="-317500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4pPr>
            <a:lvl5pPr marL="2286000" lvl="4" indent="-317500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5pPr>
            <a:lvl6pPr marL="2743200" lvl="5" indent="-317500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6pPr>
            <a:lvl7pPr marL="3200400" lvl="6" indent="-317500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7pPr>
            <a:lvl8pPr marL="3657600" lvl="7" indent="-317500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8pPr>
            <a:lvl9pPr marL="4114800" lvl="8" indent="-317500" rtl="0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88" name="Shape 88">
            <a:hlinkClick r:id="rId2"/>
          </p:cNvPr>
          <p:cNvSpPr/>
          <p:nvPr/>
        </p:nvSpPr>
        <p:spPr>
          <a:xfrm>
            <a:off x="0" y="0"/>
            <a:ext cx="632700" cy="588600"/>
          </a:xfrm>
          <a:prstGeom prst="rect">
            <a:avLst/>
          </a:prstGeom>
          <a:solidFill>
            <a:srgbClr val="1B212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" name="Shape 89">
            <a:hlinkClick r:id="rId2"/>
          </p:cNvPr>
          <p:cNvSpPr/>
          <p:nvPr/>
        </p:nvSpPr>
        <p:spPr>
          <a:xfrm>
            <a:off x="212050" y="221751"/>
            <a:ext cx="219600" cy="18900"/>
          </a:xfrm>
          <a:prstGeom prst="rect">
            <a:avLst/>
          </a:prstGeom>
          <a:solidFill>
            <a:srgbClr val="55688B">
              <a:alpha val="3598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Shape 90">
            <a:hlinkClick r:id="rId2"/>
          </p:cNvPr>
          <p:cNvSpPr/>
          <p:nvPr/>
        </p:nvSpPr>
        <p:spPr>
          <a:xfrm>
            <a:off x="212050" y="284225"/>
            <a:ext cx="219600" cy="18900"/>
          </a:xfrm>
          <a:prstGeom prst="rect">
            <a:avLst/>
          </a:prstGeom>
          <a:solidFill>
            <a:srgbClr val="55688B">
              <a:alpha val="3598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" name="Shape 91">
            <a:hlinkClick r:id="rId2"/>
          </p:cNvPr>
          <p:cNvSpPr/>
          <p:nvPr/>
        </p:nvSpPr>
        <p:spPr>
          <a:xfrm>
            <a:off x="212050" y="346699"/>
            <a:ext cx="219600" cy="18900"/>
          </a:xfrm>
          <a:prstGeom prst="rect">
            <a:avLst/>
          </a:prstGeom>
          <a:solidFill>
            <a:srgbClr val="55688B">
              <a:alpha val="3598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92" name="Shape 92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93" name="Shape 93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" name="Shape 94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95" name="Shape 95"/>
          <p:cNvSpPr txBox="1">
            <a:spLocks noGrp="1"/>
          </p:cNvSpPr>
          <p:nvPr>
            <p:ph type="title" idx="2"/>
          </p:nvPr>
        </p:nvSpPr>
        <p:spPr>
          <a:xfrm>
            <a:off x="1297500" y="459490"/>
            <a:ext cx="3005700" cy="5109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rtl="0"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1pPr>
            <a:lvl2pPr lvl="1" rtl="0"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2pPr>
            <a:lvl3pPr lvl="2" rtl="0"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3pPr>
            <a:lvl4pPr lvl="3" rtl="0"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4pPr>
            <a:lvl5pPr lvl="4" rtl="0"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5pPr>
            <a:lvl6pPr lvl="5" rtl="0"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6pPr>
            <a:lvl7pPr lvl="6" rtl="0"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7pPr>
            <a:lvl8pPr lvl="7" rtl="0"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8pPr>
            <a:lvl9pPr lvl="8" rtl="0"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96" name="Shape 9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buNone/>
              <a:defRPr/>
            </a:lvl1pPr>
            <a:lvl2pPr lvl="1" rtl="0">
              <a:spcBef>
                <a:spcPts val="0"/>
              </a:spcBef>
              <a:buNone/>
              <a:defRPr/>
            </a:lvl2pPr>
            <a:lvl3pPr lvl="2" rtl="0">
              <a:spcBef>
                <a:spcPts val="0"/>
              </a:spcBef>
              <a:buNone/>
              <a:defRPr/>
            </a:lvl3pPr>
            <a:lvl4pPr lvl="3" rtl="0">
              <a:spcBef>
                <a:spcPts val="0"/>
              </a:spcBef>
              <a:buNone/>
              <a:defRPr/>
            </a:lvl4pPr>
            <a:lvl5pPr lvl="4" rtl="0">
              <a:spcBef>
                <a:spcPts val="0"/>
              </a:spcBef>
              <a:buNone/>
              <a:defRPr/>
            </a:lvl5pPr>
            <a:lvl6pPr lvl="5" rtl="0">
              <a:spcBef>
                <a:spcPts val="0"/>
              </a:spcBef>
              <a:buNone/>
              <a:defRPr/>
            </a:lvl6pPr>
            <a:lvl7pPr lvl="6" rtl="0">
              <a:spcBef>
                <a:spcPts val="0"/>
              </a:spcBef>
              <a:buNone/>
              <a:defRPr/>
            </a:lvl7pPr>
            <a:lvl8pPr lvl="7" rtl="0">
              <a:spcBef>
                <a:spcPts val="0"/>
              </a:spcBef>
              <a:buNone/>
              <a:defRPr/>
            </a:lvl8pPr>
            <a:lvl9pPr lvl="8" rtl="0">
              <a:spcBef>
                <a:spcPts val="0"/>
              </a:spcBef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body_alt2"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 txBox="1">
            <a:spLocks noGrp="1"/>
          </p:cNvSpPr>
          <p:nvPr>
            <p:ph type="title"/>
          </p:nvPr>
        </p:nvSpPr>
        <p:spPr>
          <a:xfrm>
            <a:off x="702850" y="1708619"/>
            <a:ext cx="3333300" cy="14709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1pPr>
            <a:lvl2pPr lvl="1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sp>
        <p:nvSpPr>
          <p:cNvPr id="99" name="Shape 99"/>
          <p:cNvSpPr/>
          <p:nvPr/>
        </p:nvSpPr>
        <p:spPr>
          <a:xfrm>
            <a:off x="0" y="3486600"/>
            <a:ext cx="9144000" cy="16569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0" name="Shape 100">
            <a:hlinkClick r:id="rId2"/>
          </p:cNvPr>
          <p:cNvSpPr/>
          <p:nvPr/>
        </p:nvSpPr>
        <p:spPr>
          <a:xfrm>
            <a:off x="0" y="0"/>
            <a:ext cx="632700" cy="588600"/>
          </a:xfrm>
          <a:prstGeom prst="rect">
            <a:avLst/>
          </a:prstGeom>
          <a:solidFill>
            <a:srgbClr val="1B212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1" name="Shape 101">
            <a:hlinkClick r:id="rId2"/>
          </p:cNvPr>
          <p:cNvSpPr/>
          <p:nvPr/>
        </p:nvSpPr>
        <p:spPr>
          <a:xfrm>
            <a:off x="212050" y="221751"/>
            <a:ext cx="219600" cy="18900"/>
          </a:xfrm>
          <a:prstGeom prst="rect">
            <a:avLst/>
          </a:prstGeom>
          <a:solidFill>
            <a:srgbClr val="55688B">
              <a:alpha val="3598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2" name="Shape 102">
            <a:hlinkClick r:id="rId2"/>
          </p:cNvPr>
          <p:cNvSpPr/>
          <p:nvPr/>
        </p:nvSpPr>
        <p:spPr>
          <a:xfrm>
            <a:off x="212050" y="284225"/>
            <a:ext cx="219600" cy="18900"/>
          </a:xfrm>
          <a:prstGeom prst="rect">
            <a:avLst/>
          </a:prstGeom>
          <a:solidFill>
            <a:srgbClr val="55688B">
              <a:alpha val="3598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3" name="Shape 103">
            <a:hlinkClick r:id="rId2"/>
          </p:cNvPr>
          <p:cNvSpPr/>
          <p:nvPr/>
        </p:nvSpPr>
        <p:spPr>
          <a:xfrm>
            <a:off x="212050" y="346699"/>
            <a:ext cx="219600" cy="18900"/>
          </a:xfrm>
          <a:prstGeom prst="rect">
            <a:avLst/>
          </a:prstGeom>
          <a:solidFill>
            <a:srgbClr val="55688B">
              <a:alpha val="3598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04" name="Shape 104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105" name="Shape 105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" name="Shape 106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07" name="Shape 107"/>
          <p:cNvSpPr txBox="1">
            <a:spLocks noGrp="1"/>
          </p:cNvSpPr>
          <p:nvPr>
            <p:ph type="title" idx="2"/>
          </p:nvPr>
        </p:nvSpPr>
        <p:spPr>
          <a:xfrm>
            <a:off x="1297500" y="459490"/>
            <a:ext cx="3005700" cy="5109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rtl="0"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1pPr>
            <a:lvl2pPr lvl="1" rtl="0"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2pPr>
            <a:lvl3pPr lvl="2" rtl="0"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3pPr>
            <a:lvl4pPr lvl="3" rtl="0"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4pPr>
            <a:lvl5pPr lvl="4" rtl="0"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5pPr>
            <a:lvl6pPr lvl="5" rtl="0"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6pPr>
            <a:lvl7pPr lvl="6" rtl="0"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7pPr>
            <a:lvl8pPr lvl="7" rtl="0"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8pPr>
            <a:lvl9pPr lvl="8" rtl="0"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108" name="Shape 10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buNone/>
              <a:defRPr/>
            </a:lvl1pPr>
            <a:lvl2pPr lvl="1" rtl="0">
              <a:spcBef>
                <a:spcPts val="0"/>
              </a:spcBef>
              <a:buNone/>
              <a:defRPr/>
            </a:lvl2pPr>
            <a:lvl3pPr lvl="2" rtl="0">
              <a:spcBef>
                <a:spcPts val="0"/>
              </a:spcBef>
              <a:buNone/>
              <a:defRPr/>
            </a:lvl3pPr>
            <a:lvl4pPr lvl="3" rtl="0">
              <a:spcBef>
                <a:spcPts val="0"/>
              </a:spcBef>
              <a:buNone/>
              <a:defRPr/>
            </a:lvl4pPr>
            <a:lvl5pPr lvl="4" rtl="0">
              <a:spcBef>
                <a:spcPts val="0"/>
              </a:spcBef>
              <a:buNone/>
              <a:defRPr/>
            </a:lvl5pPr>
            <a:lvl6pPr lvl="5" rtl="0">
              <a:spcBef>
                <a:spcPts val="0"/>
              </a:spcBef>
              <a:buNone/>
              <a:defRPr/>
            </a:lvl6pPr>
            <a:lvl7pPr lvl="6" rtl="0">
              <a:spcBef>
                <a:spcPts val="0"/>
              </a:spcBef>
              <a:buNone/>
              <a:defRPr/>
            </a:lvl7pPr>
            <a:lvl8pPr lvl="7" rtl="0">
              <a:spcBef>
                <a:spcPts val="0"/>
              </a:spcBef>
              <a:buNone/>
              <a:defRPr/>
            </a:lvl8pPr>
            <a:lvl9pPr lvl="8" rtl="0">
              <a:spcBef>
                <a:spcPts val="0"/>
              </a:spcBef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09" name="Shape 109"/>
          <p:cNvSpPr txBox="1">
            <a:spLocks noGrp="1"/>
          </p:cNvSpPr>
          <p:nvPr>
            <p:ph type="body" idx="1"/>
          </p:nvPr>
        </p:nvSpPr>
        <p:spPr>
          <a:xfrm>
            <a:off x="702850" y="3625275"/>
            <a:ext cx="3333300" cy="7653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29845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●"/>
              <a:defRPr sz="1100">
                <a:solidFill>
                  <a:schemeClr val="dk1"/>
                </a:solidFill>
              </a:defRPr>
            </a:lvl1pPr>
            <a:lvl2pPr marL="914400" lvl="1" indent="-317500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2pPr>
            <a:lvl3pPr marL="1371600" lvl="2" indent="-317500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3pPr>
            <a:lvl4pPr marL="1828800" lvl="3" indent="-317500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4pPr>
            <a:lvl5pPr marL="2286000" lvl="4" indent="-317500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5pPr>
            <a:lvl6pPr marL="2743200" lvl="5" indent="-317500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6pPr>
            <a:lvl7pPr marL="3200400" lvl="6" indent="-317500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7pPr>
            <a:lvl8pPr marL="3657600" lvl="7" indent="-317500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8pPr>
            <a:lvl9pPr marL="4114800" lvl="8" indent="-317500" rtl="0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spcBef>
                <a:spcPts val="0"/>
              </a:spcBef>
              <a:buNone/>
              <a:defRPr sz="1000">
                <a:solidFill>
                  <a:schemeClr val="dk2"/>
                </a:solidFill>
              </a:defRPr>
            </a:lvl1pPr>
            <a:lvl2pPr lvl="1" algn="r">
              <a:spcBef>
                <a:spcPts val="0"/>
              </a:spcBef>
              <a:buNone/>
              <a:defRPr sz="1000">
                <a:solidFill>
                  <a:schemeClr val="dk2"/>
                </a:solidFill>
              </a:defRPr>
            </a:lvl2pPr>
            <a:lvl3pPr lvl="2" algn="r">
              <a:spcBef>
                <a:spcPts val="0"/>
              </a:spcBef>
              <a:buNone/>
              <a:defRPr sz="1000">
                <a:solidFill>
                  <a:schemeClr val="dk2"/>
                </a:solidFill>
              </a:defRPr>
            </a:lvl3pPr>
            <a:lvl4pPr lvl="3" algn="r">
              <a:spcBef>
                <a:spcPts val="0"/>
              </a:spcBef>
              <a:buNone/>
              <a:defRPr sz="1000">
                <a:solidFill>
                  <a:schemeClr val="dk2"/>
                </a:solidFill>
              </a:defRPr>
            </a:lvl4pPr>
            <a:lvl5pPr lvl="4" algn="r">
              <a:spcBef>
                <a:spcPts val="0"/>
              </a:spcBef>
              <a:buNone/>
              <a:defRPr sz="1000">
                <a:solidFill>
                  <a:schemeClr val="dk2"/>
                </a:solidFill>
              </a:defRPr>
            </a:lvl5pPr>
            <a:lvl6pPr lvl="5" algn="r">
              <a:spcBef>
                <a:spcPts val="0"/>
              </a:spcBef>
              <a:buNone/>
              <a:defRPr sz="1000">
                <a:solidFill>
                  <a:schemeClr val="dk2"/>
                </a:solidFill>
              </a:defRPr>
            </a:lvl6pPr>
            <a:lvl7pPr lvl="6" algn="r">
              <a:spcBef>
                <a:spcPts val="0"/>
              </a:spcBef>
              <a:buNone/>
              <a:defRPr sz="1000">
                <a:solidFill>
                  <a:schemeClr val="dk2"/>
                </a:solidFill>
              </a:defRPr>
            </a:lvl7pPr>
            <a:lvl8pPr lvl="7" algn="r">
              <a:spcBef>
                <a:spcPts val="0"/>
              </a:spcBef>
              <a:buNone/>
              <a:defRPr sz="1000">
                <a:solidFill>
                  <a:schemeClr val="dk2"/>
                </a:solidFill>
              </a:defRPr>
            </a:lvl8pPr>
            <a:lvl9pPr lvl="8" algn="r">
              <a:spcBef>
                <a:spcPts val="0"/>
              </a:spcBef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4" name="Shape 114"/>
          <p:cNvPicPr preferRelativeResize="0"/>
          <p:nvPr/>
        </p:nvPicPr>
        <p:blipFill rotWithShape="1">
          <a:blip r:embed="rId3">
            <a:alphaModFix/>
          </a:blip>
          <a:srcRect t="54625"/>
          <a:stretch/>
        </p:blipFill>
        <p:spPr>
          <a:xfrm>
            <a:off x="0" y="2809674"/>
            <a:ext cx="9143998" cy="2333826"/>
          </a:xfrm>
          <a:prstGeom prst="rect">
            <a:avLst/>
          </a:prstGeom>
          <a:noFill/>
          <a:ln>
            <a:noFill/>
          </a:ln>
        </p:spPr>
      </p:pic>
      <p:sp>
        <p:nvSpPr>
          <p:cNvPr id="115" name="Shape 115"/>
          <p:cNvSpPr txBox="1"/>
          <p:nvPr/>
        </p:nvSpPr>
        <p:spPr>
          <a:xfrm>
            <a:off x="264400" y="1465000"/>
            <a:ext cx="7828500" cy="96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500">
                <a:solidFill>
                  <a:srgbClr val="CC0000"/>
                </a:solidFill>
                <a:latin typeface="Didact Gothic"/>
                <a:ea typeface="Didact Gothic"/>
                <a:cs typeface="Didact Gothic"/>
                <a:sym typeface="Didact Gothic"/>
              </a:rPr>
              <a:t>TEMPLE UNIVERSITY COURSE CATCHER</a:t>
            </a:r>
            <a:endParaRPr sz="2500">
              <a:solidFill>
                <a:srgbClr val="CC0000"/>
              </a:solidFill>
              <a:latin typeface="Didact Gothic"/>
              <a:ea typeface="Didact Gothic"/>
              <a:cs typeface="Didact Gothic"/>
              <a:sym typeface="Didact Gothic"/>
            </a:endParaRPr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>
                <a:solidFill>
                  <a:srgbClr val="666666"/>
                </a:solidFill>
                <a:latin typeface="Didact Gothic"/>
                <a:ea typeface="Didact Gothic"/>
                <a:cs typeface="Didact Gothic"/>
                <a:sym typeface="Didact Gothic"/>
              </a:rPr>
              <a:t>Michael Biffen, Jane Kraus, John Kumpf, &amp; Justin Teyssier</a:t>
            </a:r>
            <a:endParaRPr sz="2000">
              <a:solidFill>
                <a:srgbClr val="666666"/>
              </a:solidFill>
              <a:latin typeface="Didact Gothic"/>
              <a:ea typeface="Didact Gothic"/>
              <a:cs typeface="Didact Gothic"/>
              <a:sym typeface="Didact Gothic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/>
          <p:nvPr/>
        </p:nvSpPr>
        <p:spPr>
          <a:xfrm rot="5400000">
            <a:off x="4509325" y="381100"/>
            <a:ext cx="74100" cy="9092700"/>
          </a:xfrm>
          <a:prstGeom prst="rect">
            <a:avLst/>
          </a:prstGeom>
          <a:solidFill>
            <a:srgbClr val="980000"/>
          </a:solidFill>
          <a:ln w="9525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1" name="Shape 121"/>
          <p:cNvSpPr/>
          <p:nvPr/>
        </p:nvSpPr>
        <p:spPr>
          <a:xfrm>
            <a:off x="124525" y="0"/>
            <a:ext cx="73200" cy="5143500"/>
          </a:xfrm>
          <a:prstGeom prst="rect">
            <a:avLst/>
          </a:prstGeom>
          <a:solidFill>
            <a:srgbClr val="980000"/>
          </a:solidFill>
          <a:ln w="9525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2" name="Shape 122"/>
          <p:cNvSpPr/>
          <p:nvPr/>
        </p:nvSpPr>
        <p:spPr>
          <a:xfrm>
            <a:off x="3519725" y="271875"/>
            <a:ext cx="1855500" cy="783300"/>
          </a:xfrm>
          <a:prstGeom prst="roundRect">
            <a:avLst>
              <a:gd name="adj" fmla="val 16667"/>
            </a:avLst>
          </a:prstGeom>
          <a:solidFill>
            <a:srgbClr val="F3F3F3"/>
          </a:solidFill>
          <a:ln w="28575" cap="flat" cmpd="sng">
            <a:solidFill>
              <a:srgbClr val="99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3" name="Shape 123"/>
          <p:cNvSpPr txBox="1"/>
          <p:nvPr/>
        </p:nvSpPr>
        <p:spPr>
          <a:xfrm>
            <a:off x="3407790" y="420160"/>
            <a:ext cx="2164800" cy="57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>
                <a:solidFill>
                  <a:srgbClr val="980000"/>
                </a:solidFill>
                <a:latin typeface="Didact Gothic"/>
                <a:ea typeface="Didact Gothic"/>
                <a:cs typeface="Didact Gothic"/>
                <a:sym typeface="Didact Gothic"/>
              </a:rPr>
              <a:t>Course Bulletin</a:t>
            </a:r>
            <a:endParaRPr sz="2000">
              <a:solidFill>
                <a:srgbClr val="980000"/>
              </a:solidFill>
              <a:latin typeface="Didact Gothic"/>
              <a:ea typeface="Didact Gothic"/>
              <a:cs typeface="Didact Gothic"/>
              <a:sym typeface="Didact Gothic"/>
            </a:endParaRPr>
          </a:p>
        </p:txBody>
      </p:sp>
      <p:sp>
        <p:nvSpPr>
          <p:cNvPr id="124" name="Shape 124"/>
          <p:cNvSpPr/>
          <p:nvPr/>
        </p:nvSpPr>
        <p:spPr>
          <a:xfrm>
            <a:off x="1083671" y="1557400"/>
            <a:ext cx="1855500" cy="783300"/>
          </a:xfrm>
          <a:prstGeom prst="roundRect">
            <a:avLst>
              <a:gd name="adj" fmla="val 16667"/>
            </a:avLst>
          </a:prstGeom>
          <a:solidFill>
            <a:srgbClr val="F3F3F3"/>
          </a:solidFill>
          <a:ln w="28575" cap="flat" cmpd="sng">
            <a:solidFill>
              <a:srgbClr val="99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5" name="Shape 125"/>
          <p:cNvSpPr txBox="1"/>
          <p:nvPr/>
        </p:nvSpPr>
        <p:spPr>
          <a:xfrm>
            <a:off x="923913" y="1663448"/>
            <a:ext cx="2164800" cy="57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>
                <a:solidFill>
                  <a:srgbClr val="980000"/>
                </a:solidFill>
                <a:latin typeface="Didact Gothic"/>
                <a:ea typeface="Didact Gothic"/>
                <a:cs typeface="Didact Gothic"/>
                <a:sym typeface="Didact Gothic"/>
              </a:rPr>
              <a:t>DARS</a:t>
            </a:r>
            <a:endParaRPr sz="2000">
              <a:solidFill>
                <a:srgbClr val="980000"/>
              </a:solidFill>
              <a:latin typeface="Didact Gothic"/>
              <a:ea typeface="Didact Gothic"/>
              <a:cs typeface="Didact Gothic"/>
              <a:sym typeface="Didact Gothic"/>
            </a:endParaRPr>
          </a:p>
        </p:txBody>
      </p:sp>
      <p:sp>
        <p:nvSpPr>
          <p:cNvPr id="126" name="Shape 126"/>
          <p:cNvSpPr/>
          <p:nvPr/>
        </p:nvSpPr>
        <p:spPr>
          <a:xfrm>
            <a:off x="6308197" y="1557400"/>
            <a:ext cx="1855500" cy="783300"/>
          </a:xfrm>
          <a:prstGeom prst="roundRect">
            <a:avLst>
              <a:gd name="adj" fmla="val 16667"/>
            </a:avLst>
          </a:prstGeom>
          <a:solidFill>
            <a:srgbClr val="F3F3F3"/>
          </a:solidFill>
          <a:ln w="28575" cap="flat" cmpd="sng">
            <a:solidFill>
              <a:srgbClr val="99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7" name="Shape 127"/>
          <p:cNvSpPr txBox="1"/>
          <p:nvPr/>
        </p:nvSpPr>
        <p:spPr>
          <a:xfrm>
            <a:off x="6196262" y="1705685"/>
            <a:ext cx="2164800" cy="57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>
                <a:solidFill>
                  <a:srgbClr val="980000"/>
                </a:solidFill>
                <a:latin typeface="Didact Gothic"/>
                <a:ea typeface="Didact Gothic"/>
                <a:cs typeface="Didact Gothic"/>
                <a:sym typeface="Didact Gothic"/>
              </a:rPr>
              <a:t>ESFF</a:t>
            </a:r>
            <a:endParaRPr sz="2000">
              <a:solidFill>
                <a:srgbClr val="980000"/>
              </a:solidFill>
              <a:latin typeface="Didact Gothic"/>
              <a:ea typeface="Didact Gothic"/>
              <a:cs typeface="Didact Gothic"/>
              <a:sym typeface="Didact Gothic"/>
            </a:endParaRPr>
          </a:p>
        </p:txBody>
      </p:sp>
      <p:sp>
        <p:nvSpPr>
          <p:cNvPr id="128" name="Shape 128"/>
          <p:cNvSpPr/>
          <p:nvPr/>
        </p:nvSpPr>
        <p:spPr>
          <a:xfrm>
            <a:off x="1974411" y="3487999"/>
            <a:ext cx="1855500" cy="783300"/>
          </a:xfrm>
          <a:prstGeom prst="roundRect">
            <a:avLst>
              <a:gd name="adj" fmla="val 16667"/>
            </a:avLst>
          </a:prstGeom>
          <a:solidFill>
            <a:srgbClr val="F3F3F3"/>
          </a:solidFill>
          <a:ln w="28575" cap="flat" cmpd="sng">
            <a:solidFill>
              <a:srgbClr val="99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9" name="Shape 129"/>
          <p:cNvSpPr txBox="1"/>
          <p:nvPr/>
        </p:nvSpPr>
        <p:spPr>
          <a:xfrm>
            <a:off x="1862476" y="3636284"/>
            <a:ext cx="2164800" cy="57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>
                <a:solidFill>
                  <a:srgbClr val="980000"/>
                </a:solidFill>
                <a:latin typeface="Didact Gothic"/>
                <a:ea typeface="Didact Gothic"/>
                <a:cs typeface="Didact Gothic"/>
                <a:sym typeface="Didact Gothic"/>
              </a:rPr>
              <a:t>Class Reviews</a:t>
            </a:r>
            <a:endParaRPr sz="2000">
              <a:solidFill>
                <a:srgbClr val="980000"/>
              </a:solidFill>
              <a:latin typeface="Didact Gothic"/>
              <a:ea typeface="Didact Gothic"/>
              <a:cs typeface="Didact Gothic"/>
              <a:sym typeface="Didact Gothic"/>
            </a:endParaRPr>
          </a:p>
        </p:txBody>
      </p:sp>
      <p:sp>
        <p:nvSpPr>
          <p:cNvPr id="130" name="Shape 130"/>
          <p:cNvSpPr/>
          <p:nvPr/>
        </p:nvSpPr>
        <p:spPr>
          <a:xfrm>
            <a:off x="5411351" y="3487999"/>
            <a:ext cx="1855500" cy="783300"/>
          </a:xfrm>
          <a:prstGeom prst="roundRect">
            <a:avLst>
              <a:gd name="adj" fmla="val 16667"/>
            </a:avLst>
          </a:prstGeom>
          <a:solidFill>
            <a:srgbClr val="F3F3F3"/>
          </a:solidFill>
          <a:ln w="28575" cap="flat" cmpd="sng">
            <a:solidFill>
              <a:srgbClr val="99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1" name="Shape 131"/>
          <p:cNvSpPr txBox="1"/>
          <p:nvPr/>
        </p:nvSpPr>
        <p:spPr>
          <a:xfrm>
            <a:off x="5256755" y="3551563"/>
            <a:ext cx="2164800" cy="57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>
                <a:solidFill>
                  <a:srgbClr val="980000"/>
                </a:solidFill>
                <a:latin typeface="Didact Gothic"/>
                <a:ea typeface="Didact Gothic"/>
                <a:cs typeface="Didact Gothic"/>
                <a:sym typeface="Didact Gothic"/>
              </a:rPr>
              <a:t>Self Service </a:t>
            </a:r>
            <a:endParaRPr sz="2000">
              <a:solidFill>
                <a:srgbClr val="980000"/>
              </a:solidFill>
              <a:latin typeface="Didact Gothic"/>
              <a:ea typeface="Didact Gothic"/>
              <a:cs typeface="Didact Gothic"/>
              <a:sym typeface="Didact Gothic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>
                <a:solidFill>
                  <a:srgbClr val="980000"/>
                </a:solidFill>
                <a:latin typeface="Didact Gothic"/>
                <a:ea typeface="Didact Gothic"/>
                <a:cs typeface="Didact Gothic"/>
                <a:sym typeface="Didact Gothic"/>
              </a:rPr>
              <a:t>Banner</a:t>
            </a:r>
            <a:endParaRPr sz="2000">
              <a:solidFill>
                <a:srgbClr val="980000"/>
              </a:solidFill>
              <a:latin typeface="Didact Gothic"/>
              <a:ea typeface="Didact Gothic"/>
              <a:cs typeface="Didact Gothic"/>
              <a:sym typeface="Didact Gothic"/>
            </a:endParaRPr>
          </a:p>
        </p:txBody>
      </p:sp>
      <p:sp>
        <p:nvSpPr>
          <p:cNvPr id="132" name="Shape 132"/>
          <p:cNvSpPr/>
          <p:nvPr/>
        </p:nvSpPr>
        <p:spPr>
          <a:xfrm>
            <a:off x="3738689" y="1557400"/>
            <a:ext cx="1609800" cy="1428300"/>
          </a:xfrm>
          <a:prstGeom prst="ellipse">
            <a:avLst/>
          </a:prstGeom>
          <a:solidFill>
            <a:srgbClr val="99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3" name="Shape 133"/>
          <p:cNvSpPr txBox="1"/>
          <p:nvPr/>
        </p:nvSpPr>
        <p:spPr>
          <a:xfrm>
            <a:off x="3685536" y="1813157"/>
            <a:ext cx="1658161" cy="89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>
                <a:solidFill>
                  <a:srgbClr val="FFFFFF"/>
                </a:solidFill>
                <a:latin typeface="Didact Gothic"/>
                <a:ea typeface="Didact Gothic"/>
                <a:cs typeface="Didact Gothic"/>
                <a:sym typeface="Didact Gothic"/>
              </a:rPr>
              <a:t>COURSE CATCHER</a:t>
            </a:r>
            <a:endParaRPr sz="2400" dirty="0">
              <a:solidFill>
                <a:srgbClr val="FFFFFF"/>
              </a:solidFill>
              <a:latin typeface="Didact Gothic"/>
              <a:ea typeface="Didact Gothic"/>
              <a:cs typeface="Didact Gothic"/>
              <a:sym typeface="Didact Gothic"/>
            </a:endParaRPr>
          </a:p>
        </p:txBody>
      </p:sp>
      <p:pic>
        <p:nvPicPr>
          <p:cNvPr id="134" name="Shape 13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181568" y="-7"/>
            <a:ext cx="962425" cy="96242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35" name="Shape 135"/>
          <p:cNvCxnSpPr/>
          <p:nvPr/>
        </p:nvCxnSpPr>
        <p:spPr>
          <a:xfrm rot="10800000" flipH="1">
            <a:off x="3267500" y="2845000"/>
            <a:ext cx="546600" cy="5343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136" name="Shape 136"/>
          <p:cNvCxnSpPr>
            <a:stCxn id="125" idx="3"/>
          </p:cNvCxnSpPr>
          <p:nvPr/>
        </p:nvCxnSpPr>
        <p:spPr>
          <a:xfrm>
            <a:off x="3088713" y="1949048"/>
            <a:ext cx="564000" cy="885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137" name="Shape 137"/>
          <p:cNvCxnSpPr>
            <a:endCxn id="132" idx="0"/>
          </p:cNvCxnSpPr>
          <p:nvPr/>
        </p:nvCxnSpPr>
        <p:spPr>
          <a:xfrm>
            <a:off x="4508789" y="1055200"/>
            <a:ext cx="34800" cy="5022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138" name="Shape 138"/>
          <p:cNvCxnSpPr>
            <a:stCxn id="127" idx="1"/>
          </p:cNvCxnSpPr>
          <p:nvPr/>
        </p:nvCxnSpPr>
        <p:spPr>
          <a:xfrm flipH="1">
            <a:off x="5541062" y="1991285"/>
            <a:ext cx="655200" cy="834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139" name="Shape 139"/>
          <p:cNvCxnSpPr/>
          <p:nvPr/>
        </p:nvCxnSpPr>
        <p:spPr>
          <a:xfrm rot="10800000">
            <a:off x="5155775" y="2882600"/>
            <a:ext cx="530400" cy="5496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2200">
                <a:solidFill>
                  <a:srgbClr val="CC0000"/>
                </a:solidFill>
                <a:latin typeface="Didact Gothic"/>
                <a:ea typeface="Didact Gothic"/>
                <a:cs typeface="Didact Gothic"/>
                <a:sym typeface="Didact Gothic"/>
              </a:rPr>
              <a:t>About Course Catcher</a:t>
            </a:r>
            <a:endParaRPr sz="2200">
              <a:solidFill>
                <a:srgbClr val="CC0000"/>
              </a:solidFill>
              <a:latin typeface="Didact Gothic"/>
              <a:ea typeface="Didact Gothic"/>
              <a:cs typeface="Didact Gothic"/>
              <a:sym typeface="Didact Gothic"/>
            </a:endParaRPr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5" name="Shape 145"/>
          <p:cNvSpPr txBox="1">
            <a:spLocks noGrp="1"/>
          </p:cNvSpPr>
          <p:nvPr>
            <p:ph type="body" idx="1"/>
          </p:nvPr>
        </p:nvSpPr>
        <p:spPr>
          <a:xfrm>
            <a:off x="426325" y="1169650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b="1" u="sng">
                <a:latin typeface="Didact Gothic"/>
                <a:ea typeface="Didact Gothic"/>
                <a:cs typeface="Didact Gothic"/>
                <a:sym typeface="Didact Gothic"/>
              </a:rPr>
              <a:t>Benefits for Temple University </a:t>
            </a:r>
            <a:endParaRPr sz="1800" b="1" u="sng">
              <a:latin typeface="Didact Gothic"/>
              <a:ea typeface="Didact Gothic"/>
              <a:cs typeface="Didact Gothic"/>
              <a:sym typeface="Didact Gothic"/>
            </a:endParaRPr>
          </a:p>
          <a:p>
            <a:pPr marL="457200" lvl="0" indent="-342900" rtl="0">
              <a:spcBef>
                <a:spcPts val="1600"/>
              </a:spcBef>
              <a:spcAft>
                <a:spcPts val="0"/>
              </a:spcAft>
              <a:buSzPts val="1800"/>
              <a:buFont typeface="Didact Gothic"/>
              <a:buChar char="●"/>
            </a:pPr>
            <a:r>
              <a:rPr lang="en-GB" sz="1800">
                <a:latin typeface="Didact Gothic"/>
                <a:ea typeface="Didact Gothic"/>
                <a:cs typeface="Didact Gothic"/>
                <a:sym typeface="Didact Gothic"/>
              </a:rPr>
              <a:t>Potential headcount reduction</a:t>
            </a:r>
            <a:endParaRPr sz="1800">
              <a:latin typeface="Didact Gothic"/>
              <a:ea typeface="Didact Gothic"/>
              <a:cs typeface="Didact Gothic"/>
              <a:sym typeface="Didact Gothic"/>
            </a:endParaRPr>
          </a:p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Font typeface="Didact Gothic"/>
              <a:buChar char="●"/>
            </a:pPr>
            <a:r>
              <a:rPr lang="en-GB" sz="1800">
                <a:latin typeface="Didact Gothic"/>
                <a:ea typeface="Didact Gothic"/>
                <a:cs typeface="Didact Gothic"/>
                <a:sym typeface="Didact Gothic"/>
              </a:rPr>
              <a:t>Increased on-time graduates </a:t>
            </a:r>
            <a:endParaRPr sz="1800">
              <a:latin typeface="Didact Gothic"/>
              <a:ea typeface="Didact Gothic"/>
              <a:cs typeface="Didact Gothic"/>
              <a:sym typeface="Didact Gothic"/>
            </a:endParaRPr>
          </a:p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Font typeface="Didact Gothic"/>
              <a:buChar char="●"/>
            </a:pPr>
            <a:r>
              <a:rPr lang="en-GB" sz="1800">
                <a:latin typeface="Didact Gothic"/>
                <a:ea typeface="Didact Gothic"/>
                <a:cs typeface="Didact Gothic"/>
                <a:sym typeface="Didact Gothic"/>
              </a:rPr>
              <a:t>Less drops &amp; withdrawals </a:t>
            </a:r>
            <a:endParaRPr sz="1800">
              <a:latin typeface="Didact Gothic"/>
              <a:ea typeface="Didact Gothic"/>
              <a:cs typeface="Didact Gothic"/>
              <a:sym typeface="Didact Gothic"/>
            </a:endParaRPr>
          </a:p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Font typeface="Didact Gothic"/>
              <a:buChar char="●"/>
            </a:pPr>
            <a:r>
              <a:rPr lang="en-GB" sz="1800">
                <a:latin typeface="Didact Gothic"/>
                <a:ea typeface="Didact Gothic"/>
                <a:cs typeface="Didact Gothic"/>
                <a:sym typeface="Didact Gothic"/>
              </a:rPr>
              <a:t>Engaged students</a:t>
            </a:r>
            <a:endParaRPr sz="1800">
              <a:latin typeface="Didact Gothic"/>
              <a:ea typeface="Didact Gothic"/>
              <a:cs typeface="Didact Gothic"/>
              <a:sym typeface="Didact Gothic"/>
            </a:endParaRPr>
          </a:p>
        </p:txBody>
      </p:sp>
      <p:sp>
        <p:nvSpPr>
          <p:cNvPr id="146" name="Shape 146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b="1" u="sng">
                <a:latin typeface="Didact Gothic"/>
                <a:ea typeface="Didact Gothic"/>
                <a:cs typeface="Didact Gothic"/>
                <a:sym typeface="Didact Gothic"/>
              </a:rPr>
              <a:t>Benefits for Students </a:t>
            </a:r>
            <a:endParaRPr sz="1800" b="1" u="sng">
              <a:latin typeface="Didact Gothic"/>
              <a:ea typeface="Didact Gothic"/>
              <a:cs typeface="Didact Gothic"/>
              <a:sym typeface="Didact Gothic"/>
            </a:endParaRPr>
          </a:p>
          <a:p>
            <a:pPr marL="457200" lvl="0" indent="-342900" rtl="0">
              <a:spcBef>
                <a:spcPts val="1600"/>
              </a:spcBef>
              <a:spcAft>
                <a:spcPts val="0"/>
              </a:spcAft>
              <a:buSzPts val="1800"/>
              <a:buFont typeface="Didact Gothic"/>
              <a:buChar char="●"/>
            </a:pPr>
            <a:r>
              <a:rPr lang="en-GB" sz="1800">
                <a:latin typeface="Didact Gothic"/>
                <a:ea typeface="Didact Gothic"/>
                <a:cs typeface="Didact Gothic"/>
                <a:sym typeface="Didact Gothic"/>
              </a:rPr>
              <a:t>Reduced scheduling time </a:t>
            </a:r>
            <a:endParaRPr sz="1800">
              <a:latin typeface="Didact Gothic"/>
              <a:ea typeface="Didact Gothic"/>
              <a:cs typeface="Didact Gothic"/>
              <a:sym typeface="Didact Gothic"/>
            </a:endParaRPr>
          </a:p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Font typeface="Didact Gothic"/>
              <a:buChar char="●"/>
            </a:pPr>
            <a:r>
              <a:rPr lang="en-GB" sz="1800">
                <a:latin typeface="Didact Gothic"/>
                <a:ea typeface="Didact Gothic"/>
                <a:cs typeface="Didact Gothic"/>
                <a:sym typeface="Didact Gothic"/>
              </a:rPr>
              <a:t>Easier navigation</a:t>
            </a:r>
            <a:endParaRPr sz="1800">
              <a:latin typeface="Didact Gothic"/>
              <a:ea typeface="Didact Gothic"/>
              <a:cs typeface="Didact Gothic"/>
              <a:sym typeface="Didact Gothic"/>
            </a:endParaRPr>
          </a:p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Font typeface="Didact Gothic"/>
              <a:buChar char="●"/>
            </a:pPr>
            <a:r>
              <a:rPr lang="en-GB" sz="1800">
                <a:latin typeface="Didact Gothic"/>
                <a:ea typeface="Didact Gothic"/>
                <a:cs typeface="Didact Gothic"/>
                <a:sym typeface="Didact Gothic"/>
              </a:rPr>
              <a:t>Reviews of professors/class </a:t>
            </a:r>
            <a:endParaRPr sz="1800">
              <a:latin typeface="Didact Gothic"/>
              <a:ea typeface="Didact Gothic"/>
              <a:cs typeface="Didact Gothic"/>
              <a:sym typeface="Didact Gothic"/>
            </a:endParaRPr>
          </a:p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Font typeface="Didact Gothic"/>
              <a:buChar char="●"/>
            </a:pPr>
            <a:r>
              <a:rPr lang="en-GB" sz="1800">
                <a:latin typeface="Didact Gothic"/>
                <a:ea typeface="Didact Gothic"/>
                <a:cs typeface="Didact Gothic"/>
                <a:sym typeface="Didact Gothic"/>
              </a:rPr>
              <a:t>Higher satisfaction </a:t>
            </a:r>
            <a:endParaRPr/>
          </a:p>
        </p:txBody>
      </p:sp>
      <p:sp>
        <p:nvSpPr>
          <p:cNvPr id="147" name="Shape 147"/>
          <p:cNvSpPr/>
          <p:nvPr/>
        </p:nvSpPr>
        <p:spPr>
          <a:xfrm rot="5400000">
            <a:off x="4509325" y="381100"/>
            <a:ext cx="74100" cy="9092700"/>
          </a:xfrm>
          <a:prstGeom prst="rect">
            <a:avLst/>
          </a:prstGeom>
          <a:solidFill>
            <a:srgbClr val="980000"/>
          </a:solidFill>
          <a:ln w="9525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8" name="Shape 148"/>
          <p:cNvSpPr/>
          <p:nvPr/>
        </p:nvSpPr>
        <p:spPr>
          <a:xfrm>
            <a:off x="162300" y="0"/>
            <a:ext cx="73200" cy="5143500"/>
          </a:xfrm>
          <a:prstGeom prst="rect">
            <a:avLst/>
          </a:prstGeom>
          <a:solidFill>
            <a:srgbClr val="980000"/>
          </a:solidFill>
          <a:ln w="9525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149" name="Shape 14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181568" y="-7"/>
            <a:ext cx="962425" cy="9624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107</Words>
  <Application>Microsoft Macintosh PowerPoint</Application>
  <PresentationFormat>On-screen Show (16:9)</PresentationFormat>
  <Paragraphs>21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Didact Gothic</vt:lpstr>
      <vt:lpstr>Simple Light</vt:lpstr>
      <vt:lpstr>PowerPoint Presentation</vt:lpstr>
      <vt:lpstr>PowerPoint Presentation</vt:lpstr>
      <vt:lpstr>About Course Catcher </vt:lpstr>
    </vt:vector>
  </TitlesOfParts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Jane E Kraus</cp:lastModifiedBy>
  <cp:revision>1</cp:revision>
  <dcterms:modified xsi:type="dcterms:W3CDTF">2018-02-01T02:41:34Z</dcterms:modified>
</cp:coreProperties>
</file>