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5143500" type="screen16x9"/>
  <p:notesSz cx="6858000" cy="9144000"/>
  <p:embeddedFontLst>
    <p:embeddedFont>
      <p:font typeface="Ubuntu Light" panose="020B0604020202020204" charset="0"/>
      <p:regular r:id="rId17"/>
      <p:bold r:id="rId18"/>
      <p:italic r:id="rId19"/>
      <p:boldItalic r:id="rId20"/>
    </p:embeddedFont>
    <p:embeddedFont>
      <p:font typeface="Garamond" panose="02020404030301010803" pitchFamily="18" charset="0"/>
      <p:regular r:id="rId21"/>
      <p:bold r:id="rId22"/>
      <p:italic r:id="rId23"/>
      <p:boldItalic r:id="rId24"/>
    </p:embeddedFont>
    <p:embeddedFont>
      <p:font typeface="Ubuntu Medium" panose="020B0604020202020204" charset="0"/>
      <p:regular r:id="rId25"/>
      <p:bold r:id="rId26"/>
      <p:italic r:id="rId27"/>
      <p:boldItalic r:id="rId28"/>
    </p:embeddedFont>
    <p:embeddedFont>
      <p:font typeface="Ubuntu" panose="020B06040202020202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590" autoAdjust="0"/>
  </p:normalViewPr>
  <p:slideViewPr>
    <p:cSldViewPr snapToGrid="0">
      <p:cViewPr varScale="1">
        <p:scale>
          <a:sx n="97" d="100"/>
          <a:sy n="97" d="100"/>
        </p:scale>
        <p:origin x="18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Q:</a:t>
            </a:r>
            <a:r>
              <a:rPr lang="en" sz="1000" dirty="0">
                <a:solidFill>
                  <a:srgbClr val="404040"/>
                </a:solidFill>
                <a:highlight>
                  <a:srgbClr val="FFFFFF"/>
                </a:highlight>
              </a:rPr>
              <a:t>Basic financials for years 1, 2, and 3 including income (sales and other sources) and expenses (marketing, salaries, computing, servers, etc). (use the template)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Revenue is generated through sales. Our price ranges from $10,000 to $2,500 depending on negotiations and customization.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$10,000 is based on the current costs for Temple’s booklet system. $2,500 is our absolute minimum.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We averaged it out to $6,250. It’s then multiplied by the total possible customers in the country, 4,700. The average conversion rate for software as a service is 7%. We hope to reach at least the universities in the Philadelphia area, which is 20 out of the 4,700 total possible. This is .40% of the total potential customer base. We hope to increase by this number each year as well.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Our only costs are marketing which typically is 9% of a firm’s revenue. It can be as low as 2% for smaller firms, such as ourselves.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Infrastructure is paid by the buyer, whether it is on-premise or cloud. Considering our solution requires little customization, we do not require additional developers. Salary costs are the remainder of net revenue.</a:t>
            </a:r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Intelligently groups courses by interest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Robust search with filters and keywords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800">
                <a:solidFill>
                  <a:schemeClr val="dk2"/>
                </a:solidFill>
              </a:rPr>
              <a:t>Save your favorites in the interface and as PDF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List and analyze the enterprise architecture and systems impact of the solution – what it will mean for other systems? – what will you need from other systems?</a:t>
            </a:r>
          </a:p>
          <a:p>
            <a:pPr lvl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It was important to consider the load our application would place on Temple’s systems, including existing ones like CourseLeaf </a:t>
            </a:r>
          </a:p>
          <a:p>
            <a:pPr lvl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endParaRPr sz="10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4625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Questions: Is CourseLeaf queried every time someone loads CourseSearch?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Implemented suggestion: Favorites storage, honors courses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Potential future feature: Integrated weekly schedule overview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Pick one element of the app to show off, there may not be time for more</a:t>
            </a:r>
          </a:p>
          <a:p>
            <a:pPr lv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</a:rPr>
              <a:t>USE A PERSONA, does not need to be a life story or extremely detailed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Q:</a:t>
            </a:r>
            <a:r>
              <a:rPr lang="en" sz="1000">
                <a:solidFill>
                  <a:srgbClr val="404040"/>
                </a:solidFill>
                <a:highlight>
                  <a:srgbClr val="FFFFFF"/>
                </a:highlight>
              </a:rPr>
              <a:t>who are the competitors? which market does it fit in? who are the clients?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Some examples of major leaders in Student Information Systems are ellucian, JenzaBar, and Oracle.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Based on Gartner’s Market Guide, Student Information Systems are made up of the following 14 parts. Ours falls under Course Catalog.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Q: </a:t>
            </a:r>
            <a:r>
              <a:rPr lang="en" sz="1000" dirty="0">
                <a:solidFill>
                  <a:srgbClr val="404040"/>
                </a:solidFill>
                <a:highlight>
                  <a:srgbClr val="FFFFFF"/>
                </a:highlight>
              </a:rPr>
              <a:t>who are the competitors? which market does it fit in? who are the clients? Cont’d.</a:t>
            </a:r>
          </a:p>
          <a:p>
            <a:pPr lvl="0">
              <a:spcBef>
                <a:spcPts val="0"/>
              </a:spcBef>
              <a:buNone/>
            </a:pPr>
            <a:endParaRPr sz="1000" dirty="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Currently the market leaders are working on moving from on-premise to cloud based solutions, which falls under sustaining innovation.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Our strategy is to bring in CourseSearch in from the low-end. Our Low-Cost business strategy will give us an advantage in better profit margins (they have higher costs &amp; can’t charge as low as us).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The idea is the major leaders have no reason to move to a lower-tier profit margin (relative to themselves) and continue to perform in their higher bracket.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We continue in the low-end while improving our product until we meet market expectations but at a lower cost margin than the incumbents.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Increase Font Sizes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699" cy="213955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699" cy="112514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0" cy="61793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0" cy="276344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254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381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177" cy="120014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3887390" y="740568"/>
            <a:ext cx="4629149" cy="3655218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5238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61111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73333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177" cy="28586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3" cy="7886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8" cy="1971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8" cy="580072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699" cy="99417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3333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8571"/>
              <a:buNone/>
              <a:defRPr sz="1400"/>
            </a:lvl2pPr>
            <a:lvl3pPr lvl="2" indent="0">
              <a:spcBef>
                <a:spcPts val="0"/>
              </a:spcBef>
              <a:buSzPct val="78571"/>
              <a:buNone/>
              <a:defRPr sz="1400"/>
            </a:lvl3pPr>
            <a:lvl4pPr lvl="3" indent="0">
              <a:spcBef>
                <a:spcPts val="0"/>
              </a:spcBef>
              <a:buSzPct val="78571"/>
              <a:buNone/>
              <a:defRPr sz="1400"/>
            </a:lvl4pPr>
            <a:lvl5pPr lvl="4" indent="0">
              <a:spcBef>
                <a:spcPts val="0"/>
              </a:spcBef>
              <a:buSzPct val="78571"/>
              <a:buNone/>
              <a:defRPr sz="1400"/>
            </a:lvl5pPr>
            <a:lvl6pPr lvl="5" indent="0">
              <a:spcBef>
                <a:spcPts val="0"/>
              </a:spcBef>
              <a:buSzPct val="78571"/>
              <a:buNone/>
              <a:defRPr sz="1400"/>
            </a:lvl6pPr>
            <a:lvl7pPr lvl="6" indent="0">
              <a:spcBef>
                <a:spcPts val="0"/>
              </a:spcBef>
              <a:buSzPct val="78571"/>
              <a:buNone/>
              <a:defRPr sz="1400"/>
            </a:lvl7pPr>
            <a:lvl8pPr lvl="7" indent="0">
              <a:spcBef>
                <a:spcPts val="0"/>
              </a:spcBef>
              <a:buSzPct val="78571"/>
              <a:buNone/>
              <a:defRPr sz="1400"/>
            </a:lvl8pPr>
            <a:lvl9pPr lvl="8" indent="0">
              <a:spcBef>
                <a:spcPts val="0"/>
              </a:spcBef>
              <a:buSzPct val="78571"/>
              <a:buNone/>
              <a:defRPr sz="14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699" cy="326350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399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ces.ed.gov/fastfacts/display.asp?id=8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blog.capterra.com/average-b2b-conversion-rat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1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 txBox="1"/>
          <p:nvPr/>
        </p:nvSpPr>
        <p:spPr>
          <a:xfrm>
            <a:off x="0" y="1606325"/>
            <a:ext cx="9144000" cy="8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Course Search</a:t>
            </a:r>
          </a:p>
          <a:p>
            <a:pPr lvl="0" algn="ctr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950800" y="1160650"/>
            <a:ext cx="3288900" cy="379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Student-First Course Discovery Tool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1632850" y="3533975"/>
            <a:ext cx="5925000" cy="6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Darpan Patel, Quy Le, Kevin Diem, Michael Black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0" y="2807400"/>
            <a:ext cx="9144000" cy="2336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0" y="-207025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Financials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3067800" y="609100"/>
            <a:ext cx="7818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Year 1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06500" y="1214825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# of Sales x Price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00325" y="1727250"/>
            <a:ext cx="20769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Sales, Marketing, Etc.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605125" y="221990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Net Income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4835562" y="609100"/>
            <a:ext cx="7818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Year 2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6465000" y="609100"/>
            <a:ext cx="7818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Year 3</a:t>
            </a:r>
          </a:p>
        </p:txBody>
      </p:sp>
      <p:grpSp>
        <p:nvGrpSpPr>
          <p:cNvPr id="339" name="Shape 339"/>
          <p:cNvGrpSpPr/>
          <p:nvPr/>
        </p:nvGrpSpPr>
        <p:grpSpPr>
          <a:xfrm>
            <a:off x="-228600" y="2670624"/>
            <a:ext cx="9143987" cy="2000024"/>
            <a:chOff x="257293" y="4348839"/>
            <a:chExt cx="6555300" cy="2666699"/>
          </a:xfrm>
        </p:grpSpPr>
        <p:sp>
          <p:nvSpPr>
            <p:cNvPr id="340" name="Shape 340"/>
            <p:cNvSpPr/>
            <p:nvPr/>
          </p:nvSpPr>
          <p:spPr>
            <a:xfrm>
              <a:off x="257293" y="4348839"/>
              <a:ext cx="6555300" cy="2666699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Shape 341"/>
            <p:cNvGrpSpPr/>
            <p:nvPr/>
          </p:nvGrpSpPr>
          <p:grpSpPr>
            <a:xfrm>
              <a:off x="605672" y="4597156"/>
              <a:ext cx="5950886" cy="1881285"/>
              <a:chOff x="569428" y="4624498"/>
              <a:chExt cx="7597200" cy="1948711"/>
            </a:xfrm>
          </p:grpSpPr>
          <p:sp>
            <p:nvSpPr>
              <p:cNvPr id="342" name="Shape 342"/>
              <p:cNvSpPr txBox="1"/>
              <p:nvPr/>
            </p:nvSpPr>
            <p:spPr>
              <a:xfrm>
                <a:off x="569428" y="5143491"/>
                <a:ext cx="7597200" cy="804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3000" dirty="0">
                    <a:latin typeface="Ubuntu"/>
                    <a:ea typeface="Ubuntu"/>
                    <a:cs typeface="Ubuntu"/>
                    <a:sym typeface="Ubuntu"/>
                  </a:rPr>
                  <a:t>($50,000 + $200,00)/2 * </a:t>
                </a:r>
                <a:r>
                  <a:rPr lang="en" sz="3000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Ubuntu"/>
                    <a:ea typeface="Ubuntu"/>
                    <a:cs typeface="Ubuntu"/>
                    <a:sym typeface="Ubuntu"/>
                    <a:hlinkClick r:id="rId3"/>
                  </a:rPr>
                  <a:t>4,700</a:t>
                </a:r>
                <a:r>
                  <a:rPr lang="en" sz="3000" dirty="0">
                    <a:solidFill>
                      <a:schemeClr val="tx1"/>
                    </a:solidFill>
                    <a:latin typeface="Ubuntu"/>
                    <a:ea typeface="Ubuntu"/>
                    <a:cs typeface="Ubuntu"/>
                    <a:sym typeface="Ubuntu"/>
                  </a:rPr>
                  <a:t> </a:t>
                </a:r>
                <a:r>
                  <a:rPr lang="en" sz="3000" dirty="0">
                    <a:latin typeface="Ubuntu"/>
                    <a:ea typeface="Ubuntu"/>
                    <a:cs typeface="Ubuntu"/>
                    <a:sym typeface="Ubuntu"/>
                  </a:rPr>
                  <a:t>*</a:t>
                </a:r>
                <a:r>
                  <a:rPr lang="en" sz="3000" u="sng" dirty="0">
                    <a:solidFill>
                      <a:sysClr val="windowText" lastClr="000000"/>
                    </a:solidFill>
                    <a:latin typeface="Ubuntu"/>
                    <a:ea typeface="Ubuntu"/>
                    <a:cs typeface="Ubuntu"/>
                    <a:sym typeface="Ubuntu"/>
                    <a:hlinkClick r:id="rId4"/>
                  </a:rPr>
                  <a:t> 5% </a:t>
                </a:r>
                <a:r>
                  <a:rPr lang="en" sz="3000" dirty="0">
                    <a:latin typeface="Ubuntu"/>
                    <a:ea typeface="Ubuntu"/>
                    <a:cs typeface="Ubuntu"/>
                    <a:sym typeface="Ubuntu"/>
                  </a:rPr>
                  <a:t>* .4%</a:t>
                </a:r>
              </a:p>
            </p:txBody>
          </p:sp>
          <p:sp>
            <p:nvSpPr>
              <p:cNvPr id="343" name="Shape 343"/>
              <p:cNvSpPr txBox="1"/>
              <p:nvPr/>
            </p:nvSpPr>
            <p:spPr>
              <a:xfrm>
                <a:off x="1649459" y="4709709"/>
                <a:ext cx="2170799" cy="43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Average Sales Price</a:t>
                </a:r>
              </a:p>
            </p:txBody>
          </p:sp>
          <p:sp>
            <p:nvSpPr>
              <p:cNvPr id="344" name="Shape 344"/>
              <p:cNvSpPr txBox="1"/>
              <p:nvPr/>
            </p:nvSpPr>
            <p:spPr>
              <a:xfrm>
                <a:off x="4503092" y="5951599"/>
                <a:ext cx="1574700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#  of Degree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Granting Universities</a:t>
                </a:r>
              </a:p>
            </p:txBody>
          </p:sp>
          <p:sp>
            <p:nvSpPr>
              <p:cNvPr id="345" name="Shape 345"/>
              <p:cNvSpPr txBox="1"/>
              <p:nvPr/>
            </p:nvSpPr>
            <p:spPr>
              <a:xfrm>
                <a:off x="6547923" y="5951609"/>
                <a:ext cx="1491600" cy="62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Customer Awareness</a:t>
                </a:r>
              </a:p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(Goal 20/4700)</a:t>
                </a:r>
              </a:p>
            </p:txBody>
          </p:sp>
          <p:sp>
            <p:nvSpPr>
              <p:cNvPr id="346" name="Shape 346"/>
              <p:cNvSpPr txBox="1"/>
              <p:nvPr/>
            </p:nvSpPr>
            <p:spPr>
              <a:xfrm>
                <a:off x="5759540" y="4624498"/>
                <a:ext cx="1184699" cy="60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Ubuntu Light"/>
                    <a:ea typeface="Ubuntu Light"/>
                    <a:cs typeface="Ubuntu Light"/>
                    <a:sym typeface="Ubuntu Light"/>
                  </a:rPr>
                  <a:t>Avg. Conversion Rate</a:t>
                </a:r>
              </a:p>
            </p:txBody>
          </p:sp>
        </p:grpSp>
      </p:grpSp>
      <p:sp>
        <p:nvSpPr>
          <p:cNvPr id="347" name="Shape 347"/>
          <p:cNvSpPr txBox="1"/>
          <p:nvPr/>
        </p:nvSpPr>
        <p:spPr>
          <a:xfrm>
            <a:off x="2869500" y="116817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$117,500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568100" y="116817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$235,000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6244500" y="116817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$352,500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869500" y="169402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$10,575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4637275" y="169402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$21,550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266700" y="169402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$31,725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869500" y="221987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$106,925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622100" y="2209628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$213,450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6222300" y="2219875"/>
            <a:ext cx="1178400" cy="45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$320,775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1632900" y="4561025"/>
            <a:ext cx="5878200" cy="41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>
                <a:latin typeface="Ubuntu"/>
                <a:ea typeface="Ubuntu"/>
                <a:cs typeface="Ubuntu"/>
                <a:sym typeface="Ubuntu"/>
              </a:rPr>
              <a:t>Sales, Marketing, Etc. Costs: 9% of Revenue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1955599" y="4859000"/>
            <a:ext cx="6932400" cy="230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Thayer, Terri-Lynn B. </a:t>
            </a:r>
            <a:r>
              <a:rPr lang="en" sz="11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Market Guide for Higher Education Student Information Systems </a:t>
            </a: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Gartner, 2017. </a:t>
            </a:r>
            <a:r>
              <a:rPr lang="en" sz="11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Gartner. Web. 8 April 2017.</a:t>
            </a:r>
          </a:p>
        </p:txBody>
      </p:sp>
      <p:sp>
        <p:nvSpPr>
          <p:cNvPr id="362" name="Shape 362"/>
          <p:cNvSpPr/>
          <p:nvPr/>
        </p:nvSpPr>
        <p:spPr>
          <a:xfrm>
            <a:off x="0" y="-207025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Why Course Search?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2000250" y="580450"/>
            <a:ext cx="5143500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According to Gartner, Higher-Education CIOs are looking for...</a:t>
            </a:r>
          </a:p>
        </p:txBody>
      </p:sp>
      <p:grpSp>
        <p:nvGrpSpPr>
          <p:cNvPr id="364" name="Shape 364"/>
          <p:cNvGrpSpPr/>
          <p:nvPr/>
        </p:nvGrpSpPr>
        <p:grpSpPr>
          <a:xfrm>
            <a:off x="1035831" y="1401951"/>
            <a:ext cx="6932286" cy="2848651"/>
            <a:chOff x="1035850" y="1622450"/>
            <a:chExt cx="6232950" cy="2628150"/>
          </a:xfrm>
        </p:grpSpPr>
        <p:sp>
          <p:nvSpPr>
            <p:cNvPr id="365" name="Shape 365"/>
            <p:cNvSpPr/>
            <p:nvPr/>
          </p:nvSpPr>
          <p:spPr>
            <a:xfrm>
              <a:off x="1035850" y="1652000"/>
              <a:ext cx="348300" cy="321300"/>
            </a:xfrm>
            <a:prstGeom prst="rect">
              <a:avLst/>
            </a:prstGeom>
            <a:noFill/>
            <a:ln w="38100" cap="flat" cmpd="sng">
              <a:solidFill>
                <a:srgbClr val="A2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366" name="Shape 366"/>
            <p:cNvSpPr txBox="1"/>
            <p:nvPr/>
          </p:nvSpPr>
          <p:spPr>
            <a:xfrm>
              <a:off x="2125300" y="1622450"/>
              <a:ext cx="5143500" cy="380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" sz="1800">
                  <a:latin typeface="Ubuntu Medium"/>
                  <a:ea typeface="Ubuntu Medium"/>
                  <a:cs typeface="Ubuntu Medium"/>
                  <a:sym typeface="Ubuntu Medium"/>
                </a:rPr>
                <a:t>Support for Analytics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1035850" y="2411100"/>
              <a:ext cx="348300" cy="321300"/>
            </a:xfrm>
            <a:prstGeom prst="rect">
              <a:avLst/>
            </a:prstGeom>
            <a:noFill/>
            <a:ln w="38100" cap="flat" cmpd="sng">
              <a:solidFill>
                <a:srgbClr val="A2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368" name="Shape 368"/>
            <p:cNvSpPr txBox="1"/>
            <p:nvPr/>
          </p:nvSpPr>
          <p:spPr>
            <a:xfrm>
              <a:off x="2125300" y="2436987"/>
              <a:ext cx="51435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Ubuntu Medium"/>
                  <a:ea typeface="Ubuntu Medium"/>
                  <a:cs typeface="Ubuntu Medium"/>
                  <a:sym typeface="Ubuntu Medium"/>
                </a:rPr>
                <a:t>Modular Systems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1035850" y="3170200"/>
              <a:ext cx="348300" cy="321300"/>
            </a:xfrm>
            <a:prstGeom prst="rect">
              <a:avLst/>
            </a:prstGeom>
            <a:noFill/>
            <a:ln w="38100" cap="flat" cmpd="sng">
              <a:solidFill>
                <a:srgbClr val="A2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370" name="Shape 370"/>
            <p:cNvSpPr txBox="1"/>
            <p:nvPr/>
          </p:nvSpPr>
          <p:spPr>
            <a:xfrm>
              <a:off x="2125300" y="3170200"/>
              <a:ext cx="51435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Ubuntu Medium"/>
                  <a:ea typeface="Ubuntu Medium"/>
                  <a:cs typeface="Ubuntu Medium"/>
                  <a:sym typeface="Ubuntu Medium"/>
                </a:rPr>
                <a:t>Less Expensive &amp; Less Disruptive Implementations</a:t>
              </a:r>
            </a:p>
          </p:txBody>
        </p:sp>
        <p:sp>
          <p:nvSpPr>
            <p:cNvPr id="371" name="Shape 371"/>
            <p:cNvSpPr/>
            <p:nvPr/>
          </p:nvSpPr>
          <p:spPr>
            <a:xfrm>
              <a:off x="1035850" y="3929300"/>
              <a:ext cx="348300" cy="321300"/>
            </a:xfrm>
            <a:prstGeom prst="rect">
              <a:avLst/>
            </a:prstGeom>
            <a:noFill/>
            <a:ln w="38100" cap="flat" cmpd="sng">
              <a:solidFill>
                <a:srgbClr val="A2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800"/>
            </a:p>
          </p:txBody>
        </p:sp>
        <p:sp>
          <p:nvSpPr>
            <p:cNvPr id="372" name="Shape 372"/>
            <p:cNvSpPr txBox="1"/>
            <p:nvPr/>
          </p:nvSpPr>
          <p:spPr>
            <a:xfrm>
              <a:off x="2125300" y="3903400"/>
              <a:ext cx="5143500" cy="321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800">
                  <a:latin typeface="Ubuntu Medium"/>
                  <a:ea typeface="Ubuntu Medium"/>
                  <a:cs typeface="Ubuntu Medium"/>
                  <a:sym typeface="Ubuntu Medium"/>
                </a:rPr>
                <a:t>Delivering Education in a Student-Centric Manner</a:t>
              </a:r>
            </a:p>
          </p:txBody>
        </p:sp>
      </p:grp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0" y="842094"/>
            <a:ext cx="1148700" cy="106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0" y="1699944"/>
            <a:ext cx="1148700" cy="106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0" y="2518494"/>
            <a:ext cx="1148700" cy="1061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700" y="3344194"/>
            <a:ext cx="1148700" cy="106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1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 txBox="1"/>
          <p:nvPr/>
        </p:nvSpPr>
        <p:spPr>
          <a:xfrm>
            <a:off x="0" y="1606325"/>
            <a:ext cx="9144000" cy="8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Thank you!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1609500" y="3533975"/>
            <a:ext cx="5925000" cy="6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Darpan Patel, Quy Le, Kevin Diem, Michael Black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0" y="2570150"/>
            <a:ext cx="9144000" cy="8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0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Any questions?</a:t>
            </a:r>
          </a:p>
          <a:p>
            <a:pPr lvl="0" algn="ctr" rtl="0">
              <a:spcBef>
                <a:spcPts val="0"/>
              </a:spcBef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311700" y="77990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Current course search tools assume students know what they want</a:t>
            </a:r>
          </a:p>
        </p:txBody>
      </p:sp>
      <p:sp>
        <p:nvSpPr>
          <p:cNvPr id="214" name="Shape 214"/>
          <p:cNvSpPr/>
          <p:nvPr/>
        </p:nvSpPr>
        <p:spPr>
          <a:xfrm>
            <a:off x="0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 Problem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900" y="1919337"/>
            <a:ext cx="1141450" cy="11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11710" y="3630700"/>
            <a:ext cx="26115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Too many courses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to manually search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462" y="1879537"/>
            <a:ext cx="1221075" cy="122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3266260" y="3630700"/>
            <a:ext cx="26115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No way to discover courses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7350" y="1919337"/>
            <a:ext cx="1141450" cy="11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5968635" y="3630700"/>
            <a:ext cx="2611500" cy="5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Counterintuitive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l="3410" t="13582" r="23087" b="11042"/>
          <a:stretch/>
        </p:blipFill>
        <p:spPr>
          <a:xfrm>
            <a:off x="3437924" y="1057950"/>
            <a:ext cx="5447648" cy="36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0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 Solution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320" y="753498"/>
            <a:ext cx="822078" cy="6250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960325" y="1601775"/>
            <a:ext cx="1880700" cy="29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Interactive Search Bar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2801" y="2320339"/>
            <a:ext cx="815736" cy="67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028422" y="3068610"/>
            <a:ext cx="1744500" cy="29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Topics of Interests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4836" y="3779648"/>
            <a:ext cx="801249" cy="62743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984173" y="4625524"/>
            <a:ext cx="1833000" cy="29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Easy to use Interface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0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Enterprise IT Architecture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l="13810" t="17201" r="14893" b="10219"/>
          <a:stretch/>
        </p:blipFill>
        <p:spPr>
          <a:xfrm>
            <a:off x="1701862" y="627897"/>
            <a:ext cx="5740284" cy="45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Focus Group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570" y="1166925"/>
            <a:ext cx="4018900" cy="33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225125" y="4500575"/>
            <a:ext cx="3184200" cy="27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800"/>
              <a:t>Source: pixabay.com, CC0 Public Domain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42100" y="1421350"/>
            <a:ext cx="4328400" cy="2824800"/>
          </a:xfrm>
          <a:prstGeom prst="rect">
            <a:avLst/>
          </a:prstGeom>
        </p:spPr>
        <p:txBody>
          <a:bodyPr lIns="68575" tIns="68575" rIns="68575" bIns="6857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Led discussion with 10 students about existing course search options, then Course Search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 lang="en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Implemented student suggestions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311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-41925" y="1878875"/>
            <a:ext cx="9144000" cy="84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Demo</a:t>
            </a:r>
          </a:p>
          <a:p>
            <a:pPr lvl="0" algn="ctr" rtl="0">
              <a:spcBef>
                <a:spcPts val="0"/>
              </a:spcBef>
              <a:buNone/>
            </a:pPr>
            <a:endParaRPr sz="1200" dirty="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https://lh5.googleusercontent.com/F-TMA3Us_CkBritqRSFHeMpN6FGW5U7L70B2EfcMOC1RKNkx_OoZSQI7pnw6cFkKg_39c1YUYFFb-LTTplF2_ZwM3dK-_3vJTOWjQZOw98cG1l4_bV33C3XaS7Cy7deewv0d5tOWXI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250" y="2127450"/>
            <a:ext cx="2713500" cy="88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2115149" y="4912675"/>
            <a:ext cx="6932400" cy="2307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Thayer, Terri-Lynn B. </a:t>
            </a:r>
            <a:r>
              <a:rPr lang="en" sz="11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Market Guide for Higher Education Student Information Systems </a:t>
            </a:r>
            <a:r>
              <a:rPr lang="en" sz="11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Gartner, 2017. </a:t>
            </a:r>
            <a:r>
              <a:rPr lang="en" sz="1100" i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Gartner. Web. 8 April 2017.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599700" y="3016050"/>
            <a:ext cx="1944600" cy="276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666666"/>
                </a:solidFill>
                <a:latin typeface="Ubuntu Medium"/>
                <a:ea typeface="Ubuntu Medium"/>
                <a:cs typeface="Ubuntu Medium"/>
                <a:sym typeface="Ubuntu Medium"/>
              </a:rPr>
              <a:t>(Colleague, Banner)</a:t>
            </a:r>
          </a:p>
        </p:txBody>
      </p:sp>
      <p:sp>
        <p:nvSpPr>
          <p:cNvPr id="261" name="Shape 261"/>
          <p:cNvSpPr/>
          <p:nvPr/>
        </p:nvSpPr>
        <p:spPr>
          <a:xfrm>
            <a:off x="0" y="1095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Current Market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278950" y="891750"/>
            <a:ext cx="4586100" cy="108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Student Information Systems</a:t>
            </a:r>
          </a:p>
          <a:p>
            <a:pPr lvl="0" algn="ctr" rtl="0">
              <a:spcBef>
                <a:spcPts val="0"/>
              </a:spcBef>
              <a:buNone/>
            </a:pPr>
            <a:endParaRPr>
              <a:latin typeface="Ubuntu"/>
              <a:ea typeface="Ubuntu"/>
              <a:cs typeface="Ubuntu"/>
              <a:sym typeface="Ubuntu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Ubuntu Light"/>
                <a:ea typeface="Ubuntu Light"/>
                <a:cs typeface="Ubuntu Light"/>
                <a:sym typeface="Ubuntu Light"/>
              </a:rPr>
              <a:t>Consist of 14 components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2278950" y="4169263"/>
            <a:ext cx="4586100" cy="46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Ubuntu"/>
                <a:ea typeface="Ubuntu"/>
                <a:cs typeface="Ubuntu"/>
                <a:sym typeface="Ubuntu"/>
              </a:rPr>
              <a:t>Our falls under Course Search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Shape 268"/>
          <p:cNvCxnSpPr/>
          <p:nvPr/>
        </p:nvCxnSpPr>
        <p:spPr>
          <a:xfrm>
            <a:off x="1693174" y="2126665"/>
            <a:ext cx="49791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lgDash"/>
            <a:miter/>
            <a:headEnd type="none" w="med" len="med"/>
            <a:tailEnd type="triangle" w="lg" len="lg"/>
          </a:ln>
        </p:spPr>
      </p:cxnSp>
      <p:cxnSp>
        <p:nvCxnSpPr>
          <p:cNvPr id="269" name="Shape 269"/>
          <p:cNvCxnSpPr/>
          <p:nvPr/>
        </p:nvCxnSpPr>
        <p:spPr>
          <a:xfrm>
            <a:off x="1678443" y="2441864"/>
            <a:ext cx="4979099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lgDash"/>
            <a:miter/>
            <a:headEnd type="none" w="med" len="med"/>
            <a:tailEnd type="triangle" w="lg" len="lg"/>
          </a:ln>
        </p:spPr>
      </p:cxnSp>
      <p:grpSp>
        <p:nvGrpSpPr>
          <p:cNvPr id="270" name="Shape 270"/>
          <p:cNvGrpSpPr/>
          <p:nvPr/>
        </p:nvGrpSpPr>
        <p:grpSpPr>
          <a:xfrm>
            <a:off x="1612166" y="1001784"/>
            <a:ext cx="4581525" cy="2515608"/>
            <a:chOff x="1838325" y="333375"/>
            <a:chExt cx="6191250" cy="4441399"/>
          </a:xfrm>
        </p:grpSpPr>
        <p:cxnSp>
          <p:nvCxnSpPr>
            <p:cNvPr id="271" name="Shape 271"/>
            <p:cNvCxnSpPr/>
            <p:nvPr/>
          </p:nvCxnSpPr>
          <p:spPr>
            <a:xfrm rot="10800000">
              <a:off x="1838325" y="333375"/>
              <a:ext cx="0" cy="44195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72" name="Shape 272"/>
            <p:cNvCxnSpPr/>
            <p:nvPr/>
          </p:nvCxnSpPr>
          <p:spPr>
            <a:xfrm>
              <a:off x="1838325" y="4752975"/>
              <a:ext cx="6191250" cy="2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grpSp>
        <p:nvGrpSpPr>
          <p:cNvPr id="273" name="Shape 273"/>
          <p:cNvGrpSpPr/>
          <p:nvPr/>
        </p:nvGrpSpPr>
        <p:grpSpPr>
          <a:xfrm>
            <a:off x="190755" y="1001787"/>
            <a:ext cx="6151006" cy="3496269"/>
            <a:chOff x="1838325" y="333375"/>
            <a:chExt cx="6191250" cy="4441399"/>
          </a:xfrm>
        </p:grpSpPr>
        <p:cxnSp>
          <p:nvCxnSpPr>
            <p:cNvPr id="274" name="Shape 274"/>
            <p:cNvCxnSpPr/>
            <p:nvPr/>
          </p:nvCxnSpPr>
          <p:spPr>
            <a:xfrm rot="10800000">
              <a:off x="1838325" y="333375"/>
              <a:ext cx="0" cy="44195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  <p:cxnSp>
          <p:nvCxnSpPr>
            <p:cNvPr id="275" name="Shape 275"/>
            <p:cNvCxnSpPr/>
            <p:nvPr/>
          </p:nvCxnSpPr>
          <p:spPr>
            <a:xfrm>
              <a:off x="1838325" y="4752975"/>
              <a:ext cx="6191250" cy="2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cxnSp>
        <p:nvCxnSpPr>
          <p:cNvPr id="276" name="Shape 276"/>
          <p:cNvCxnSpPr/>
          <p:nvPr/>
        </p:nvCxnSpPr>
        <p:spPr>
          <a:xfrm rot="10800000" flipH="1">
            <a:off x="175837" y="3505184"/>
            <a:ext cx="1436100" cy="97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7" name="Shape 277"/>
          <p:cNvCxnSpPr/>
          <p:nvPr/>
        </p:nvCxnSpPr>
        <p:spPr>
          <a:xfrm rot="10800000" flipH="1">
            <a:off x="175175" y="3586000"/>
            <a:ext cx="4434600" cy="6339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78" name="Shape 278"/>
          <p:cNvSpPr txBox="1"/>
          <p:nvPr/>
        </p:nvSpPr>
        <p:spPr>
          <a:xfrm rot="-441526">
            <a:off x="1185457" y="3697761"/>
            <a:ext cx="1805873" cy="228164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New Market Disruption</a:t>
            </a:r>
          </a:p>
        </p:txBody>
      </p:sp>
      <p:cxnSp>
        <p:nvCxnSpPr>
          <p:cNvPr id="279" name="Shape 279"/>
          <p:cNvCxnSpPr/>
          <p:nvPr/>
        </p:nvCxnSpPr>
        <p:spPr>
          <a:xfrm rot="10800000" flipH="1">
            <a:off x="1693174" y="1770205"/>
            <a:ext cx="4345800" cy="842700"/>
          </a:xfrm>
          <a:prstGeom prst="straightConnector1">
            <a:avLst/>
          </a:prstGeom>
          <a:noFill/>
          <a:ln w="19050" cap="flat" cmpd="sng">
            <a:solidFill>
              <a:srgbClr val="A20000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0" name="Shape 280"/>
          <p:cNvSpPr txBox="1"/>
          <p:nvPr/>
        </p:nvSpPr>
        <p:spPr>
          <a:xfrm rot="-660528">
            <a:off x="2381019" y="1972189"/>
            <a:ext cx="2138146" cy="28732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Sustaining Innovation</a:t>
            </a:r>
          </a:p>
        </p:txBody>
      </p:sp>
      <p:cxnSp>
        <p:nvCxnSpPr>
          <p:cNvPr id="281" name="Shape 281"/>
          <p:cNvCxnSpPr/>
          <p:nvPr/>
        </p:nvCxnSpPr>
        <p:spPr>
          <a:xfrm rot="10800000" flipH="1">
            <a:off x="2031997" y="2277234"/>
            <a:ext cx="3398100" cy="8268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82" name="Shape 282"/>
          <p:cNvSpPr txBox="1"/>
          <p:nvPr/>
        </p:nvSpPr>
        <p:spPr>
          <a:xfrm rot="-699296">
            <a:off x="2768985" y="2489203"/>
            <a:ext cx="1534028" cy="28404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Low-end Disruption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6790250" y="1221927"/>
            <a:ext cx="142800" cy="22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2392900" y="1390175"/>
            <a:ext cx="5478900" cy="2829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2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Cloud Based Systems: JenzaBar JX, Oracle Student Cloud, Apar eLite SIS</a:t>
            </a:r>
          </a:p>
        </p:txBody>
      </p:sp>
      <p:grpSp>
        <p:nvGrpSpPr>
          <p:cNvPr id="285" name="Shape 285"/>
          <p:cNvGrpSpPr/>
          <p:nvPr/>
        </p:nvGrpSpPr>
        <p:grpSpPr>
          <a:xfrm>
            <a:off x="5712728" y="2219375"/>
            <a:ext cx="3348019" cy="1169258"/>
            <a:chOff x="0" y="0"/>
            <a:chExt cx="4186594" cy="1754325"/>
          </a:xfrm>
        </p:grpSpPr>
        <p:sp>
          <p:nvSpPr>
            <p:cNvPr id="286" name="Shape 286"/>
            <p:cNvSpPr/>
            <p:nvPr/>
          </p:nvSpPr>
          <p:spPr>
            <a:xfrm rot="5400000">
              <a:off x="2145154" y="-462547"/>
              <a:ext cx="1403459" cy="26794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E1EFD8">
                <a:alpha val="89803"/>
              </a:srgbClr>
            </a:solidFill>
            <a:ln w="12700" cap="flat" cmpd="sng">
              <a:solidFill>
                <a:srgbClr val="CFDEEF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1507175" y="243942"/>
              <a:ext cx="2610908" cy="1266437"/>
            </a:xfrm>
            <a:prstGeom prst="rect">
              <a:avLst/>
            </a:prstGeom>
            <a:noFill/>
            <a:ln>
              <a:noFill/>
            </a:ln>
          </p:spPr>
          <p:txBody>
            <a:bodyPr lIns="40000" tIns="20000" rIns="40000" bIns="20000" anchor="ctr" anchorCtr="0">
              <a:noAutofit/>
            </a:bodyPr>
            <a:lstStyle/>
            <a:p>
              <a:pPr marL="88900" marR="0" lvl="1" indent="-952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Student first thinking</a:t>
              </a:r>
            </a:p>
            <a:p>
              <a:pPr marL="88900" marR="0" lvl="1" indent="-952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Low cost business model</a:t>
              </a:r>
            </a:p>
            <a:p>
              <a:pPr marL="88900" marR="0" lvl="1" indent="-952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Lower profit margin tier for incumbents</a:t>
              </a:r>
            </a:p>
            <a:p>
              <a:pPr marL="88900" marR="0" lvl="1" indent="-95250" algn="l" rtl="0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Garamond"/>
                <a:buChar char="•"/>
              </a:pPr>
              <a:r>
                <a:rPr lang="en" sz="11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Addressing over-served customers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0" y="0"/>
              <a:ext cx="1507174" cy="1754325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73573" y="73573"/>
              <a:ext cx="1360025" cy="1607178"/>
            </a:xfrm>
            <a:prstGeom prst="rect">
              <a:avLst/>
            </a:prstGeom>
            <a:noFill/>
            <a:ln>
              <a:noFill/>
            </a:ln>
          </p:spPr>
          <p:txBody>
            <a:bodyPr lIns="51425" tIns="25700" rIns="51425" bIns="2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40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Course Search</a:t>
              </a:r>
            </a:p>
          </p:txBody>
        </p:sp>
      </p:grpSp>
      <p:sp>
        <p:nvSpPr>
          <p:cNvPr id="290" name="Shape 290"/>
          <p:cNvSpPr txBox="1"/>
          <p:nvPr/>
        </p:nvSpPr>
        <p:spPr>
          <a:xfrm>
            <a:off x="5240730" y="3246798"/>
            <a:ext cx="617700" cy="22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Time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5240807" y="4233995"/>
            <a:ext cx="617700" cy="22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Time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599268" y="911099"/>
            <a:ext cx="1160100" cy="3960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Performance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Measure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59250" y="1107260"/>
            <a:ext cx="1160100" cy="5658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Different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Performance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Measure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008156" y="4858394"/>
            <a:ext cx="5925300" cy="22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Who? – Higher Education CIOs who want to get their institution ahead</a:t>
            </a:r>
          </a:p>
        </p:txBody>
      </p:sp>
      <p:sp>
        <p:nvSpPr>
          <p:cNvPr id="295" name="Shape 295"/>
          <p:cNvSpPr/>
          <p:nvPr/>
        </p:nvSpPr>
        <p:spPr>
          <a:xfrm>
            <a:off x="0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Competitive Analysis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 t="-1461"/>
          <a:stretch/>
        </p:blipFill>
        <p:spPr>
          <a:xfrm>
            <a:off x="-25750" y="191099"/>
            <a:ext cx="9169750" cy="4952399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01" name="Shape 301"/>
          <p:cNvSpPr txBox="1"/>
          <p:nvPr/>
        </p:nvSpPr>
        <p:spPr>
          <a:xfrm>
            <a:off x="133700" y="1065600"/>
            <a:ext cx="1640100" cy="294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Low barriers to entry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Low customer awareness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Limited product capabilities</a:t>
            </a:r>
          </a:p>
          <a:p>
            <a:pPr lvl="0" rt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302" name="Shape 302"/>
          <p:cNvSpPr txBox="1"/>
          <p:nvPr/>
        </p:nvSpPr>
        <p:spPr>
          <a:xfrm>
            <a:off x="1943300" y="1014550"/>
            <a:ext cx="1640100" cy="10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First to market 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Simplistic Product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Low-cost business strategy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303" name="Shape 303"/>
          <p:cNvSpPr txBox="1"/>
          <p:nvPr/>
        </p:nvSpPr>
        <p:spPr>
          <a:xfrm>
            <a:off x="3737525" y="1342875"/>
            <a:ext cx="1586700" cy="14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Improved 'customer' satisfaction and educated decision making in the GenEd course search process.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04" name="Shape 304"/>
          <p:cNvSpPr txBox="1"/>
          <p:nvPr/>
        </p:nvSpPr>
        <p:spPr>
          <a:xfrm>
            <a:off x="1989000" y="2567725"/>
            <a:ext cx="1533300" cy="12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Conversion Rates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Number of Searches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Usability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r>
              <a:rPr lang="en" sz="1000"/>
              <a:t> 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05" name="Shape 305"/>
          <p:cNvSpPr txBox="1"/>
          <p:nvPr/>
        </p:nvSpPr>
        <p:spPr>
          <a:xfrm>
            <a:off x="5630875" y="2632650"/>
            <a:ext cx="1533300" cy="7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Calling General Education departments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06" name="Shape 306"/>
          <p:cNvSpPr txBox="1"/>
          <p:nvPr/>
        </p:nvSpPr>
        <p:spPr>
          <a:xfrm>
            <a:off x="5524075" y="1014550"/>
            <a:ext cx="1640100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 dirty="0"/>
              <a:t>No unfair advantage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7364025" y="1151550"/>
            <a:ext cx="1640100" cy="148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General Education Departments 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>
              <a:spcBef>
                <a:spcPts val="0"/>
              </a:spcBef>
              <a:buNone/>
            </a:pPr>
            <a:r>
              <a:rPr lang="en" sz="1200"/>
              <a:t>Individual colleges within larger Universities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08" name="Shape 308"/>
          <p:cNvSpPr txBox="1"/>
          <p:nvPr/>
        </p:nvSpPr>
        <p:spPr>
          <a:xfrm>
            <a:off x="4642837" y="4164475"/>
            <a:ext cx="2116200" cy="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Number of sales 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#of Degree Granting Universities</a:t>
            </a: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>
              <a:spcBef>
                <a:spcPts val="0"/>
              </a:spcBef>
              <a:buNone/>
            </a:pPr>
            <a:endParaRPr sz="800"/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09" name="Shape 309"/>
          <p:cNvSpPr txBox="1"/>
          <p:nvPr/>
        </p:nvSpPr>
        <p:spPr>
          <a:xfrm>
            <a:off x="276350" y="4211100"/>
            <a:ext cx="4207500" cy="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Marketing costs</a:t>
            </a:r>
          </a:p>
          <a:p>
            <a:pPr lvl="0">
              <a:spcBef>
                <a:spcPts val="0"/>
              </a:spcBef>
              <a:buNone/>
            </a:pPr>
            <a:endParaRPr sz="1200"/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Salary Costs based on Net Revenue </a:t>
            </a:r>
          </a:p>
        </p:txBody>
      </p:sp>
      <p:sp>
        <p:nvSpPr>
          <p:cNvPr id="310" name="Shape 310"/>
          <p:cNvSpPr/>
          <p:nvPr/>
        </p:nvSpPr>
        <p:spPr>
          <a:xfrm>
            <a:off x="-12875" y="0"/>
            <a:ext cx="9144000" cy="6210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The Business Model Canvas</a:t>
            </a:r>
          </a:p>
        </p:txBody>
      </p:sp>
      <p:cxnSp>
        <p:nvCxnSpPr>
          <p:cNvPr id="311" name="Shape 311"/>
          <p:cNvCxnSpPr/>
          <p:nvPr/>
        </p:nvCxnSpPr>
        <p:spPr>
          <a:xfrm>
            <a:off x="-11075" y="605125"/>
            <a:ext cx="9140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2" name="Shape 312"/>
          <p:cNvCxnSpPr/>
          <p:nvPr/>
        </p:nvCxnSpPr>
        <p:spPr>
          <a:xfrm>
            <a:off x="-11075" y="5100925"/>
            <a:ext cx="91404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>
            <a:off x="11025" y="605125"/>
            <a:ext cx="0" cy="4495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9129325" y="585300"/>
            <a:ext cx="0" cy="4495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5" name="Shape 315"/>
          <p:cNvSpPr txBox="1"/>
          <p:nvPr/>
        </p:nvSpPr>
        <p:spPr>
          <a:xfrm>
            <a:off x="61210" y="640825"/>
            <a:ext cx="9243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Problem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870024" y="621000"/>
            <a:ext cx="9123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Solution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3771610" y="621000"/>
            <a:ext cx="163699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Unique Value Proposition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5474588" y="621000"/>
            <a:ext cx="170605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Unfair Advantage 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7292025" y="621000"/>
            <a:ext cx="1784100" cy="3085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Customer Segments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881717" y="2282660"/>
            <a:ext cx="13761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Key Metrics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5499650" y="2294550"/>
            <a:ext cx="11763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Channels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61210" y="3855025"/>
            <a:ext cx="17841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Cost Structure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4559125" y="3865511"/>
            <a:ext cx="1784100" cy="2430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Revenue Streams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6918025" y="4099200"/>
            <a:ext cx="2116200" cy="8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Conversion rate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Customer Awareness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8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326" name="Shape 326"/>
          <p:cNvSpPr/>
          <p:nvPr/>
        </p:nvSpPr>
        <p:spPr>
          <a:xfrm>
            <a:off x="8209925" y="657900"/>
            <a:ext cx="3519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997</Words>
  <Application>Microsoft Office PowerPoint</Application>
  <PresentationFormat>On-screen Show (16:9)</PresentationFormat>
  <Paragraphs>163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Ubuntu Light</vt:lpstr>
      <vt:lpstr>Arial</vt:lpstr>
      <vt:lpstr>Garamond</vt:lpstr>
      <vt:lpstr>Ubuntu Medium</vt:lpstr>
      <vt:lpstr>Ubuntu</vt:lpstr>
      <vt:lpstr>Calibri</vt:lpstr>
      <vt:lpstr>simple-light-2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Quy</cp:lastModifiedBy>
  <cp:revision>3</cp:revision>
  <dcterms:modified xsi:type="dcterms:W3CDTF">2017-04-25T15:22:44Z</dcterms:modified>
</cp:coreProperties>
</file>