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62" r:id="rId3"/>
    <p:sldId id="257" r:id="rId4"/>
    <p:sldId id="258" r:id="rId5"/>
    <p:sldId id="261" r:id="rId6"/>
    <p:sldId id="263" r:id="rId7"/>
    <p:sldId id="26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74" y="-60"/>
      </p:cViewPr>
      <p:guideLst>
        <p:guide orient="horz" pos="2160"/>
        <p:guide pos="2880"/>
      </p:guideLst>
    </p:cSldViewPr>
  </p:slideViewPr>
  <p:notesTextViewPr>
    <p:cViewPr>
      <p:scale>
        <a:sx n="1" d="1"/>
        <a:sy n="1" d="1"/>
      </p:scale>
      <p:origin x="0" y="378"/>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errin%20Raju\Google%20Drive\MIS%20Capstone%20Group%204\Diabetes%20App%20Documents\ProForm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roundedCorners val="0"/>
  <mc:AlternateContent xmlns:mc="http://schemas.openxmlformats.org/markup-compatibility/2006">
    <mc:Choice xmlns:c14="http://schemas.microsoft.com/office/drawing/2007/8/2/chart" Requires="c14">
      <c14:style val="130"/>
    </mc:Choice>
    <mc:Fallback>
      <c:style val="30"/>
    </mc:Fallback>
  </mc:AlternateContent>
  <c:chart>
    <c:autoTitleDeleted val="0"/>
    <c:plotArea>
      <c:layout/>
      <c:lineChart>
        <c:grouping val="standard"/>
        <c:varyColors val="0"/>
        <c:ser>
          <c:idx val="0"/>
          <c:order val="0"/>
          <c:tx>
            <c:strRef>
              <c:f>Sheet2!$A$2</c:f>
              <c:strCache>
                <c:ptCount val="1"/>
                <c:pt idx="0">
                  <c:v>Revenue</c:v>
                </c:pt>
              </c:strCache>
            </c:strRef>
          </c:tx>
          <c:marker>
            <c:symbol val="none"/>
          </c:marker>
          <c:cat>
            <c:strRef>
              <c:f>Sheet2!$B$1:$D$1</c:f>
              <c:strCache>
                <c:ptCount val="3"/>
                <c:pt idx="0">
                  <c:v>Year 1</c:v>
                </c:pt>
                <c:pt idx="1">
                  <c:v>Year 2</c:v>
                </c:pt>
                <c:pt idx="2">
                  <c:v>Year 3</c:v>
                </c:pt>
              </c:strCache>
            </c:strRef>
          </c:cat>
          <c:val>
            <c:numRef>
              <c:f>Sheet2!$B$2:$D$2</c:f>
              <c:numCache>
                <c:formatCode>"$"#,##0.00_);[Red]\("$"#,##0.00\)</c:formatCode>
                <c:ptCount val="3"/>
                <c:pt idx="0">
                  <c:v>240000</c:v>
                </c:pt>
                <c:pt idx="1">
                  <c:v>405000</c:v>
                </c:pt>
                <c:pt idx="2">
                  <c:v>661500</c:v>
                </c:pt>
              </c:numCache>
            </c:numRef>
          </c:val>
          <c:smooth val="0"/>
        </c:ser>
        <c:ser>
          <c:idx val="1"/>
          <c:order val="1"/>
          <c:tx>
            <c:strRef>
              <c:f>Sheet2!$A$3</c:f>
              <c:strCache>
                <c:ptCount val="1"/>
                <c:pt idx="0">
                  <c:v>Costs</c:v>
                </c:pt>
              </c:strCache>
            </c:strRef>
          </c:tx>
          <c:spPr>
            <a:ln>
              <a:solidFill>
                <a:srgbClr val="FF0000"/>
              </a:solidFill>
            </a:ln>
          </c:spPr>
          <c:marker>
            <c:symbol val="none"/>
          </c:marker>
          <c:cat>
            <c:strRef>
              <c:f>Sheet2!$B$1:$D$1</c:f>
              <c:strCache>
                <c:ptCount val="3"/>
                <c:pt idx="0">
                  <c:v>Year 1</c:v>
                </c:pt>
                <c:pt idx="1">
                  <c:v>Year 2</c:v>
                </c:pt>
                <c:pt idx="2">
                  <c:v>Year 3</c:v>
                </c:pt>
              </c:strCache>
            </c:strRef>
          </c:cat>
          <c:val>
            <c:numRef>
              <c:f>Sheet2!$B$3:$D$3</c:f>
              <c:numCache>
                <c:formatCode>"$"#,##0.00_);[Red]\("$"#,##0.00\)</c:formatCode>
                <c:ptCount val="3"/>
                <c:pt idx="0">
                  <c:v>101872</c:v>
                </c:pt>
                <c:pt idx="1">
                  <c:v>84578.880000000005</c:v>
                </c:pt>
                <c:pt idx="2">
                  <c:v>84894.035200000013</c:v>
                </c:pt>
              </c:numCache>
            </c:numRef>
          </c:val>
          <c:smooth val="0"/>
        </c:ser>
        <c:ser>
          <c:idx val="2"/>
          <c:order val="2"/>
          <c:tx>
            <c:strRef>
              <c:f>Sheet2!$A$4</c:f>
              <c:strCache>
                <c:ptCount val="1"/>
                <c:pt idx="0">
                  <c:v>Net Income</c:v>
                </c:pt>
              </c:strCache>
            </c:strRef>
          </c:tx>
          <c:spPr>
            <a:ln>
              <a:solidFill>
                <a:srgbClr val="00B050"/>
              </a:solidFill>
            </a:ln>
          </c:spPr>
          <c:marker>
            <c:symbol val="none"/>
          </c:marker>
          <c:cat>
            <c:strRef>
              <c:f>Sheet2!$B$1:$D$1</c:f>
              <c:strCache>
                <c:ptCount val="3"/>
                <c:pt idx="0">
                  <c:v>Year 1</c:v>
                </c:pt>
                <c:pt idx="1">
                  <c:v>Year 2</c:v>
                </c:pt>
                <c:pt idx="2">
                  <c:v>Year 3</c:v>
                </c:pt>
              </c:strCache>
            </c:strRef>
          </c:cat>
          <c:val>
            <c:numRef>
              <c:f>Sheet2!$B$4:$D$4</c:f>
              <c:numCache>
                <c:formatCode>"$"#,##0.00_);[Red]\("$"#,##0.00\)</c:formatCode>
                <c:ptCount val="3"/>
                <c:pt idx="0">
                  <c:v>138128</c:v>
                </c:pt>
                <c:pt idx="1">
                  <c:v>320421.12</c:v>
                </c:pt>
                <c:pt idx="2">
                  <c:v>576605.96479999996</c:v>
                </c:pt>
              </c:numCache>
            </c:numRef>
          </c:val>
          <c:smooth val="0"/>
        </c:ser>
        <c:dLbls>
          <c:showLegendKey val="0"/>
          <c:showVal val="0"/>
          <c:showCatName val="0"/>
          <c:showSerName val="0"/>
          <c:showPercent val="0"/>
          <c:showBubbleSize val="0"/>
        </c:dLbls>
        <c:marker val="1"/>
        <c:smooth val="0"/>
        <c:axId val="34564096"/>
        <c:axId val="105429760"/>
      </c:lineChart>
      <c:catAx>
        <c:axId val="34564096"/>
        <c:scaling>
          <c:orientation val="minMax"/>
        </c:scaling>
        <c:delete val="0"/>
        <c:axPos val="b"/>
        <c:majorTickMark val="out"/>
        <c:minorTickMark val="none"/>
        <c:tickLblPos val="nextTo"/>
        <c:crossAx val="105429760"/>
        <c:crosses val="autoZero"/>
        <c:auto val="1"/>
        <c:lblAlgn val="ctr"/>
        <c:lblOffset val="100"/>
        <c:noMultiLvlLbl val="0"/>
      </c:catAx>
      <c:valAx>
        <c:axId val="105429760"/>
        <c:scaling>
          <c:orientation val="minMax"/>
        </c:scaling>
        <c:delete val="0"/>
        <c:axPos val="l"/>
        <c:numFmt formatCode="&quot;$&quot;#,##0.00_);[Red]\(&quot;$&quot;#,##0.00\)" sourceLinked="0"/>
        <c:majorTickMark val="out"/>
        <c:minorTickMark val="none"/>
        <c:tickLblPos val="nextTo"/>
        <c:crossAx val="34564096"/>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890A36-F865-4866-873F-8EF7FCDFEF5A}" type="datetimeFigureOut">
              <a:rPr lang="en-US" smtClean="0"/>
              <a:t>12/1/2014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052F61-F4D5-4E19-B136-05171760C2E5}" type="slidenum">
              <a:rPr lang="en-US" smtClean="0"/>
              <a:t>‹#›</a:t>
            </a:fld>
            <a:endParaRPr lang="en-US"/>
          </a:p>
        </p:txBody>
      </p:sp>
    </p:spTree>
    <p:extLst>
      <p:ext uri="{BB962C8B-B14F-4D97-AF65-F5344CB8AC3E}">
        <p14:creationId xmlns:p14="http://schemas.microsoft.com/office/powerpoint/2010/main" val="1784952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Healthfit</a:t>
            </a:r>
            <a:r>
              <a:rPr lang="en-US" dirty="0" smtClean="0"/>
              <a:t> Pro has 3 main user groups. These user groups are the insurance</a:t>
            </a:r>
            <a:r>
              <a:rPr lang="en-US" baseline="0" dirty="0" smtClean="0"/>
              <a:t> company that must first purchase the app so that insured can get access to the app. Insurance companies benefit from lower claim payouts when their insured uses the app.</a:t>
            </a:r>
          </a:p>
          <a:p>
            <a:r>
              <a:rPr lang="en-US" baseline="0" dirty="0" smtClean="0"/>
              <a:t>The 2</a:t>
            </a:r>
            <a:r>
              <a:rPr lang="en-US" baseline="30000" dirty="0" smtClean="0"/>
              <a:t>nd</a:t>
            </a:r>
            <a:r>
              <a:rPr lang="en-US" baseline="0" dirty="0" smtClean="0"/>
              <a:t> segment is employers, employers benefit from lower loss of productivity costs as employees become healthier and have to take less sick days. Employers also save money because cost savings from the insurance companies are transferred to the employers. Employers have to pay $15 per year for every employee that uses </a:t>
            </a:r>
            <a:r>
              <a:rPr lang="en-US" baseline="0" dirty="0" err="1" smtClean="0"/>
              <a:t>HealthFit</a:t>
            </a:r>
            <a:r>
              <a:rPr lang="en-US" baseline="0" dirty="0" smtClean="0"/>
              <a:t> Pro. In exchange, they get reductions </a:t>
            </a:r>
            <a:r>
              <a:rPr lang="en-US" baseline="0" smtClean="0"/>
              <a:t>in premiums.</a:t>
            </a:r>
          </a:p>
          <a:p>
            <a:r>
              <a:rPr lang="en-US" dirty="0" smtClean="0"/>
              <a:t>is a health awareness application that will allow users to get discounts on their</a:t>
            </a:r>
            <a:r>
              <a:rPr lang="en-US" baseline="0" dirty="0" smtClean="0"/>
              <a:t> health insurance.</a:t>
            </a:r>
          </a:p>
          <a:p>
            <a:r>
              <a:rPr lang="en-US" baseline="0" dirty="0" smtClean="0"/>
              <a:t>Here is the logic behind why our application will give users a discount.</a:t>
            </a:r>
          </a:p>
          <a:p>
            <a:r>
              <a:rPr lang="en-US" baseline="0" dirty="0" smtClean="0"/>
              <a:t>Companies lose a lot of money in lost productivity due to unhealthy employees.</a:t>
            </a:r>
          </a:p>
          <a:p>
            <a:r>
              <a:rPr lang="en-US" baseline="0" dirty="0" smtClean="0"/>
              <a:t>Insurance companies spend a lot of money paying claims due to sick employees.</a:t>
            </a:r>
          </a:p>
          <a:p>
            <a:r>
              <a:rPr lang="en-US" baseline="0" dirty="0" smtClean="0"/>
              <a:t>Our app takes the annual blood pressure, exercise and glucose checks and transforms it into a part of employees daily lives.</a:t>
            </a:r>
          </a:p>
          <a:p>
            <a:r>
              <a:rPr lang="en-US" baseline="0" dirty="0" smtClean="0"/>
              <a:t>First we go to insurance companies and convince them to pay for our app. It costs $30,000 per year for a company but in exchange for the money, the company can get people they insure access to the app which will make the insured more aware of how their diet, and exercise affect their glucose levels and their overall health. </a:t>
            </a:r>
          </a:p>
          <a:p>
            <a:r>
              <a:rPr lang="en-US" baseline="0" dirty="0" smtClean="0"/>
              <a:t>When the employee becomes healthier, the insurance company can pay a lot less in claims for diseases like diabetes which can be prevented for people with type 2 diabetes with regular exercise and diet control.</a:t>
            </a:r>
          </a:p>
          <a:p>
            <a:endParaRPr lang="en-US" dirty="0"/>
          </a:p>
        </p:txBody>
      </p:sp>
      <p:sp>
        <p:nvSpPr>
          <p:cNvPr id="4" name="Slide Number Placeholder 3"/>
          <p:cNvSpPr>
            <a:spLocks noGrp="1"/>
          </p:cNvSpPr>
          <p:nvPr>
            <p:ph type="sldNum" sz="quarter" idx="10"/>
          </p:nvPr>
        </p:nvSpPr>
        <p:spPr/>
        <p:txBody>
          <a:bodyPr/>
          <a:lstStyle/>
          <a:p>
            <a:fld id="{4A052F61-F4D5-4E19-B136-05171760C2E5}" type="slidenum">
              <a:rPr lang="en-US" smtClean="0"/>
              <a:t>2</a:t>
            </a:fld>
            <a:endParaRPr lang="en-US"/>
          </a:p>
        </p:txBody>
      </p:sp>
    </p:spTree>
    <p:extLst>
      <p:ext uri="{BB962C8B-B14F-4D97-AF65-F5344CB8AC3E}">
        <p14:creationId xmlns:p14="http://schemas.microsoft.com/office/powerpoint/2010/main" val="21202377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069EE212-3CDD-4FA9-B85D-7F8D42CCE2D7}" type="datetimeFigureOut">
              <a:rPr lang="en-US" smtClean="0"/>
              <a:t>12/1/2014</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F756B9AC-F915-4F20-A191-1CC179F356B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9EE212-3CDD-4FA9-B85D-7F8D42CCE2D7}"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56B9AC-F915-4F20-A191-1CC179F356B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9EE212-3CDD-4FA9-B85D-7F8D42CCE2D7}"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56B9AC-F915-4F20-A191-1CC179F356B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9EE212-3CDD-4FA9-B85D-7F8D42CCE2D7}"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56B9AC-F915-4F20-A191-1CC179F356B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69EE212-3CDD-4FA9-B85D-7F8D42CCE2D7}"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56B9AC-F915-4F20-A191-1CC179F356B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69EE212-3CDD-4FA9-B85D-7F8D42CCE2D7}" type="datetimeFigureOut">
              <a:rPr lang="en-US" smtClean="0"/>
              <a:t>12/1/2014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56B9AC-F915-4F20-A191-1CC179F356B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069EE212-3CDD-4FA9-B85D-7F8D42CCE2D7}" type="datetimeFigureOut">
              <a:rPr lang="en-US" smtClean="0"/>
              <a:t>12/1/2014</a:t>
            </a:fld>
            <a:endParaRPr lang="en-US"/>
          </a:p>
        </p:txBody>
      </p:sp>
      <p:sp>
        <p:nvSpPr>
          <p:cNvPr id="27" name="Slide Number Placeholder 26"/>
          <p:cNvSpPr>
            <a:spLocks noGrp="1"/>
          </p:cNvSpPr>
          <p:nvPr>
            <p:ph type="sldNum" sz="quarter" idx="11"/>
          </p:nvPr>
        </p:nvSpPr>
        <p:spPr/>
        <p:txBody>
          <a:bodyPr rtlCol="0"/>
          <a:lstStyle/>
          <a:p>
            <a:fld id="{F756B9AC-F915-4F20-A191-1CC179F356BA}"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069EE212-3CDD-4FA9-B85D-7F8D42CCE2D7}" type="datetimeFigureOut">
              <a:rPr lang="en-US" smtClean="0"/>
              <a:t>12/1/2014</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F756B9AC-F915-4F20-A191-1CC179F356B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9EE212-3CDD-4FA9-B85D-7F8D42CCE2D7}" type="datetimeFigureOut">
              <a:rPr lang="en-US" smtClean="0"/>
              <a:t>12/1/2014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56B9AC-F915-4F20-A191-1CC179F356B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69EE212-3CDD-4FA9-B85D-7F8D42CCE2D7}" type="datetimeFigureOut">
              <a:rPr lang="en-US" smtClean="0"/>
              <a:t>12/1/2014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56B9AC-F915-4F20-A191-1CC179F356B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69EE212-3CDD-4FA9-B85D-7F8D42CCE2D7}" type="datetimeFigureOut">
              <a:rPr lang="en-US" smtClean="0"/>
              <a:t>12/1/2014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56B9AC-F915-4F20-A191-1CC179F356B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069EE212-3CDD-4FA9-B85D-7F8D42CCE2D7}" type="datetimeFigureOut">
              <a:rPr lang="en-US" smtClean="0"/>
              <a:t>12/1/2014</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F756B9AC-F915-4F20-A191-1CC179F356B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Mathew Cotton, Kira Greenlee, </a:t>
            </a:r>
            <a:r>
              <a:rPr lang="en-US" dirty="0" err="1" smtClean="0"/>
              <a:t>Mahfuz</a:t>
            </a:r>
            <a:r>
              <a:rPr lang="en-US" dirty="0" smtClean="0"/>
              <a:t> Hassan, Veer Patel and </a:t>
            </a:r>
            <a:r>
              <a:rPr lang="en-US" dirty="0" err="1" smtClean="0"/>
              <a:t>Jerrin</a:t>
            </a:r>
            <a:r>
              <a:rPr lang="en-US" dirty="0" smtClean="0"/>
              <a:t> Raju</a:t>
            </a:r>
            <a:endParaRPr lang="en-US" dirty="0"/>
          </a:p>
        </p:txBody>
      </p:sp>
      <p:sp>
        <p:nvSpPr>
          <p:cNvPr id="2" name="TextBox 1"/>
          <p:cNvSpPr txBox="1"/>
          <p:nvPr/>
        </p:nvSpPr>
        <p:spPr>
          <a:xfrm>
            <a:off x="2057400" y="2057400"/>
            <a:ext cx="4648200" cy="769441"/>
          </a:xfrm>
          <a:prstGeom prst="rect">
            <a:avLst/>
          </a:prstGeom>
          <a:noFill/>
        </p:spPr>
        <p:txBody>
          <a:bodyPr wrap="square" rtlCol="0">
            <a:spAutoFit/>
          </a:bodyPr>
          <a:lstStyle/>
          <a:p>
            <a:r>
              <a:rPr lang="en-US" sz="4400" dirty="0" err="1" smtClean="0">
                <a:solidFill>
                  <a:schemeClr val="bg1"/>
                </a:solidFill>
              </a:rPr>
              <a:t>HealthFit</a:t>
            </a:r>
            <a:r>
              <a:rPr lang="en-US" sz="4400" dirty="0" smtClean="0">
                <a:solidFill>
                  <a:schemeClr val="bg1"/>
                </a:solidFill>
              </a:rPr>
              <a:t> Pro</a:t>
            </a:r>
            <a:endParaRPr lang="en-US" sz="4400" dirty="0">
              <a:solidFill>
                <a:schemeClr val="bg1"/>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24600" y="5867400"/>
            <a:ext cx="2540000" cy="647700"/>
          </a:xfrm>
          <a:prstGeom prst="rect">
            <a:avLst/>
          </a:prstGeom>
        </p:spPr>
      </p:pic>
    </p:spTree>
    <p:extLst>
      <p:ext uri="{BB962C8B-B14F-4D97-AF65-F5344CB8AC3E}">
        <p14:creationId xmlns:p14="http://schemas.microsoft.com/office/powerpoint/2010/main" val="20554779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Diabetes Today</a:t>
            </a:r>
            <a:endParaRPr lang="en-US" dirty="0"/>
          </a:p>
        </p:txBody>
      </p:sp>
      <p:sp>
        <p:nvSpPr>
          <p:cNvPr id="3" name="Content Placeholder 2"/>
          <p:cNvSpPr>
            <a:spLocks noGrp="1"/>
          </p:cNvSpPr>
          <p:nvPr>
            <p:ph idx="1"/>
          </p:nvPr>
        </p:nvSpPr>
        <p:spPr/>
        <p:txBody>
          <a:bodyPr/>
          <a:lstStyle/>
          <a:p>
            <a:r>
              <a:rPr lang="en-US" dirty="0" smtClean="0"/>
              <a:t>7</a:t>
            </a:r>
            <a:r>
              <a:rPr lang="en-US" baseline="30000" dirty="0" smtClean="0"/>
              <a:t>th</a:t>
            </a:r>
            <a:r>
              <a:rPr lang="en-US" dirty="0" smtClean="0"/>
              <a:t> Leading Cause of Death Today</a:t>
            </a:r>
          </a:p>
          <a:p>
            <a:r>
              <a:rPr lang="en-US" dirty="0"/>
              <a:t>$245 billion: Total costs of diagnosed diabetes in the United </a:t>
            </a:r>
            <a:r>
              <a:rPr lang="en-US" dirty="0" smtClean="0"/>
              <a:t>States</a:t>
            </a:r>
          </a:p>
          <a:p>
            <a:pPr lvl="1"/>
            <a:r>
              <a:rPr lang="en-US" dirty="0" smtClean="0"/>
              <a:t>$176 </a:t>
            </a:r>
            <a:r>
              <a:rPr lang="en-US" dirty="0"/>
              <a:t>billion for direct medical costs </a:t>
            </a:r>
            <a:endParaRPr lang="en-US" dirty="0" smtClean="0"/>
          </a:p>
          <a:p>
            <a:pPr lvl="1"/>
            <a:r>
              <a:rPr lang="en-US" dirty="0" smtClean="0"/>
              <a:t>$</a:t>
            </a:r>
            <a:r>
              <a:rPr lang="en-US" dirty="0"/>
              <a:t>69 billion in reduced </a:t>
            </a:r>
            <a:r>
              <a:rPr lang="en-US" dirty="0" smtClean="0"/>
              <a:t>productivity</a:t>
            </a:r>
          </a:p>
          <a:p>
            <a:r>
              <a:rPr lang="en-US" dirty="0" smtClean="0"/>
              <a:t>Medical Expenditures 2.3 times higher</a:t>
            </a:r>
            <a:endParaRPr lang="en-US" dirty="0"/>
          </a:p>
        </p:txBody>
      </p:sp>
      <p:sp>
        <p:nvSpPr>
          <p:cNvPr id="5" name="TextBox 4"/>
          <p:cNvSpPr txBox="1"/>
          <p:nvPr/>
        </p:nvSpPr>
        <p:spPr>
          <a:xfrm>
            <a:off x="304800" y="6210300"/>
            <a:ext cx="2286000" cy="246221"/>
          </a:xfrm>
          <a:prstGeom prst="rect">
            <a:avLst/>
          </a:prstGeom>
          <a:noFill/>
        </p:spPr>
        <p:txBody>
          <a:bodyPr wrap="square" rtlCol="0">
            <a:spAutoFit/>
          </a:bodyPr>
          <a:lstStyle/>
          <a:p>
            <a:r>
              <a:rPr lang="en-US" sz="1000" dirty="0" smtClean="0"/>
              <a:t>American Diabetes Association, 2012</a:t>
            </a:r>
            <a:endParaRPr lang="en-US" sz="100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24600" y="5867400"/>
            <a:ext cx="2540000" cy="647700"/>
          </a:xfrm>
          <a:prstGeom prst="rect">
            <a:avLst/>
          </a:prstGeom>
        </p:spPr>
      </p:pic>
    </p:spTree>
    <p:extLst>
      <p:ext uri="{BB962C8B-B14F-4D97-AF65-F5344CB8AC3E}">
        <p14:creationId xmlns:p14="http://schemas.microsoft.com/office/powerpoint/2010/main" val="10203342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t>
            </a:r>
            <a:r>
              <a:rPr lang="en-US" dirty="0" err="1" smtClean="0"/>
              <a:t>HealthFit</a:t>
            </a:r>
            <a:r>
              <a:rPr lang="en-US" dirty="0" smtClean="0"/>
              <a:t> Pro?</a:t>
            </a:r>
            <a:endParaRPr lang="en-US" dirty="0"/>
          </a:p>
        </p:txBody>
      </p:sp>
      <p:sp>
        <p:nvSpPr>
          <p:cNvPr id="3" name="Content Placeholder 2"/>
          <p:cNvSpPr>
            <a:spLocks noGrp="1"/>
          </p:cNvSpPr>
          <p:nvPr>
            <p:ph idx="1"/>
          </p:nvPr>
        </p:nvSpPr>
        <p:spPr/>
        <p:txBody>
          <a:bodyPr/>
          <a:lstStyle/>
          <a:p>
            <a:r>
              <a:rPr lang="en-US" dirty="0" smtClean="0"/>
              <a:t>Health and Wellness Initiative</a:t>
            </a:r>
          </a:p>
          <a:p>
            <a:pPr lvl="2"/>
            <a:r>
              <a:rPr lang="en-US" dirty="0" smtClean="0"/>
              <a:t>Diet</a:t>
            </a:r>
          </a:p>
          <a:p>
            <a:pPr lvl="2"/>
            <a:r>
              <a:rPr lang="en-US" dirty="0" smtClean="0"/>
              <a:t>Exercise</a:t>
            </a:r>
          </a:p>
          <a:p>
            <a:pPr lvl="2"/>
            <a:r>
              <a:rPr lang="en-US" dirty="0" smtClean="0"/>
              <a:t>Glucose</a:t>
            </a:r>
          </a:p>
          <a:p>
            <a:r>
              <a:rPr lang="en-US" dirty="0" smtClean="0"/>
              <a:t>Design with Doctors and Nurses</a:t>
            </a:r>
          </a:p>
          <a:p>
            <a:r>
              <a:rPr lang="en-US" dirty="0" smtClean="0"/>
              <a:t>HIPAA Compliant</a:t>
            </a:r>
          </a:p>
          <a:p>
            <a:pPr marL="0" indent="0">
              <a:buNone/>
            </a:pP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24600" y="5867400"/>
            <a:ext cx="2540000" cy="647700"/>
          </a:xfrm>
          <a:prstGeom prst="rect">
            <a:avLst/>
          </a:prstGeom>
        </p:spPr>
      </p:pic>
    </p:spTree>
    <p:extLst>
      <p:ext uri="{BB962C8B-B14F-4D97-AF65-F5344CB8AC3E}">
        <p14:creationId xmlns:p14="http://schemas.microsoft.com/office/powerpoint/2010/main" val="40513672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it work?</a:t>
            </a:r>
            <a:endParaRPr lang="en-US" dirty="0"/>
          </a:p>
        </p:txBody>
      </p:sp>
      <p:sp>
        <p:nvSpPr>
          <p:cNvPr id="3" name="Content Placeholder 2"/>
          <p:cNvSpPr>
            <a:spLocks noGrp="1"/>
          </p:cNvSpPr>
          <p:nvPr>
            <p:ph idx="1"/>
          </p:nvPr>
        </p:nvSpPr>
        <p:spPr/>
        <p:txBody>
          <a:bodyPr/>
          <a:lstStyle/>
          <a:p>
            <a:r>
              <a:rPr lang="en-US" dirty="0" smtClean="0"/>
              <a:t>Monthly Score Submissions</a:t>
            </a:r>
          </a:p>
          <a:p>
            <a:r>
              <a:rPr lang="en-US" dirty="0" smtClean="0"/>
              <a:t>Algorithms</a:t>
            </a:r>
          </a:p>
          <a:p>
            <a:r>
              <a:rPr lang="en-US" dirty="0" smtClean="0"/>
              <a:t>Partnerships</a:t>
            </a:r>
          </a:p>
          <a:p>
            <a:endParaRPr lang="en-US" dirty="0" smtClean="0"/>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24600" y="5867400"/>
            <a:ext cx="2540000" cy="647700"/>
          </a:xfrm>
          <a:prstGeom prst="rect">
            <a:avLst/>
          </a:prstGeom>
        </p:spPr>
      </p:pic>
    </p:spTree>
    <p:extLst>
      <p:ext uri="{BB962C8B-B14F-4D97-AF65-F5344CB8AC3E}">
        <p14:creationId xmlns:p14="http://schemas.microsoft.com/office/powerpoint/2010/main" val="39090630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this important?</a:t>
            </a:r>
            <a:endParaRPr lang="en-US" dirty="0"/>
          </a:p>
        </p:txBody>
      </p:sp>
      <p:sp>
        <p:nvSpPr>
          <p:cNvPr id="3" name="Content Placeholder 2"/>
          <p:cNvSpPr>
            <a:spLocks noGrp="1"/>
          </p:cNvSpPr>
          <p:nvPr>
            <p:ph idx="1"/>
          </p:nvPr>
        </p:nvSpPr>
        <p:spPr/>
        <p:txBody>
          <a:bodyPr/>
          <a:lstStyle/>
          <a:p>
            <a:r>
              <a:rPr lang="en-US" dirty="0" smtClean="0"/>
              <a:t>Real world problem, real solution</a:t>
            </a:r>
          </a:p>
          <a:p>
            <a:r>
              <a:rPr lang="en-US" dirty="0" smtClean="0"/>
              <a:t>New Technology</a:t>
            </a:r>
          </a:p>
          <a:p>
            <a:pPr lvl="1"/>
            <a:r>
              <a:rPr lang="en-US" dirty="0" smtClean="0"/>
              <a:t>Wearables</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24600" y="5867400"/>
            <a:ext cx="2540000" cy="647700"/>
          </a:xfrm>
          <a:prstGeom prst="rect">
            <a:avLst/>
          </a:prstGeom>
        </p:spPr>
      </p:pic>
    </p:spTree>
    <p:extLst>
      <p:ext uri="{BB962C8B-B14F-4D97-AF65-F5344CB8AC3E}">
        <p14:creationId xmlns:p14="http://schemas.microsoft.com/office/powerpoint/2010/main" val="15448383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Business</a:t>
            </a:r>
            <a:endParaRPr lang="en-US" dirty="0"/>
          </a:p>
        </p:txBody>
      </p:sp>
      <p:sp>
        <p:nvSpPr>
          <p:cNvPr id="3" name="Content Placeholder 2"/>
          <p:cNvSpPr>
            <a:spLocks noGrp="1"/>
          </p:cNvSpPr>
          <p:nvPr>
            <p:ph idx="1"/>
          </p:nvPr>
        </p:nvSpPr>
        <p:spPr/>
        <p:txBody>
          <a:bodyPr>
            <a:normAutofit lnSpcReduction="10000"/>
          </a:bodyPr>
          <a:lstStyle/>
          <a:p>
            <a:r>
              <a:rPr lang="en-US" dirty="0" smtClean="0"/>
              <a:t>Differentiation</a:t>
            </a:r>
          </a:p>
          <a:p>
            <a:pPr lvl="1"/>
            <a:r>
              <a:rPr lang="en-US" dirty="0" smtClean="0"/>
              <a:t>Industry Standard</a:t>
            </a:r>
          </a:p>
          <a:p>
            <a:pPr lvl="1"/>
            <a:r>
              <a:rPr lang="en-US" dirty="0" smtClean="0"/>
              <a:t>Partnerships</a:t>
            </a:r>
          </a:p>
          <a:p>
            <a:endParaRPr lang="en-US" dirty="0" smtClean="0"/>
          </a:p>
          <a:p>
            <a:r>
              <a:rPr lang="en-US" dirty="0" smtClean="0"/>
              <a:t>Target Market</a:t>
            </a:r>
          </a:p>
          <a:p>
            <a:pPr lvl="1"/>
            <a:r>
              <a:rPr lang="en-US" dirty="0" smtClean="0"/>
              <a:t>Employer</a:t>
            </a:r>
          </a:p>
          <a:p>
            <a:pPr lvl="2"/>
            <a:r>
              <a:rPr lang="en-US" dirty="0" smtClean="0"/>
              <a:t>Insurance Companies</a:t>
            </a:r>
          </a:p>
          <a:p>
            <a:endParaRPr lang="en-US" dirty="0" smtClean="0"/>
          </a:p>
          <a:p>
            <a:r>
              <a:rPr lang="en-US" dirty="0" smtClean="0"/>
              <a:t>Revenue Stream</a:t>
            </a:r>
          </a:p>
          <a:p>
            <a:pPr lvl="1"/>
            <a:r>
              <a:rPr lang="en-US" dirty="0" smtClean="0"/>
              <a:t>Employers</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24600" y="5867400"/>
            <a:ext cx="2540000" cy="647700"/>
          </a:xfrm>
          <a:prstGeom prst="rect">
            <a:avLst/>
          </a:prstGeom>
        </p:spPr>
      </p:pic>
    </p:spTree>
    <p:extLst>
      <p:ext uri="{BB962C8B-B14F-4D97-AF65-F5344CB8AC3E}">
        <p14:creationId xmlns:p14="http://schemas.microsoft.com/office/powerpoint/2010/main" val="13103224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73480"/>
          </a:xfrm>
        </p:spPr>
        <p:txBody>
          <a:bodyPr/>
          <a:lstStyle/>
          <a:p>
            <a:r>
              <a:rPr lang="en-US" dirty="0" smtClean="0"/>
              <a:t>Financial Estimates</a:t>
            </a:r>
            <a:endParaRPr lang="en-US" dirty="0"/>
          </a:p>
        </p:txBody>
      </p:sp>
      <p:sp>
        <p:nvSpPr>
          <p:cNvPr id="5" name="Content Placeholder 2"/>
          <p:cNvSpPr>
            <a:spLocks noGrp="1"/>
          </p:cNvSpPr>
          <p:nvPr>
            <p:ph idx="1"/>
          </p:nvPr>
        </p:nvSpPr>
        <p:spPr>
          <a:xfrm>
            <a:off x="457200" y="1248309"/>
            <a:ext cx="8229600" cy="4757623"/>
          </a:xfrm>
        </p:spPr>
        <p:txBody>
          <a:bodyPr/>
          <a:lstStyle/>
          <a:p>
            <a:r>
              <a:rPr lang="en-US" dirty="0" smtClean="0"/>
              <a:t>3 year costs </a:t>
            </a:r>
            <a:r>
              <a:rPr lang="en-US" dirty="0" smtClean="0"/>
              <a:t>- </a:t>
            </a:r>
            <a:r>
              <a:rPr lang="en-US" dirty="0" smtClean="0"/>
              <a:t>$270,oooo</a:t>
            </a:r>
            <a:endParaRPr lang="en-US" dirty="0" smtClean="0"/>
          </a:p>
          <a:p>
            <a:r>
              <a:rPr lang="en-US" dirty="0" smtClean="0"/>
              <a:t>3 year revenue </a:t>
            </a:r>
            <a:r>
              <a:rPr lang="en-US" dirty="0"/>
              <a:t> </a:t>
            </a:r>
            <a:r>
              <a:rPr lang="en-US" dirty="0" smtClean="0"/>
              <a:t>- </a:t>
            </a:r>
            <a:r>
              <a:rPr lang="en-US" dirty="0" smtClean="0"/>
              <a:t>$1,300,000</a:t>
            </a:r>
            <a:endParaRPr lang="en-US" dirty="0" smtClean="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24600" y="5867400"/>
            <a:ext cx="2540000" cy="647700"/>
          </a:xfrm>
          <a:prstGeom prst="rect">
            <a:avLst/>
          </a:prstGeom>
        </p:spPr>
      </p:pic>
      <p:graphicFrame>
        <p:nvGraphicFramePr>
          <p:cNvPr id="7" name="Chart 6"/>
          <p:cNvGraphicFramePr>
            <a:graphicFrameLocks/>
          </p:cNvGraphicFramePr>
          <p:nvPr>
            <p:extLst>
              <p:ext uri="{D42A27DB-BD31-4B8C-83A1-F6EECF244321}">
                <p14:modId xmlns:p14="http://schemas.microsoft.com/office/powerpoint/2010/main" val="4178677161"/>
              </p:ext>
            </p:extLst>
          </p:nvPr>
        </p:nvGraphicFramePr>
        <p:xfrm>
          <a:off x="76200" y="2514600"/>
          <a:ext cx="7391400" cy="42100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20727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357</TotalTime>
  <Words>429</Words>
  <Application>Microsoft Office PowerPoint</Application>
  <PresentationFormat>On-screen Show (4:3)</PresentationFormat>
  <Paragraphs>48</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Urban</vt:lpstr>
      <vt:lpstr>PowerPoint Presentation</vt:lpstr>
      <vt:lpstr>Diabetes Today</vt:lpstr>
      <vt:lpstr>What is HealthFit Pro?</vt:lpstr>
      <vt:lpstr>How does it work?</vt:lpstr>
      <vt:lpstr>Why is this important?</vt:lpstr>
      <vt:lpstr>The Business</vt:lpstr>
      <vt:lpstr>Financial Estimates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Kira Greenlee</dc:creator>
  <cp:lastModifiedBy>Jerrin Raju</cp:lastModifiedBy>
  <cp:revision>18</cp:revision>
  <dcterms:created xsi:type="dcterms:W3CDTF">2014-11-16T17:10:38Z</dcterms:created>
  <dcterms:modified xsi:type="dcterms:W3CDTF">2014-12-02T04:17:14Z</dcterms:modified>
</cp:coreProperties>
</file>