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825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0565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0" name="Shape 27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4834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958464" y="686474"/>
            <a:ext cx="4940999" cy="3428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2" name="Shape 312"/>
          <p:cNvSpPr txBox="1">
            <a:spLocks noGrp="1"/>
          </p:cNvSpPr>
          <p:nvPr>
            <p:ph type="body" idx="1"/>
          </p:nvPr>
        </p:nvSpPr>
        <p:spPr>
          <a:xfrm>
            <a:off x="685800" y="4343405"/>
            <a:ext cx="5486399" cy="4114800"/>
          </a:xfrm>
          <a:prstGeom prst="rect">
            <a:avLst/>
          </a:prstGeom>
          <a:noFill/>
          <a:ln>
            <a:noFill/>
          </a:ln>
        </p:spPr>
        <p:txBody>
          <a:bodyPr lIns="93275" tIns="46625" rIns="93275" bIns="46625" anchor="t" anchorCtr="0">
            <a:noAutofit/>
          </a:bodyPr>
          <a:lstStyle/>
          <a:p>
            <a:pPr marL="0" marR="0" lvl="0" indent="0" algn="l" rtl="0">
              <a:spcBef>
                <a:spcPts val="0"/>
              </a:spcBef>
              <a:buNone/>
            </a:pPr>
            <a:endParaRPr sz="1100" b="0" i="0" u="none" strike="noStrike" cap="none" baseline="0">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3" y="8685224"/>
            <a:ext cx="2971799" cy="457200"/>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28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0" name="Shape 32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311191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7" name="Shape 32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79692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129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6" name="Shape 1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83823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822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958464" y="686474"/>
            <a:ext cx="4940999" cy="3428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9" name="Shape 159"/>
          <p:cNvSpPr txBox="1">
            <a:spLocks noGrp="1"/>
          </p:cNvSpPr>
          <p:nvPr>
            <p:ph type="body" idx="1"/>
          </p:nvPr>
        </p:nvSpPr>
        <p:spPr>
          <a:xfrm>
            <a:off x="685800" y="4343405"/>
            <a:ext cx="5486399" cy="4114800"/>
          </a:xfrm>
          <a:prstGeom prst="rect">
            <a:avLst/>
          </a:prstGeom>
          <a:noFill/>
          <a:ln>
            <a:noFill/>
          </a:ln>
        </p:spPr>
        <p:txBody>
          <a:bodyPr lIns="93275" tIns="46625" rIns="93275" bIns="46625" anchor="t" anchorCtr="0">
            <a:noAutofit/>
          </a:bodyPr>
          <a:lstStyle/>
          <a:p>
            <a:pPr marL="0" marR="0" lvl="0" indent="0" algn="l" rtl="0">
              <a:spcBef>
                <a:spcPts val="0"/>
              </a:spcBef>
              <a:buNone/>
            </a:pPr>
            <a:endParaRPr sz="1100" b="0" i="0" u="none" strike="noStrike" cap="none" baseline="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24"/>
            <a:ext cx="2971799" cy="457200"/>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27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7015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9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4" name="Shape 2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57780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44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indent="0" algn="l" rtl="0">
              <a:spcBef>
                <a:spcPts val="0"/>
              </a:spcBef>
              <a:buClr>
                <a:schemeClr val="dk2"/>
              </a:buClr>
              <a:buFont typeface="Camb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indent="0" algn="l" rtl="0">
              <a:spcBef>
                <a:spcPts val="400"/>
              </a:spcBef>
              <a:buClr>
                <a:schemeClr val="accent1"/>
              </a:buClr>
              <a:buFont typeface="Arial"/>
              <a:buNone/>
              <a:defRPr/>
            </a:lvl1pPr>
            <a:lvl2pPr marL="457200" marR="0" indent="0" algn="ctr" rtl="0">
              <a:spcBef>
                <a:spcPts val="400"/>
              </a:spcBef>
              <a:buClr>
                <a:schemeClr val="accent2"/>
              </a:buClr>
              <a:buFont typeface="Arial"/>
              <a:buNone/>
              <a:defRPr/>
            </a:lvl2pPr>
            <a:lvl3pPr marL="914400" marR="0" indent="0" algn="ctr" rtl="0">
              <a:spcBef>
                <a:spcPts val="360"/>
              </a:spcBef>
              <a:buClr>
                <a:schemeClr val="accent3"/>
              </a:buClr>
              <a:buFont typeface="Arial"/>
              <a:buNone/>
              <a:defRPr/>
            </a:lvl3pPr>
            <a:lvl4pPr marL="1371600" marR="0" indent="0" algn="ctr" rtl="0">
              <a:spcBef>
                <a:spcPts val="320"/>
              </a:spcBef>
              <a:buClr>
                <a:schemeClr val="accent4"/>
              </a:buClr>
              <a:buFont typeface="Arial"/>
              <a:buNone/>
              <a:defRPr/>
            </a:lvl4pPr>
            <a:lvl5pPr marL="1828800" marR="0" indent="0" algn="ctr" rtl="0">
              <a:spcBef>
                <a:spcPts val="280"/>
              </a:spcBef>
              <a:buClr>
                <a:schemeClr val="accent5"/>
              </a:buClr>
              <a:buFont typeface="Arial"/>
              <a:buNone/>
              <a:defRPr/>
            </a:lvl5pPr>
            <a:lvl6pPr marL="2286000" marR="0" indent="0" algn="ctr" rtl="0">
              <a:spcBef>
                <a:spcPts val="280"/>
              </a:spcBef>
              <a:buClr>
                <a:schemeClr val="accent1"/>
              </a:buClr>
              <a:buFont typeface="Arial"/>
              <a:buNone/>
              <a:defRPr/>
            </a:lvl6pPr>
            <a:lvl7pPr marL="2743200" marR="0" indent="0" algn="ctr" rtl="0">
              <a:spcBef>
                <a:spcPts val="280"/>
              </a:spcBef>
              <a:buClr>
                <a:schemeClr val="accent2"/>
              </a:buClr>
              <a:buFont typeface="Arial"/>
              <a:buNone/>
              <a:defRPr/>
            </a:lvl7pPr>
            <a:lvl8pPr marL="3200400" marR="0" indent="0" algn="ctr" rtl="0">
              <a:spcBef>
                <a:spcPts val="280"/>
              </a:spcBef>
              <a:buClr>
                <a:schemeClr val="accent3"/>
              </a:buClr>
              <a:buFont typeface="Arial"/>
              <a:buNone/>
              <a:defRPr/>
            </a:lvl8pPr>
            <a:lvl9pPr marL="3657600" marR="0" indent="0" algn="ctr" rtl="0">
              <a:spcBef>
                <a:spcPts val="280"/>
              </a:spcBef>
              <a:buClr>
                <a:schemeClr val="accent4"/>
              </a:buClr>
              <a:buFont typeface="Arial"/>
              <a:buNone/>
              <a:defRPr/>
            </a:lvl9pPr>
          </a:lstStyle>
          <a:p>
            <a:endParaRPr/>
          </a:p>
        </p:txBody>
      </p:sp>
      <p:sp>
        <p:nvSpPr>
          <p:cNvPr id="19" name="Shape 1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1752" y="5495278"/>
            <a:ext cx="7772400" cy="594625"/>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2"/>
          </p:nvPr>
        </p:nvSpPr>
        <p:spPr>
          <a:xfrm>
            <a:off x="0" y="0"/>
            <a:ext cx="8458200" cy="5486399"/>
          </a:xfrm>
          <a:prstGeom prst="bracketPair">
            <a:avLst/>
          </a:prstGeom>
          <a:noFill/>
          <a:ln w="19050" cap="flat" cmpd="sng">
            <a:solidFill>
              <a:srgbClr val="FFFFFF"/>
            </a:solidFill>
            <a:prstDash val="solid"/>
            <a:round/>
            <a:headEnd type="none" w="med" len="med"/>
            <a:tailEnd type="none" w="med" len="med"/>
          </a:ln>
        </p:spPr>
        <p:txBody>
          <a:bodyPr lIns="91425" tIns="91425" rIns="91425" bIns="91425" anchor="ctr" anchorCtr="0"/>
          <a:lstStyle>
            <a:lvl1pPr marL="0" marR="0" indent="0" algn="ctr" rtl="0">
              <a:spcBef>
                <a:spcPts val="0"/>
              </a:spcBef>
              <a:buClr>
                <a:srgbClr val="FFFFFF"/>
              </a:buClr>
              <a:buFont typeface="Calibri"/>
              <a:buNone/>
              <a:defRPr/>
            </a:lvl1pPr>
            <a:lvl2pPr marL="457200" marR="0" indent="0" algn="l" rtl="0">
              <a:spcBef>
                <a:spcPts val="0"/>
              </a:spcBef>
              <a:buClr>
                <a:schemeClr val="dk1"/>
              </a:buClr>
              <a:buFont typeface="Calibri"/>
              <a:buNone/>
              <a:defRPr/>
            </a:lvl2pPr>
            <a:lvl3pPr marL="914400" marR="0" indent="0" algn="l" rtl="0">
              <a:spcBef>
                <a:spcPts val="0"/>
              </a:spcBef>
              <a:buClr>
                <a:schemeClr val="dk1"/>
              </a:buClr>
              <a:buFont typeface="Calibri"/>
              <a:buNone/>
              <a:defRPr/>
            </a:lvl3pPr>
            <a:lvl4pPr marL="1371600" marR="0" indent="0" algn="l" rtl="0">
              <a:spcBef>
                <a:spcPts val="0"/>
              </a:spcBef>
              <a:buClr>
                <a:schemeClr val="dk1"/>
              </a:buClr>
              <a:buFont typeface="Calibri"/>
              <a:buNone/>
              <a:defRPr/>
            </a:lvl4pPr>
            <a:lvl5pPr marL="1828800" marR="0" indent="0" algn="l" rtl="0">
              <a:spcBef>
                <a:spcPts val="0"/>
              </a:spcBef>
              <a:buClr>
                <a:schemeClr val="dk1"/>
              </a:buClr>
              <a:buFont typeface="Calibri"/>
              <a:buNone/>
              <a:defRPr/>
            </a:lvl5pPr>
            <a:lvl6pPr marL="2286000" marR="0" indent="0" algn="l" rtl="0">
              <a:spcBef>
                <a:spcPts val="0"/>
              </a:spcBef>
              <a:buClr>
                <a:schemeClr val="dk1"/>
              </a:buClr>
              <a:buFont typeface="Calibri"/>
              <a:buNone/>
              <a:defRPr/>
            </a:lvl6pPr>
            <a:lvl7pPr marL="2743200" marR="0" indent="0" algn="l" rtl="0">
              <a:spcBef>
                <a:spcPts val="0"/>
              </a:spcBef>
              <a:buClr>
                <a:schemeClr val="dk1"/>
              </a:buClr>
              <a:buFont typeface="Calibri"/>
              <a:buNone/>
              <a:defRPr/>
            </a:lvl7pPr>
            <a:lvl8pPr marL="3200400" marR="0" indent="0" algn="l" rtl="0">
              <a:spcBef>
                <a:spcPts val="0"/>
              </a:spcBef>
              <a:buClr>
                <a:schemeClr val="dk1"/>
              </a:buClr>
              <a:buFont typeface="Calibri"/>
              <a:buNone/>
              <a:defRPr/>
            </a:lvl8pPr>
            <a:lvl9pPr marL="3657600" marR="0" indent="0" algn="l" rtl="0">
              <a:spcBef>
                <a:spcPts val="0"/>
              </a:spcBef>
              <a:buClr>
                <a:schemeClr val="dk1"/>
              </a:buClr>
              <a:buFont typeface="Calibri"/>
              <a:buNone/>
              <a:defRPr/>
            </a:lvl9pPr>
          </a:lstStyle>
          <a:p>
            <a:endParaRPr/>
          </a:p>
        </p:txBody>
      </p:sp>
      <p:sp>
        <p:nvSpPr>
          <p:cNvPr id="75" name="Shape 75"/>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indent="0" algn="ctr"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6" name="Shape 7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
        <p:nvSpPr>
          <p:cNvPr id="78" name="Shape 7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1866899" y="190500"/>
            <a:ext cx="4800600" cy="7619999"/>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
        <p:nvSpPr>
          <p:cNvPr id="82" name="Shape 8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579937" y="2324100"/>
            <a:ext cx="5851525" cy="1752600"/>
          </a:xfrm>
          <a:prstGeom prst="rect">
            <a:avLst/>
          </a:prstGeom>
          <a:noFill/>
          <a:ln>
            <a:noFill/>
          </a:ln>
        </p:spPr>
        <p:txBody>
          <a:bodyPr lIns="91425" tIns="91425" rIns="91425" bIns="91425" anchor="b"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
        <p:nvSpPr>
          <p:cNvPr id="88" name="Shape 8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
        <p:nvSpPr>
          <p:cNvPr id="25" name="Shape 2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0112" y="765175"/>
            <a:ext cx="8388000" cy="969282"/>
          </a:xfrm>
          <a:prstGeom prst="rect">
            <a:avLst/>
          </a:prstGeom>
          <a:noFill/>
          <a:ln>
            <a:noFill/>
          </a:ln>
        </p:spPr>
        <p:txBody>
          <a:bodyPr lIns="91425" tIns="91425" rIns="91425" bIns="91425" anchor="t" anchorCtr="0"/>
          <a:lstStyle>
            <a:lvl1pPr marL="0" indent="0" rtl="0">
              <a:spcBef>
                <a:spcPts val="0"/>
              </a:spcBef>
              <a:buClr>
                <a:srgbClr val="575757"/>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title"/>
          </p:nvPr>
        </p:nvSpPr>
        <p:spPr>
          <a:xfrm>
            <a:off x="370112" y="295683"/>
            <a:ext cx="8388000" cy="469491"/>
          </a:xfrm>
          <a:prstGeom prst="rect">
            <a:avLst/>
          </a:prstGeom>
          <a:noFill/>
          <a:ln>
            <a:noFill/>
          </a:ln>
        </p:spPr>
        <p:txBody>
          <a:bodyPr lIns="91425" tIns="91425" rIns="91425" bIns="91425" anchor="t"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370800" y="1810800"/>
            <a:ext cx="8388000" cy="4535999"/>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
        <p:nvSpPr>
          <p:cNvPr id="32" name="Shape 32"/>
          <p:cNvSpPr txBox="1">
            <a:spLocks noGrp="1"/>
          </p:cNvSpPr>
          <p:nvPr>
            <p:ph type="ftr" idx="11"/>
          </p:nvPr>
        </p:nvSpPr>
        <p:spPr>
          <a:xfrm>
            <a:off x="370112" y="6407835"/>
            <a:ext cx="7559472" cy="2519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7971996" y="6407835"/>
            <a:ext cx="792087" cy="251999"/>
          </a:xfrm>
          <a:prstGeom prst="rect">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rgbClr val="8C8C8C"/>
                </a:solidFill>
                <a:latin typeface="Calibri"/>
                <a:ea typeface="Calibri"/>
                <a:cs typeface="Calibri"/>
                <a:sym typeface="Calibri"/>
              </a:rPr>
              <a:t>‹#›</a:t>
            </a:fld>
            <a:endParaRPr lang="en-US" sz="800" b="0" i="0" u="none" strike="noStrike" cap="none" baseline="0">
              <a:solidFill>
                <a:srgbClr val="8C8C8C"/>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indent="0" rtl="0">
              <a:spcBef>
                <a:spcPts val="0"/>
              </a:spcBef>
              <a:buClr>
                <a:srgbClr val="9E9C97"/>
              </a:buClr>
              <a:buFont typeface="Calibri"/>
              <a:buNone/>
              <a:defRPr/>
            </a:lvl1pPr>
            <a:lvl2pPr marL="457200" indent="0" rtl="0">
              <a:spcBef>
                <a:spcPts val="0"/>
              </a:spcBef>
              <a:buClr>
                <a:srgbClr val="9E9C97"/>
              </a:buClr>
              <a:buFont typeface="Calibri"/>
              <a:buNone/>
              <a:defRPr/>
            </a:lvl2pPr>
            <a:lvl3pPr marL="914400" indent="0" rtl="0">
              <a:spcBef>
                <a:spcPts val="0"/>
              </a:spcBef>
              <a:buClr>
                <a:srgbClr val="9E9C97"/>
              </a:buClr>
              <a:buFont typeface="Calibri"/>
              <a:buNone/>
              <a:defRPr/>
            </a:lvl3pPr>
            <a:lvl4pPr marL="1371600" indent="0" rtl="0">
              <a:spcBef>
                <a:spcPts val="0"/>
              </a:spcBef>
              <a:buClr>
                <a:srgbClr val="9E9C97"/>
              </a:buClr>
              <a:buFont typeface="Calibri"/>
              <a:buNone/>
              <a:defRPr/>
            </a:lvl4pPr>
            <a:lvl5pPr marL="1828800" indent="0" rtl="0">
              <a:spcBef>
                <a:spcPts val="0"/>
              </a:spcBef>
              <a:buClr>
                <a:srgbClr val="9E9C97"/>
              </a:buClr>
              <a:buFont typeface="Calibri"/>
              <a:buNone/>
              <a:defRPr/>
            </a:lvl5pPr>
            <a:lvl6pPr marL="2286000" indent="0" rtl="0">
              <a:spcBef>
                <a:spcPts val="0"/>
              </a:spcBef>
              <a:buClr>
                <a:srgbClr val="9E9C97"/>
              </a:buClr>
              <a:buFont typeface="Calibri"/>
              <a:buNone/>
              <a:defRPr/>
            </a:lvl6pPr>
            <a:lvl7pPr marL="2743200" indent="0" rtl="0">
              <a:spcBef>
                <a:spcPts val="0"/>
              </a:spcBef>
              <a:buClr>
                <a:srgbClr val="9E9C97"/>
              </a:buClr>
              <a:buFont typeface="Calibri"/>
              <a:buNone/>
              <a:defRPr/>
            </a:lvl7pPr>
            <a:lvl8pPr marL="3200400" indent="0" rtl="0">
              <a:spcBef>
                <a:spcPts val="0"/>
              </a:spcBef>
              <a:buClr>
                <a:srgbClr val="9E9C97"/>
              </a:buClr>
              <a:buFont typeface="Calibri"/>
              <a:buNone/>
              <a:defRPr/>
            </a:lvl8pPr>
            <a:lvl9pPr marL="3657600" indent="0" rtl="0">
              <a:spcBef>
                <a:spcPts val="0"/>
              </a:spcBef>
              <a:buClr>
                <a:srgbClr val="9E9C97"/>
              </a:buClr>
              <a:buFont typeface="Calibri"/>
              <a:buNone/>
              <a:defRPr/>
            </a:lvl9pPr>
          </a:lstStyle>
          <a:p>
            <a:endParaRPr/>
          </a:p>
        </p:txBody>
      </p:sp>
      <p:sp>
        <p:nvSpPr>
          <p:cNvPr id="37" name="Shape 3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indent="0" algn="ctr" rtl="0">
              <a:spcBef>
                <a:spcPts val="0"/>
              </a:spcBef>
              <a:buClr>
                <a:schemeClr val="dk2"/>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0" name="Shape 50"/>
          <p:cNvSpPr txBox="1">
            <a:spLocks noGrp="1"/>
          </p:cNvSpPr>
          <p:nvPr>
            <p:ph type="body" idx="2"/>
          </p:nvPr>
        </p:nvSpPr>
        <p:spPr>
          <a:xfrm>
            <a:off x="457200" y="2174875"/>
            <a:ext cx="3657600"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indent="0" algn="ctr" rtl="0">
              <a:spcBef>
                <a:spcPts val="0"/>
              </a:spcBef>
              <a:buClr>
                <a:schemeClr val="dk2"/>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2" name="Shape 52"/>
          <p:cNvSpPr txBox="1">
            <a:spLocks noGrp="1"/>
          </p:cNvSpPr>
          <p:nvPr>
            <p:ph type="body" idx="4"/>
          </p:nvPr>
        </p:nvSpPr>
        <p:spPr>
          <a:xfrm>
            <a:off x="4419600" y="2174875"/>
            <a:ext cx="3657600"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304798" y="6096000"/>
            <a:ext cx="7772400" cy="609599"/>
          </a:xfrm>
          <a:prstGeom prst="rect">
            <a:avLst/>
          </a:prstGeom>
          <a:noFill/>
          <a:ln>
            <a:noFill/>
          </a:ln>
        </p:spPr>
        <p:txBody>
          <a:bodyPr lIns="91425" tIns="91425" rIns="91425" bIns="91425" anchor="t" anchorCtr="0"/>
          <a:lstStyle>
            <a:lvl1pPr marL="0" indent="0" algn="ctr"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
        <p:nvSpPr>
          <p:cNvPr id="71" name="Shape 71"/>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ADADA"/>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indent="0" algn="l" rtl="0">
              <a:spcBef>
                <a:spcPts val="0"/>
              </a:spcBef>
              <a:buClr>
                <a:schemeClr val="dk2"/>
              </a:buClr>
              <a:buFont typeface="Camb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indent="-88900" algn="l" rtl="0">
              <a:spcBef>
                <a:spcPts val="440"/>
              </a:spcBef>
              <a:buClr>
                <a:schemeClr val="accent1"/>
              </a:buClr>
              <a:buFont typeface="Arial"/>
              <a:buChar char="•"/>
              <a:defRPr/>
            </a:lvl1pPr>
            <a:lvl2pPr marL="640080" marR="0" indent="-106680" algn="l" rtl="0">
              <a:spcBef>
                <a:spcPts val="400"/>
              </a:spcBef>
              <a:buClr>
                <a:schemeClr val="accent2"/>
              </a:buClr>
              <a:buFont typeface="Arial"/>
              <a:buChar char="•"/>
              <a:defRPr/>
            </a:lvl2pPr>
            <a:lvl3pPr marL="1005839" marR="0" indent="-116839" algn="l" rtl="0">
              <a:spcBef>
                <a:spcPts val="360"/>
              </a:spcBef>
              <a:buClr>
                <a:schemeClr val="accent3"/>
              </a:buClr>
              <a:buFont typeface="Arial"/>
              <a:buChar char="•"/>
              <a:defRPr/>
            </a:lvl3pPr>
            <a:lvl4pPr marL="1280160" marR="0" indent="-137160" algn="l" rtl="0">
              <a:spcBef>
                <a:spcPts val="320"/>
              </a:spcBef>
              <a:buClr>
                <a:schemeClr val="accent4"/>
              </a:buClr>
              <a:buFont typeface="Arial"/>
              <a:buChar char="•"/>
              <a:defRPr/>
            </a:lvl4pPr>
            <a:lvl5pPr marL="1554480" marR="0" indent="-144780" algn="l" rtl="0">
              <a:spcBef>
                <a:spcPts val="280"/>
              </a:spcBef>
              <a:buClr>
                <a:schemeClr val="accent5"/>
              </a:buClr>
              <a:buFont typeface="Arial"/>
              <a:buChar char="•"/>
              <a:defRPr/>
            </a:lvl5pPr>
            <a:lvl6pPr marL="1737360" marR="0" indent="-99060" algn="l" rtl="0">
              <a:spcBef>
                <a:spcPts val="280"/>
              </a:spcBef>
              <a:buClr>
                <a:schemeClr val="accent1"/>
              </a:buClr>
              <a:buFont typeface="Arial"/>
              <a:buChar char="•"/>
              <a:defRPr/>
            </a:lvl6pPr>
            <a:lvl7pPr marL="1920240" marR="0" indent="-104139" algn="l" rtl="0">
              <a:spcBef>
                <a:spcPts val="280"/>
              </a:spcBef>
              <a:buClr>
                <a:schemeClr val="accent2"/>
              </a:buClr>
              <a:buFont typeface="Arial"/>
              <a:buChar char="•"/>
              <a:defRPr/>
            </a:lvl7pPr>
            <a:lvl8pPr marL="2103120" marR="0" indent="-96520" algn="l" rtl="0">
              <a:spcBef>
                <a:spcPts val="280"/>
              </a:spcBef>
              <a:buClr>
                <a:schemeClr val="accent3"/>
              </a:buClr>
              <a:buFont typeface="Arial"/>
              <a:buChar char="•"/>
              <a:defRPr/>
            </a:lvl8pPr>
            <a:lvl9pPr marL="2286000" marR="0" indent="-101600" algn="l" rtl="0">
              <a:spcBef>
                <a:spcPts val="280"/>
              </a:spcBef>
              <a:buClr>
                <a:schemeClr val="accent4"/>
              </a:buClr>
              <a:buFont typeface="Arial"/>
              <a:buChar char="•"/>
              <a:defRPr/>
            </a:lvl9pPr>
          </a:lstStyle>
          <a:p>
            <a:endParaRPr/>
          </a:p>
        </p:txBody>
      </p:sp>
      <p:sp>
        <p:nvSpPr>
          <p:cNvPr id="11" name="Shape 11"/>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 name="Shape 12"/>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 name="Shape 13"/>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baseline="0">
                <a:solidFill>
                  <a:srgbClr val="FFFFFF"/>
                </a:solidFill>
                <a:latin typeface="Calibri"/>
                <a:ea typeface="Calibri"/>
                <a:cs typeface="Calibri"/>
                <a:sym typeface="Calibri"/>
              </a:rPr>
              <a:t>‹#›</a:t>
            </a:fld>
            <a:endParaRPr lang="en-US" sz="1800" b="0" i="0" u="none" strike="noStrike" cap="none" baseline="0">
              <a:solidFill>
                <a:srgbClr val="FFFFFF"/>
              </a:solidFill>
              <a:latin typeface="Calibri"/>
              <a:ea typeface="Calibri"/>
              <a:cs typeface="Calibri"/>
              <a:sym typeface="Calibri"/>
            </a:endParaRPr>
          </a:p>
        </p:txBody>
      </p:sp>
      <p:sp>
        <p:nvSpPr>
          <p:cNvPr id="14" name="Shape 1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1905000"/>
            <a:ext cx="7543800" cy="2593975"/>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mbria"/>
              <a:buNone/>
            </a:pPr>
            <a:r>
              <a:rPr lang="en-US" sz="6600" b="0" i="0" u="none" strike="noStrike" cap="none" baseline="0">
                <a:solidFill>
                  <a:schemeClr val="dk2"/>
                </a:solidFill>
                <a:latin typeface="Cambria"/>
                <a:ea typeface="Cambria"/>
                <a:cs typeface="Cambria"/>
                <a:sym typeface="Cambria"/>
              </a:rPr>
              <a:t>Tea Worldwide</a:t>
            </a:r>
          </a:p>
        </p:txBody>
      </p:sp>
      <p:sp>
        <p:nvSpPr>
          <p:cNvPr id="93" name="Shape 93"/>
          <p:cNvSpPr txBox="1">
            <a:spLocks noGrp="1"/>
          </p:cNvSpPr>
          <p:nvPr>
            <p:ph type="subTitle" idx="1"/>
          </p:nvPr>
        </p:nvSpPr>
        <p:spPr>
          <a:xfrm>
            <a:off x="685800" y="4572000"/>
            <a:ext cx="6461759" cy="1066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000" b="0" i="0" u="none" strike="noStrike" cap="none" baseline="0">
                <a:solidFill>
                  <a:srgbClr val="9E9C97"/>
                </a:solidFill>
                <a:latin typeface="Calibri"/>
                <a:ea typeface="Calibri"/>
                <a:cs typeface="Calibri"/>
                <a:sym typeface="Calibri"/>
              </a:rPr>
              <a:t>Group 6: Sean Carpenter, Rich Henne, Ed Shen, Tennyson Coleman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70112" y="295683"/>
            <a:ext cx="8388000" cy="469499"/>
          </a:xfrm>
          <a:prstGeom prst="rect">
            <a:avLst/>
          </a:prstGeom>
          <a:noFill/>
          <a:ln>
            <a:noFill/>
          </a:ln>
        </p:spPr>
        <p:txBody>
          <a:bodyPr lIns="0" tIns="0" rIns="0" bIns="0" anchor="t" anchorCtr="0">
            <a:noAutofit/>
          </a:bodyPr>
          <a:lstStyle/>
          <a:p>
            <a:pPr marL="0" marR="0" lvl="0" indent="0" algn="l" rtl="0">
              <a:spcBef>
                <a:spcPts val="0"/>
              </a:spcBef>
              <a:buClr>
                <a:schemeClr val="accent2"/>
              </a:buClr>
              <a:buSzPct val="25000"/>
              <a:buFont typeface="Arial"/>
              <a:buNone/>
            </a:pPr>
            <a:r>
              <a:rPr lang="en-US" sz="3000">
                <a:solidFill>
                  <a:schemeClr val="accent5"/>
                </a:solidFill>
              </a:rPr>
              <a:t>Solution: CULTURALLY CONNECTING </a:t>
            </a:r>
          </a:p>
        </p:txBody>
      </p:sp>
      <p:pic>
        <p:nvPicPr>
          <p:cNvPr id="265" name="Shape 265"/>
          <p:cNvPicPr preferRelativeResize="0"/>
          <p:nvPr/>
        </p:nvPicPr>
        <p:blipFill>
          <a:blip r:embed="rId3">
            <a:alphaModFix/>
          </a:blip>
          <a:stretch>
            <a:fillRect/>
          </a:stretch>
        </p:blipFill>
        <p:spPr>
          <a:xfrm>
            <a:off x="1008500" y="2169287"/>
            <a:ext cx="7111249" cy="4242224"/>
          </a:xfrm>
          <a:prstGeom prst="rect">
            <a:avLst/>
          </a:prstGeom>
          <a:noFill/>
          <a:ln>
            <a:noFill/>
          </a:ln>
        </p:spPr>
      </p:pic>
      <p:sp>
        <p:nvSpPr>
          <p:cNvPr id="266" name="Shape 266"/>
          <p:cNvSpPr txBox="1"/>
          <p:nvPr/>
        </p:nvSpPr>
        <p:spPr>
          <a:xfrm>
            <a:off x="755400" y="874625"/>
            <a:ext cx="7633199" cy="890399"/>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US" sz="1500">
                <a:solidFill>
                  <a:schemeClr val="dk1"/>
                </a:solidFill>
              </a:rPr>
              <a:t>Our solution will create a universal application that allows individual to connect, bond, and share their tea cultural moments with anyone in the world. This application will work on any mobile and tablet device, allowing easy access from anywhere and anytime of the day.</a:t>
            </a:r>
          </a:p>
          <a:p>
            <a:pPr lvl="0">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70112" y="295683"/>
            <a:ext cx="8388000" cy="469499"/>
          </a:xfrm>
          <a:prstGeom prst="rect">
            <a:avLst/>
          </a:prstGeom>
          <a:noFill/>
          <a:ln>
            <a:noFill/>
          </a:ln>
        </p:spPr>
        <p:txBody>
          <a:bodyPr lIns="0" tIns="0" rIns="0" bIns="0" anchor="t" anchorCtr="0">
            <a:noAutofit/>
          </a:bodyPr>
          <a:lstStyle/>
          <a:p>
            <a:pPr marL="0" marR="0" lvl="0" indent="0" algn="l" rtl="0">
              <a:spcBef>
                <a:spcPts val="0"/>
              </a:spcBef>
              <a:buClr>
                <a:schemeClr val="accent2"/>
              </a:buClr>
              <a:buSzPct val="25000"/>
              <a:buFont typeface="Arial"/>
              <a:buNone/>
            </a:pPr>
            <a:r>
              <a:rPr lang="en-US" sz="3000">
                <a:solidFill>
                  <a:schemeClr val="accent5"/>
                </a:solidFill>
              </a:rPr>
              <a:t>BIG IDEA</a:t>
            </a:r>
            <a:r>
              <a:rPr lang="en-US" sz="3000" b="0" i="0" u="none" strike="noStrike" cap="none" baseline="0">
                <a:solidFill>
                  <a:schemeClr val="accent5"/>
                </a:solidFill>
                <a:latin typeface="Arial"/>
                <a:ea typeface="Arial"/>
                <a:cs typeface="Arial"/>
                <a:sym typeface="Arial"/>
              </a:rPr>
              <a:t/>
            </a:r>
            <a:br>
              <a:rPr lang="en-US" sz="3000" b="0" i="0" u="none" strike="noStrike" cap="none" baseline="0">
                <a:solidFill>
                  <a:schemeClr val="accent5"/>
                </a:solidFill>
                <a:latin typeface="Arial"/>
                <a:ea typeface="Arial"/>
                <a:cs typeface="Arial"/>
                <a:sym typeface="Arial"/>
              </a:rPr>
            </a:br>
            <a:r>
              <a:rPr lang="en-US" sz="3000" b="0" i="0" u="none" strike="noStrike" cap="none" baseline="0">
                <a:solidFill>
                  <a:schemeClr val="accent5"/>
                </a:solidFill>
                <a:latin typeface="Arial"/>
                <a:ea typeface="Arial"/>
                <a:cs typeface="Arial"/>
                <a:sym typeface="Arial"/>
              </a:rPr>
              <a:t/>
            </a:r>
            <a:br>
              <a:rPr lang="en-US" sz="3000" b="0" i="0" u="none" strike="noStrike" cap="none" baseline="0">
                <a:solidFill>
                  <a:schemeClr val="accent5"/>
                </a:solidFill>
                <a:latin typeface="Arial"/>
                <a:ea typeface="Arial"/>
                <a:cs typeface="Arial"/>
                <a:sym typeface="Arial"/>
              </a:rPr>
            </a:br>
            <a:endParaRPr lang="en-US" sz="3000" b="0" i="0" u="none" strike="noStrike" cap="none" baseline="0">
              <a:solidFill>
                <a:schemeClr val="accent5"/>
              </a:solidFill>
              <a:latin typeface="Arial"/>
              <a:ea typeface="Arial"/>
              <a:cs typeface="Arial"/>
              <a:sym typeface="Arial"/>
            </a:endParaRPr>
          </a:p>
        </p:txBody>
      </p:sp>
      <p:sp>
        <p:nvSpPr>
          <p:cNvPr id="273" name="Shape 273"/>
          <p:cNvSpPr txBox="1">
            <a:spLocks noGrp="1"/>
          </p:cNvSpPr>
          <p:nvPr>
            <p:ph type="ftr" idx="11"/>
          </p:nvPr>
        </p:nvSpPr>
        <p:spPr>
          <a:xfrm>
            <a:off x="370112" y="6407835"/>
            <a:ext cx="7559399" cy="2519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800" b="0" i="0" u="none" strike="noStrike" cap="none" baseline="0">
                <a:solidFill>
                  <a:srgbClr val="8C8C8C"/>
                </a:solidFill>
                <a:latin typeface="Arial"/>
                <a:ea typeface="Arial"/>
                <a:cs typeface="Arial"/>
                <a:sym typeface="Arial"/>
              </a:rPr>
              <a:t>Member Firms and DTTL: Insert appropriate copyright (Go Header &amp; Footer to edit this text)</a:t>
            </a:r>
          </a:p>
        </p:txBody>
      </p:sp>
      <p:sp>
        <p:nvSpPr>
          <p:cNvPr id="274" name="Shape 274"/>
          <p:cNvSpPr txBox="1">
            <a:spLocks noGrp="1"/>
          </p:cNvSpPr>
          <p:nvPr>
            <p:ph type="sldNum" idx="12"/>
          </p:nvPr>
        </p:nvSpPr>
        <p:spPr>
          <a:xfrm>
            <a:off x="7971996" y="6407835"/>
            <a:ext cx="791999" cy="251999"/>
          </a:xfrm>
          <a:prstGeom prst="rect">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latin typeface="Calibri"/>
                <a:ea typeface="Calibri"/>
                <a:cs typeface="Calibri"/>
                <a:sym typeface="Calibri"/>
              </a:rPr>
              <a:t>11</a:t>
            </a:fld>
            <a:endParaRPr lang="en-US">
              <a:latin typeface="Calibri"/>
              <a:ea typeface="Calibri"/>
              <a:cs typeface="Calibri"/>
              <a:sym typeface="Calibri"/>
            </a:endParaRPr>
          </a:p>
        </p:txBody>
      </p:sp>
      <p:sp>
        <p:nvSpPr>
          <p:cNvPr id="275" name="Shape 275"/>
          <p:cNvSpPr/>
          <p:nvPr/>
        </p:nvSpPr>
        <p:spPr>
          <a:xfrm>
            <a:off x="0" y="0"/>
            <a:ext cx="146100" cy="158700"/>
          </a:xfrm>
          <a:prstGeom prst="rect">
            <a:avLst/>
          </a:prstGeom>
          <a:noFill/>
          <a:ln>
            <a:noFill/>
          </a:ln>
        </p:spPr>
        <p:txBody>
          <a:bodyPr lIns="91425" tIns="91425" rIns="91425" bIns="91425" anchor="ctr" anchorCtr="0">
            <a:noAutofit/>
          </a:bodyPr>
          <a:lstStyle/>
          <a:p>
            <a:pPr>
              <a:spcBef>
                <a:spcPts val="0"/>
              </a:spcBef>
              <a:buNone/>
            </a:pPr>
            <a:endParaRPr/>
          </a:p>
        </p:txBody>
      </p:sp>
      <p:grpSp>
        <p:nvGrpSpPr>
          <p:cNvPr id="276" name="Shape 276"/>
          <p:cNvGrpSpPr/>
          <p:nvPr/>
        </p:nvGrpSpPr>
        <p:grpSpPr>
          <a:xfrm>
            <a:off x="1952625" y="1047750"/>
            <a:ext cx="5321299" cy="5299074"/>
            <a:chOff x="2085975" y="1047750"/>
            <a:chExt cx="5321299" cy="5299074"/>
          </a:xfrm>
        </p:grpSpPr>
        <p:sp>
          <p:nvSpPr>
            <p:cNvPr id="277" name="Shape 277"/>
            <p:cNvSpPr/>
            <p:nvPr/>
          </p:nvSpPr>
          <p:spPr>
            <a:xfrm>
              <a:off x="4879975" y="1047750"/>
              <a:ext cx="1673224" cy="1412874"/>
            </a:xfrm>
            <a:custGeom>
              <a:avLst/>
              <a:gdLst/>
              <a:ahLst/>
              <a:cxnLst/>
              <a:rect l="0" t="0" r="0" b="0"/>
              <a:pathLst>
                <a:path w="1673225" h="1412875" extrusionOk="0">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BFBFBF"/>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78" name="Shape 278"/>
            <p:cNvSpPr/>
            <p:nvPr/>
          </p:nvSpPr>
          <p:spPr>
            <a:xfrm>
              <a:off x="6016557" y="1930400"/>
              <a:ext cx="1387542" cy="1638299"/>
            </a:xfrm>
            <a:custGeom>
              <a:avLst/>
              <a:gdLst/>
              <a:ahLst/>
              <a:cxnLst/>
              <a:rect l="0" t="0" r="0" b="0"/>
              <a:pathLst>
                <a:path w="1387543" h="1638300" extrusionOk="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81BC00"/>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79" name="Shape 279"/>
            <p:cNvSpPr/>
            <p:nvPr/>
          </p:nvSpPr>
          <p:spPr>
            <a:xfrm>
              <a:off x="6010275" y="3822700"/>
              <a:ext cx="1396999" cy="1647824"/>
            </a:xfrm>
            <a:custGeom>
              <a:avLst/>
              <a:gdLst/>
              <a:ahLst/>
              <a:cxnLst/>
              <a:rect l="0" t="0" r="0" b="0"/>
              <a:pathLst>
                <a:path w="1397000" h="1647825" extrusionOk="0">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0" name="Shape 280"/>
            <p:cNvSpPr/>
            <p:nvPr/>
          </p:nvSpPr>
          <p:spPr>
            <a:xfrm>
              <a:off x="4886323" y="4937125"/>
              <a:ext cx="1657388" cy="1409699"/>
            </a:xfrm>
            <a:custGeom>
              <a:avLst/>
              <a:gdLst/>
              <a:ahLst/>
              <a:cxnLst/>
              <a:rect l="0" t="0" r="0" b="0"/>
              <a:pathLst>
                <a:path w="1657389" h="1409700" extrusionOk="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1" name="Shape 281"/>
            <p:cNvSpPr/>
            <p:nvPr/>
          </p:nvSpPr>
          <p:spPr>
            <a:xfrm flipH="1">
              <a:off x="2940050" y="1047750"/>
              <a:ext cx="1673224" cy="1412874"/>
            </a:xfrm>
            <a:custGeom>
              <a:avLst/>
              <a:gdLst/>
              <a:ahLst/>
              <a:cxnLst/>
              <a:rect l="0" t="0" r="0" b="0"/>
              <a:pathLst>
                <a:path w="1673225" h="1412875" extrusionOk="0">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2" name="Shape 282"/>
            <p:cNvSpPr/>
            <p:nvPr/>
          </p:nvSpPr>
          <p:spPr>
            <a:xfrm flipH="1">
              <a:off x="2089149" y="1930400"/>
              <a:ext cx="1387542" cy="1638299"/>
            </a:xfrm>
            <a:custGeom>
              <a:avLst/>
              <a:gdLst/>
              <a:ahLst/>
              <a:cxnLst/>
              <a:rect l="0" t="0" r="0" b="0"/>
              <a:pathLst>
                <a:path w="1387543" h="1638300" extrusionOk="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72C7E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3" name="Shape 283"/>
            <p:cNvSpPr/>
            <p:nvPr/>
          </p:nvSpPr>
          <p:spPr>
            <a:xfrm flipH="1">
              <a:off x="2085975" y="3822700"/>
              <a:ext cx="1396999" cy="1647824"/>
            </a:xfrm>
            <a:custGeom>
              <a:avLst/>
              <a:gdLst/>
              <a:ahLst/>
              <a:cxnLst/>
              <a:rect l="0" t="0" r="0" b="0"/>
              <a:pathLst>
                <a:path w="1397000" h="1647825" extrusionOk="0">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A5A5A5"/>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4" name="Shape 284"/>
            <p:cNvSpPr/>
            <p:nvPr/>
          </p:nvSpPr>
          <p:spPr>
            <a:xfrm flipH="1">
              <a:off x="2949537" y="4937125"/>
              <a:ext cx="1657388" cy="1409699"/>
            </a:xfrm>
            <a:custGeom>
              <a:avLst/>
              <a:gdLst/>
              <a:ahLst/>
              <a:cxnLst/>
              <a:rect l="0" t="0" r="0" b="0"/>
              <a:pathLst>
                <a:path w="1657389" h="1409700" extrusionOk="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BDD203"/>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5" name="Shape 285"/>
            <p:cNvSpPr/>
            <p:nvPr/>
          </p:nvSpPr>
          <p:spPr>
            <a:xfrm rot="-9522890">
              <a:off x="5178230" y="2165252"/>
              <a:ext cx="333875" cy="287803"/>
            </a:xfrm>
            <a:prstGeom prst="triangle">
              <a:avLst>
                <a:gd name="adj" fmla="val 50000"/>
              </a:avLst>
            </a:prstGeom>
            <a:solidFill>
              <a:srgbClr val="BFBFBF"/>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6" name="Shape 286"/>
            <p:cNvSpPr/>
            <p:nvPr/>
          </p:nvSpPr>
          <p:spPr>
            <a:xfrm rot="-6797595">
              <a:off x="5978567" y="2965267"/>
              <a:ext cx="333807" cy="287837"/>
            </a:xfrm>
            <a:prstGeom prst="triangle">
              <a:avLst>
                <a:gd name="adj" fmla="val 50000"/>
              </a:avLst>
            </a:prstGeom>
            <a:solidFill>
              <a:srgbClr val="81BC00"/>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7" name="Shape 287"/>
            <p:cNvSpPr/>
            <p:nvPr/>
          </p:nvSpPr>
          <p:spPr>
            <a:xfrm rot="-3941545">
              <a:off x="5988600" y="4114719"/>
              <a:ext cx="333790" cy="287734"/>
            </a:xfrm>
            <a:prstGeom prst="triangle">
              <a:avLst>
                <a:gd name="adj" fmla="val 50000"/>
              </a:avLst>
            </a:pr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8" name="Shape 288"/>
            <p:cNvSpPr/>
            <p:nvPr/>
          </p:nvSpPr>
          <p:spPr>
            <a:xfrm rot="-1340791">
              <a:off x="5158091" y="4947459"/>
              <a:ext cx="333765" cy="287748"/>
            </a:xfrm>
            <a:prstGeom prst="triangle">
              <a:avLst>
                <a:gd name="adj" fmla="val 50000"/>
              </a:avLst>
            </a:pr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89" name="Shape 289"/>
            <p:cNvSpPr/>
            <p:nvPr/>
          </p:nvSpPr>
          <p:spPr>
            <a:xfrm rot="1357430">
              <a:off x="3989419" y="4946898"/>
              <a:ext cx="333784" cy="287653"/>
            </a:xfrm>
            <a:prstGeom prst="triangle">
              <a:avLst>
                <a:gd name="adj" fmla="val 50000"/>
              </a:avLst>
            </a:prstGeom>
            <a:solidFill>
              <a:srgbClr val="BDD203"/>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90" name="Shape 290"/>
            <p:cNvSpPr/>
            <p:nvPr/>
          </p:nvSpPr>
          <p:spPr>
            <a:xfrm rot="3981706">
              <a:off x="3176677" y="4113284"/>
              <a:ext cx="333698" cy="287610"/>
            </a:xfrm>
            <a:prstGeom prst="triangle">
              <a:avLst>
                <a:gd name="adj" fmla="val 50000"/>
              </a:avLst>
            </a:prstGeom>
            <a:solidFill>
              <a:srgbClr val="A5A5A5"/>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91" name="Shape 291"/>
            <p:cNvSpPr/>
            <p:nvPr/>
          </p:nvSpPr>
          <p:spPr>
            <a:xfrm rot="6618529">
              <a:off x="3179532" y="2984145"/>
              <a:ext cx="333640" cy="287607"/>
            </a:xfrm>
            <a:prstGeom prst="triangle">
              <a:avLst>
                <a:gd name="adj" fmla="val 50000"/>
              </a:avLst>
            </a:prstGeom>
            <a:solidFill>
              <a:srgbClr val="72C7E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292" name="Shape 292"/>
            <p:cNvSpPr/>
            <p:nvPr/>
          </p:nvSpPr>
          <p:spPr>
            <a:xfrm rot="9320830">
              <a:off x="3981353" y="2163085"/>
              <a:ext cx="333717" cy="287809"/>
            </a:xfrm>
            <a:prstGeom prst="triangle">
              <a:avLst>
                <a:gd name="adj" fmla="val 50000"/>
              </a:avLst>
            </a:prstGeom>
            <a:solidFill>
              <a:schemeClr val="accent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grpSp>
      <p:sp>
        <p:nvSpPr>
          <p:cNvPr id="293" name="Shape 293"/>
          <p:cNvSpPr/>
          <p:nvPr/>
        </p:nvSpPr>
        <p:spPr>
          <a:xfrm>
            <a:off x="3607225" y="2421111"/>
            <a:ext cx="2025900" cy="2532899"/>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1700">
                <a:solidFill>
                  <a:srgbClr val="313131"/>
                </a:solidFill>
              </a:rPr>
              <a:t>Our big idea is a tea app that connects users from around the world in real time allowing them to communicate, bond and share experiences to build relationships </a:t>
            </a:r>
          </a:p>
        </p:txBody>
      </p:sp>
      <p:sp>
        <p:nvSpPr>
          <p:cNvPr id="294" name="Shape 294"/>
          <p:cNvSpPr/>
          <p:nvPr/>
        </p:nvSpPr>
        <p:spPr>
          <a:xfrm>
            <a:off x="3501585" y="1853456"/>
            <a:ext cx="1090499" cy="153900"/>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000" b="1">
                <a:solidFill>
                  <a:srgbClr val="FFFFFF"/>
                </a:solidFill>
              </a:rPr>
              <a:t>Security</a:t>
            </a:r>
          </a:p>
        </p:txBody>
      </p:sp>
      <p:sp>
        <p:nvSpPr>
          <p:cNvPr id="295" name="Shape 295"/>
          <p:cNvSpPr/>
          <p:nvPr/>
        </p:nvSpPr>
        <p:spPr>
          <a:xfrm>
            <a:off x="5201683" y="1820100"/>
            <a:ext cx="1090499" cy="153900"/>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000" b="1">
                <a:solidFill>
                  <a:srgbClr val="FFFFFF"/>
                </a:solidFill>
              </a:rPr>
              <a:t>Sharing</a:t>
            </a:r>
          </a:p>
        </p:txBody>
      </p:sp>
      <p:sp>
        <p:nvSpPr>
          <p:cNvPr id="296" name="Shape 296"/>
          <p:cNvSpPr/>
          <p:nvPr/>
        </p:nvSpPr>
        <p:spPr>
          <a:xfrm>
            <a:off x="6014119" y="3006049"/>
            <a:ext cx="1090499" cy="153900"/>
          </a:xfrm>
          <a:prstGeom prst="rect">
            <a:avLst/>
          </a:prstGeom>
          <a:noFill/>
          <a:ln>
            <a:noFill/>
          </a:ln>
        </p:spPr>
        <p:txBody>
          <a:bodyPr lIns="0" tIns="0" rIns="0" bIns="0" anchor="t" anchorCtr="0">
            <a:noAutofit/>
          </a:bodyPr>
          <a:lstStyle/>
          <a:p>
            <a:pPr marL="0" marR="0" lvl="0" indent="0" algn="ctr" rtl="0">
              <a:spcBef>
                <a:spcPts val="0"/>
              </a:spcBef>
              <a:spcAft>
                <a:spcPts val="600"/>
              </a:spcAft>
              <a:buSzPct val="25000"/>
              <a:buNone/>
            </a:pPr>
            <a:r>
              <a:rPr lang="en-US" sz="1000" b="1">
                <a:solidFill>
                  <a:srgbClr val="FFFFFF"/>
                </a:solidFill>
              </a:rPr>
              <a:t>Revenues</a:t>
            </a:r>
          </a:p>
        </p:txBody>
      </p:sp>
      <p:sp>
        <p:nvSpPr>
          <p:cNvPr id="297" name="Shape 297"/>
          <p:cNvSpPr/>
          <p:nvPr/>
        </p:nvSpPr>
        <p:spPr>
          <a:xfrm>
            <a:off x="6280866" y="4554528"/>
            <a:ext cx="1090499" cy="153900"/>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000" b="1">
                <a:solidFill>
                  <a:srgbClr val="FFFFFF"/>
                </a:solidFill>
              </a:rPr>
              <a:t>Education</a:t>
            </a:r>
          </a:p>
        </p:txBody>
      </p:sp>
      <p:sp>
        <p:nvSpPr>
          <p:cNvPr id="298" name="Shape 298"/>
          <p:cNvSpPr/>
          <p:nvPr/>
        </p:nvSpPr>
        <p:spPr>
          <a:xfrm>
            <a:off x="4945276" y="5744389"/>
            <a:ext cx="1090499" cy="153900"/>
          </a:xfrm>
          <a:prstGeom prst="rect">
            <a:avLst/>
          </a:prstGeom>
          <a:noFill/>
          <a:ln>
            <a:noFill/>
          </a:ln>
        </p:spPr>
        <p:txBody>
          <a:bodyPr lIns="0" tIns="0" rIns="0" bIns="0" anchor="t" anchorCtr="0">
            <a:noAutofit/>
          </a:bodyPr>
          <a:lstStyle/>
          <a:p>
            <a:pPr marL="0" marR="0" lvl="0" indent="0" algn="ctr" rtl="0">
              <a:spcBef>
                <a:spcPts val="0"/>
              </a:spcBef>
              <a:spcAft>
                <a:spcPts val="600"/>
              </a:spcAft>
              <a:buSzPct val="25000"/>
              <a:buNone/>
            </a:pPr>
            <a:r>
              <a:rPr lang="en-US" sz="1000" b="1">
                <a:solidFill>
                  <a:srgbClr val="FFFFFF"/>
                </a:solidFill>
              </a:rPr>
              <a:t>Communication</a:t>
            </a:r>
          </a:p>
        </p:txBody>
      </p:sp>
      <p:sp>
        <p:nvSpPr>
          <p:cNvPr id="299" name="Shape 299"/>
          <p:cNvSpPr/>
          <p:nvPr/>
        </p:nvSpPr>
        <p:spPr>
          <a:xfrm>
            <a:off x="3196942" y="5759021"/>
            <a:ext cx="1090499" cy="153900"/>
          </a:xfrm>
          <a:prstGeom prst="rect">
            <a:avLst/>
          </a:prstGeom>
          <a:noFill/>
          <a:ln>
            <a:noFill/>
          </a:ln>
        </p:spPr>
        <p:txBody>
          <a:bodyPr lIns="0" tIns="0" rIns="0" bIns="0" anchor="t" anchorCtr="0">
            <a:noAutofit/>
          </a:bodyPr>
          <a:lstStyle/>
          <a:p>
            <a:pPr marL="0" marR="0" lvl="0" indent="0" algn="ctr" rtl="0">
              <a:spcBef>
                <a:spcPts val="0"/>
              </a:spcBef>
              <a:spcAft>
                <a:spcPts val="600"/>
              </a:spcAft>
              <a:buSzPct val="25000"/>
              <a:buNone/>
            </a:pPr>
            <a:r>
              <a:rPr lang="en-US" sz="1000" b="1">
                <a:solidFill>
                  <a:srgbClr val="FFFFFF"/>
                </a:solidFill>
              </a:rPr>
              <a:t>Health</a:t>
            </a:r>
          </a:p>
        </p:txBody>
      </p:sp>
      <p:sp>
        <p:nvSpPr>
          <p:cNvPr id="300" name="Shape 300"/>
          <p:cNvSpPr/>
          <p:nvPr/>
        </p:nvSpPr>
        <p:spPr>
          <a:xfrm>
            <a:off x="2299466" y="4718367"/>
            <a:ext cx="1090499" cy="153900"/>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000" b="1">
                <a:solidFill>
                  <a:srgbClr val="FFFFFF"/>
                </a:solidFill>
              </a:rPr>
              <a:t>Bonding</a:t>
            </a:r>
          </a:p>
        </p:txBody>
      </p:sp>
      <p:sp>
        <p:nvSpPr>
          <p:cNvPr id="301" name="Shape 301"/>
          <p:cNvSpPr/>
          <p:nvPr/>
        </p:nvSpPr>
        <p:spPr>
          <a:xfrm>
            <a:off x="2135728" y="3028916"/>
            <a:ext cx="1090499" cy="153900"/>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000" b="1">
                <a:solidFill>
                  <a:srgbClr val="FFFFFF"/>
                </a:solidFill>
              </a:rPr>
              <a:t>Connectivity</a:t>
            </a:r>
          </a:p>
        </p:txBody>
      </p:sp>
      <p:pic>
        <p:nvPicPr>
          <p:cNvPr id="302" name="Shape 302"/>
          <p:cNvPicPr preferRelativeResize="0"/>
          <p:nvPr/>
        </p:nvPicPr>
        <p:blipFill rotWithShape="1">
          <a:blip r:embed="rId3">
            <a:alphaModFix/>
          </a:blip>
          <a:srcRect/>
          <a:stretch/>
        </p:blipFill>
        <p:spPr>
          <a:xfrm>
            <a:off x="6354371" y="4191985"/>
            <a:ext cx="439500" cy="200099"/>
          </a:xfrm>
          <a:prstGeom prst="rect">
            <a:avLst/>
          </a:prstGeom>
          <a:noFill/>
          <a:ln>
            <a:noFill/>
          </a:ln>
        </p:spPr>
      </p:pic>
      <p:pic>
        <p:nvPicPr>
          <p:cNvPr id="303" name="Shape 303"/>
          <p:cNvPicPr preferRelativeResize="0"/>
          <p:nvPr/>
        </p:nvPicPr>
        <p:blipFill rotWithShape="1">
          <a:blip r:embed="rId4">
            <a:alphaModFix/>
          </a:blip>
          <a:srcRect/>
          <a:stretch/>
        </p:blipFill>
        <p:spPr>
          <a:xfrm>
            <a:off x="5225383" y="1426181"/>
            <a:ext cx="409800" cy="333899"/>
          </a:xfrm>
          <a:prstGeom prst="rect">
            <a:avLst/>
          </a:prstGeom>
          <a:noFill/>
          <a:ln>
            <a:noFill/>
          </a:ln>
        </p:spPr>
      </p:pic>
      <p:pic>
        <p:nvPicPr>
          <p:cNvPr id="304" name="Shape 304"/>
          <p:cNvPicPr preferRelativeResize="0"/>
          <p:nvPr/>
        </p:nvPicPr>
        <p:blipFill rotWithShape="1">
          <a:blip r:embed="rId5">
            <a:alphaModFix/>
          </a:blip>
          <a:srcRect/>
          <a:stretch/>
        </p:blipFill>
        <p:spPr>
          <a:xfrm>
            <a:off x="6280875" y="2471610"/>
            <a:ext cx="586500" cy="376499"/>
          </a:xfrm>
          <a:prstGeom prst="rect">
            <a:avLst/>
          </a:prstGeom>
          <a:noFill/>
          <a:ln>
            <a:noFill/>
          </a:ln>
        </p:spPr>
      </p:pic>
      <p:pic>
        <p:nvPicPr>
          <p:cNvPr id="305" name="Shape 305"/>
          <p:cNvPicPr preferRelativeResize="0"/>
          <p:nvPr/>
        </p:nvPicPr>
        <p:blipFill rotWithShape="1">
          <a:blip r:embed="rId6">
            <a:alphaModFix/>
          </a:blip>
          <a:srcRect/>
          <a:stretch/>
        </p:blipFill>
        <p:spPr>
          <a:xfrm>
            <a:off x="3448950" y="5251953"/>
            <a:ext cx="586500" cy="463499"/>
          </a:xfrm>
          <a:prstGeom prst="rect">
            <a:avLst/>
          </a:prstGeom>
          <a:noFill/>
          <a:ln>
            <a:noFill/>
          </a:ln>
        </p:spPr>
      </p:pic>
      <p:pic>
        <p:nvPicPr>
          <p:cNvPr id="306" name="Shape 306"/>
          <p:cNvPicPr preferRelativeResize="0"/>
          <p:nvPr/>
        </p:nvPicPr>
        <p:blipFill rotWithShape="1">
          <a:blip r:embed="rId7">
            <a:alphaModFix/>
          </a:blip>
          <a:srcRect/>
          <a:stretch/>
        </p:blipFill>
        <p:spPr>
          <a:xfrm>
            <a:off x="2299476" y="4088264"/>
            <a:ext cx="586500" cy="528900"/>
          </a:xfrm>
          <a:prstGeom prst="rect">
            <a:avLst/>
          </a:prstGeom>
          <a:noFill/>
          <a:ln>
            <a:noFill/>
          </a:ln>
        </p:spPr>
      </p:pic>
      <p:pic>
        <p:nvPicPr>
          <p:cNvPr id="307" name="Shape 307"/>
          <p:cNvPicPr preferRelativeResize="0"/>
          <p:nvPr/>
        </p:nvPicPr>
        <p:blipFill rotWithShape="1">
          <a:blip r:embed="rId8">
            <a:alphaModFix/>
          </a:blip>
          <a:srcRect/>
          <a:stretch/>
        </p:blipFill>
        <p:spPr>
          <a:xfrm>
            <a:off x="2299473" y="2375139"/>
            <a:ext cx="586500" cy="569399"/>
          </a:xfrm>
          <a:prstGeom prst="rect">
            <a:avLst/>
          </a:prstGeom>
          <a:noFill/>
          <a:ln>
            <a:noFill/>
          </a:ln>
        </p:spPr>
      </p:pic>
      <p:pic>
        <p:nvPicPr>
          <p:cNvPr id="308" name="Shape 308"/>
          <p:cNvPicPr preferRelativeResize="0"/>
          <p:nvPr/>
        </p:nvPicPr>
        <p:blipFill rotWithShape="1">
          <a:blip r:embed="rId9">
            <a:alphaModFix/>
          </a:blip>
          <a:srcRect/>
          <a:stretch/>
        </p:blipFill>
        <p:spPr>
          <a:xfrm>
            <a:off x="5137025" y="5227498"/>
            <a:ext cx="586500" cy="512400"/>
          </a:xfrm>
          <a:prstGeom prst="rect">
            <a:avLst/>
          </a:prstGeom>
          <a:noFill/>
          <a:ln>
            <a:noFill/>
          </a:ln>
        </p:spPr>
      </p:pic>
      <p:pic>
        <p:nvPicPr>
          <p:cNvPr id="309" name="Shape 309"/>
          <p:cNvPicPr preferRelativeResize="0"/>
          <p:nvPr/>
        </p:nvPicPr>
        <p:blipFill rotWithShape="1">
          <a:blip r:embed="rId10">
            <a:alphaModFix/>
          </a:blip>
          <a:srcRect/>
          <a:stretch/>
        </p:blipFill>
        <p:spPr>
          <a:xfrm>
            <a:off x="3579903" y="1336937"/>
            <a:ext cx="324599" cy="51240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494500" y="192150"/>
            <a:ext cx="3171825" cy="6324600"/>
          </a:xfrm>
          <a:prstGeom prst="rect">
            <a:avLst/>
          </a:prstGeom>
          <a:noFill/>
          <a:ln>
            <a:noFill/>
          </a:ln>
        </p:spPr>
      </p:pic>
      <p:pic>
        <p:nvPicPr>
          <p:cNvPr id="316" name="Shape 316"/>
          <p:cNvPicPr preferRelativeResize="0"/>
          <p:nvPr/>
        </p:nvPicPr>
        <p:blipFill>
          <a:blip r:embed="rId4">
            <a:alphaModFix/>
          </a:blip>
          <a:stretch>
            <a:fillRect/>
          </a:stretch>
        </p:blipFill>
        <p:spPr>
          <a:xfrm>
            <a:off x="5235300" y="239762"/>
            <a:ext cx="3171825" cy="6229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a:blip r:embed="rId3">
            <a:alphaModFix/>
          </a:blip>
          <a:stretch>
            <a:fillRect/>
          </a:stretch>
        </p:blipFill>
        <p:spPr>
          <a:xfrm>
            <a:off x="5205750" y="258450"/>
            <a:ext cx="3200400" cy="6162675"/>
          </a:xfrm>
          <a:prstGeom prst="rect">
            <a:avLst/>
          </a:prstGeom>
          <a:noFill/>
          <a:ln>
            <a:noFill/>
          </a:ln>
        </p:spPr>
      </p:pic>
      <p:pic>
        <p:nvPicPr>
          <p:cNvPr id="323" name="Shape 323"/>
          <p:cNvPicPr preferRelativeResize="0"/>
          <p:nvPr/>
        </p:nvPicPr>
        <p:blipFill>
          <a:blip r:embed="rId4">
            <a:alphaModFix/>
          </a:blip>
          <a:stretch>
            <a:fillRect/>
          </a:stretch>
        </p:blipFill>
        <p:spPr>
          <a:xfrm>
            <a:off x="338900" y="177475"/>
            <a:ext cx="3162300" cy="63246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Overview</a:t>
            </a:r>
          </a:p>
        </p:txBody>
      </p:sp>
      <p:sp>
        <p:nvSpPr>
          <p:cNvPr id="99" name="Shape 99"/>
          <p:cNvSpPr/>
          <p:nvPr/>
        </p:nvSpPr>
        <p:spPr>
          <a:xfrm>
            <a:off x="5541167" y="1754188"/>
            <a:ext cx="2320662" cy="4176713"/>
          </a:xfrm>
          <a:custGeom>
            <a:avLst/>
            <a:gdLst/>
            <a:ahLst/>
            <a:cxnLst/>
            <a:rect l="0" t="0" r="0" b="0"/>
            <a:pathLst>
              <a:path w="2155032" h="4195762" extrusionOk="0">
                <a:moveTo>
                  <a:pt x="0" y="635154"/>
                </a:moveTo>
                <a:lnTo>
                  <a:pt x="1268590" y="635154"/>
                </a:lnTo>
                <a:lnTo>
                  <a:pt x="1268590" y="0"/>
                </a:lnTo>
                <a:lnTo>
                  <a:pt x="2155032" y="2105058"/>
                </a:lnTo>
                <a:lnTo>
                  <a:pt x="1268590" y="4195762"/>
                </a:lnTo>
                <a:lnTo>
                  <a:pt x="1268590" y="3560608"/>
                </a:lnTo>
                <a:lnTo>
                  <a:pt x="0" y="3560608"/>
                </a:lnTo>
                <a:lnTo>
                  <a:pt x="571331" y="2105068"/>
                </a:lnTo>
                <a:lnTo>
                  <a:pt x="0" y="635154"/>
                </a:lnTo>
                <a:close/>
              </a:path>
            </a:pathLst>
          </a:custGeom>
          <a:solidFill>
            <a:srgbClr val="999999"/>
          </a:solidFill>
          <a:ln w="12700" cap="flat" cmpd="sng">
            <a:solidFill>
              <a:schemeClr val="lt1"/>
            </a:solidFill>
            <a:prstDash val="solid"/>
            <a:round/>
            <a:headEnd type="none" w="med" len="med"/>
            <a:tailEnd type="none" w="med" len="med"/>
          </a:ln>
        </p:spPr>
        <p:txBody>
          <a:bodyPr lIns="5486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Big Idea</a:t>
            </a:r>
          </a:p>
        </p:txBody>
      </p:sp>
      <p:sp>
        <p:nvSpPr>
          <p:cNvPr id="100" name="Shape 100"/>
          <p:cNvSpPr/>
          <p:nvPr/>
        </p:nvSpPr>
        <p:spPr>
          <a:xfrm>
            <a:off x="1476375" y="2390775"/>
            <a:ext cx="2271713" cy="2894013"/>
          </a:xfrm>
          <a:prstGeom prst="homePlate">
            <a:avLst>
              <a:gd name="adj" fmla="val 26427"/>
            </a:avLst>
          </a:prstGeom>
          <a:solidFill>
            <a:schemeClr val="accent5"/>
          </a:solidFill>
          <a:ln w="12700" cap="flat" cmpd="sng">
            <a:solidFill>
              <a:schemeClr val="lt1"/>
            </a:solidFill>
            <a:prstDash val="solid"/>
            <a:round/>
            <a:headEnd type="none" w="med" len="med"/>
            <a:tailEnd type="none" w="med" len="med"/>
          </a:ln>
        </p:spPr>
        <p:txBody>
          <a:bodyPr lIns="914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Process</a:t>
            </a:r>
          </a:p>
        </p:txBody>
      </p:sp>
      <p:sp>
        <p:nvSpPr>
          <p:cNvPr id="101" name="Shape 101"/>
          <p:cNvSpPr/>
          <p:nvPr/>
        </p:nvSpPr>
        <p:spPr>
          <a:xfrm>
            <a:off x="3290887" y="2390774"/>
            <a:ext cx="2649538" cy="1495425"/>
          </a:xfrm>
          <a:custGeom>
            <a:avLst/>
            <a:gdLst/>
            <a:ahLst/>
            <a:cxnLst/>
            <a:rect l="0" t="0" r="0" b="0"/>
            <a:pathLst>
              <a:path w="1636" h="867" extrusionOk="0">
                <a:moveTo>
                  <a:pt x="1298" y="0"/>
                </a:moveTo>
                <a:lnTo>
                  <a:pt x="1635" y="866"/>
                </a:lnTo>
                <a:lnTo>
                  <a:pt x="368" y="866"/>
                </a:lnTo>
                <a:lnTo>
                  <a:pt x="0" y="0"/>
                </a:lnTo>
                <a:lnTo>
                  <a:pt x="1298" y="0"/>
                </a:lnTo>
              </a:path>
            </a:pathLst>
          </a:custGeom>
          <a:solidFill>
            <a:srgbClr val="999999"/>
          </a:solidFill>
          <a:ln w="12700" cap="rnd" cmpd="sng">
            <a:solidFill>
              <a:schemeClr val="lt1"/>
            </a:solidFill>
            <a:prstDash val="solid"/>
            <a:round/>
            <a:headEnd type="none" w="med" len="med"/>
            <a:tailEnd type="none" w="med" len="med"/>
          </a:ln>
        </p:spPr>
        <p:txBody>
          <a:bodyPr lIns="365750" tIns="182875" rIns="36000" bIns="36000" anchor="t" anchorCtr="0">
            <a:noAutofit/>
          </a:bodyPr>
          <a:lstStyle/>
          <a:p>
            <a:pPr marL="0" marR="0" lvl="1" indent="0" algn="l" rtl="0">
              <a:spcBef>
                <a:spcPts val="0"/>
              </a:spcBef>
              <a:buSzPct val="25000"/>
              <a:buNone/>
            </a:pPr>
            <a:r>
              <a:rPr lang="en-US" sz="3000" b="0" i="0" u="none" strike="noStrike" cap="none" baseline="0">
                <a:solidFill>
                  <a:schemeClr val="lt1"/>
                </a:solidFill>
                <a:latin typeface="Calibri"/>
                <a:ea typeface="Calibri"/>
                <a:cs typeface="Calibri"/>
                <a:sym typeface="Calibri"/>
              </a:rPr>
              <a:t>   </a:t>
            </a:r>
            <a:r>
              <a:rPr lang="en-US" sz="3000">
                <a:solidFill>
                  <a:schemeClr val="lt1"/>
                </a:solidFill>
                <a:latin typeface="Calibri"/>
                <a:ea typeface="Calibri"/>
                <a:cs typeface="Calibri"/>
                <a:sym typeface="Calibri"/>
              </a:rPr>
              <a:t>Key </a:t>
            </a:r>
          </a:p>
          <a:p>
            <a:pPr marL="0" marR="0" lvl="1" indent="0" algn="l" rtl="0">
              <a:spcBef>
                <a:spcPts val="0"/>
              </a:spcBef>
              <a:buSzPct val="25000"/>
              <a:buNone/>
            </a:pPr>
            <a:r>
              <a:rPr lang="en-US" sz="3000">
                <a:solidFill>
                  <a:schemeClr val="lt1"/>
                </a:solidFill>
                <a:latin typeface="Calibri"/>
                <a:ea typeface="Calibri"/>
                <a:cs typeface="Calibri"/>
                <a:sym typeface="Calibri"/>
              </a:rPr>
              <a:t>   Insights</a:t>
            </a:r>
          </a:p>
        </p:txBody>
      </p:sp>
      <p:sp>
        <p:nvSpPr>
          <p:cNvPr id="102" name="Shape 102"/>
          <p:cNvSpPr/>
          <p:nvPr/>
        </p:nvSpPr>
        <p:spPr>
          <a:xfrm>
            <a:off x="3290887" y="3881437"/>
            <a:ext cx="2649535" cy="1403350"/>
          </a:xfrm>
          <a:custGeom>
            <a:avLst/>
            <a:gdLst/>
            <a:ahLst/>
            <a:cxnLst/>
            <a:rect l="0" t="0" r="0" b="0"/>
            <a:pathLst>
              <a:path w="2649536" h="1403351" extrusionOk="0">
                <a:moveTo>
                  <a:pt x="597693" y="0"/>
                </a:moveTo>
                <a:lnTo>
                  <a:pt x="2649536" y="0"/>
                </a:lnTo>
                <a:lnTo>
                  <a:pt x="2101849" y="1403351"/>
                </a:lnTo>
                <a:lnTo>
                  <a:pt x="0" y="1403350"/>
                </a:lnTo>
                <a:lnTo>
                  <a:pt x="597693" y="0"/>
                </a:lnTo>
                <a:close/>
              </a:path>
            </a:pathLst>
          </a:custGeom>
          <a:solidFill>
            <a:srgbClr val="999999"/>
          </a:solidFill>
          <a:ln w="12700" cap="flat" cmpd="sng">
            <a:solidFill>
              <a:schemeClr val="lt1"/>
            </a:solidFill>
            <a:prstDash val="solid"/>
            <a:round/>
            <a:headEnd type="none" w="med" len="med"/>
            <a:tailEnd type="none" w="med" len="med"/>
          </a:ln>
        </p:spPr>
        <p:txBody>
          <a:bodyPr lIns="612000" tIns="36000" rIns="540000" bIns="182875" anchor="b" anchorCtr="0">
            <a:noAutofit/>
          </a:bodyPr>
          <a:lstStyle/>
          <a:p>
            <a:pPr marL="0" marR="0" lvl="1" indent="0" algn="l" rtl="0">
              <a:lnSpc>
                <a:spcPct val="100000"/>
              </a:lnSpc>
              <a:spcBef>
                <a:spcPts val="0"/>
              </a:spcBef>
              <a:spcAft>
                <a:spcPts val="0"/>
              </a:spcAft>
              <a:buClr>
                <a:srgbClr val="FFFFFF"/>
              </a:buClr>
              <a:buSzPct val="25000"/>
              <a:buFont typeface="Arial"/>
              <a:buNone/>
            </a:pPr>
            <a:r>
              <a:rPr lang="en-US" sz="3000">
                <a:solidFill>
                  <a:srgbClr val="FFFFFF"/>
                </a:solidFill>
                <a:latin typeface="Calibri"/>
                <a:ea typeface="Calibri"/>
                <a:cs typeface="Calibri"/>
                <a:sym typeface="Calibri"/>
              </a:rPr>
              <a:t>Product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2" y="8"/>
            <a:ext cx="8388000" cy="469499"/>
          </a:xfrm>
          <a:prstGeom prst="rect">
            <a:avLst/>
          </a:prstGeom>
        </p:spPr>
        <p:txBody>
          <a:bodyPr lIns="91425" tIns="91425" rIns="91425" bIns="91425" anchor="t" anchorCtr="0">
            <a:noAutofit/>
          </a:bodyPr>
          <a:lstStyle/>
          <a:p>
            <a:pPr>
              <a:spcBef>
                <a:spcPts val="0"/>
              </a:spcBef>
              <a:buNone/>
            </a:pPr>
            <a:r>
              <a:rPr lang="en-US" sz="2800">
                <a:solidFill>
                  <a:schemeClr val="accent5"/>
                </a:solidFill>
              </a:rPr>
              <a:t>Process</a:t>
            </a:r>
          </a:p>
        </p:txBody>
      </p:sp>
      <p:pic>
        <p:nvPicPr>
          <p:cNvPr id="108" name="Shape 108"/>
          <p:cNvPicPr preferRelativeResize="0"/>
          <p:nvPr/>
        </p:nvPicPr>
        <p:blipFill>
          <a:blip r:embed="rId3">
            <a:alphaModFix/>
          </a:blip>
          <a:stretch>
            <a:fillRect/>
          </a:stretch>
        </p:blipFill>
        <p:spPr>
          <a:xfrm>
            <a:off x="147212" y="753662"/>
            <a:ext cx="2664376" cy="1592073"/>
          </a:xfrm>
          <a:prstGeom prst="rect">
            <a:avLst/>
          </a:prstGeom>
          <a:noFill/>
          <a:ln>
            <a:noFill/>
          </a:ln>
        </p:spPr>
      </p:pic>
      <p:pic>
        <p:nvPicPr>
          <p:cNvPr id="109" name="Shape 109"/>
          <p:cNvPicPr preferRelativeResize="0"/>
          <p:nvPr/>
        </p:nvPicPr>
        <p:blipFill>
          <a:blip r:embed="rId4">
            <a:alphaModFix/>
          </a:blip>
          <a:stretch>
            <a:fillRect/>
          </a:stretch>
        </p:blipFill>
        <p:spPr>
          <a:xfrm>
            <a:off x="4789687" y="3925950"/>
            <a:ext cx="2827873" cy="1592073"/>
          </a:xfrm>
          <a:prstGeom prst="rect">
            <a:avLst/>
          </a:prstGeom>
          <a:noFill/>
          <a:ln>
            <a:noFill/>
          </a:ln>
        </p:spPr>
      </p:pic>
      <p:sp>
        <p:nvSpPr>
          <p:cNvPr id="110" name="Shape 110"/>
          <p:cNvSpPr txBox="1"/>
          <p:nvPr/>
        </p:nvSpPr>
        <p:spPr>
          <a:xfrm>
            <a:off x="561400" y="347950"/>
            <a:ext cx="1835999" cy="561299"/>
          </a:xfrm>
          <a:prstGeom prst="rect">
            <a:avLst/>
          </a:prstGeom>
          <a:noFill/>
          <a:ln>
            <a:noFill/>
          </a:ln>
        </p:spPr>
        <p:txBody>
          <a:bodyPr lIns="91425" tIns="91425" rIns="91425" bIns="91425" anchor="t" anchorCtr="0">
            <a:noAutofit/>
          </a:bodyPr>
          <a:lstStyle/>
          <a:p>
            <a:pPr>
              <a:spcBef>
                <a:spcPts val="0"/>
              </a:spcBef>
              <a:buNone/>
            </a:pPr>
            <a:r>
              <a:rPr lang="en-US" sz="2200"/>
              <a:t>Tea research </a:t>
            </a:r>
          </a:p>
        </p:txBody>
      </p:sp>
      <p:sp>
        <p:nvSpPr>
          <p:cNvPr id="111" name="Shape 111"/>
          <p:cNvSpPr txBox="1"/>
          <p:nvPr/>
        </p:nvSpPr>
        <p:spPr>
          <a:xfrm>
            <a:off x="4700400" y="3456137"/>
            <a:ext cx="3233100" cy="561299"/>
          </a:xfrm>
          <a:prstGeom prst="rect">
            <a:avLst/>
          </a:prstGeom>
          <a:noFill/>
          <a:ln>
            <a:noFill/>
          </a:ln>
        </p:spPr>
        <p:txBody>
          <a:bodyPr lIns="91425" tIns="91425" rIns="91425" bIns="91425" anchor="t" anchorCtr="0">
            <a:noAutofit/>
          </a:bodyPr>
          <a:lstStyle/>
          <a:p>
            <a:pPr lvl="0" rtl="0">
              <a:spcBef>
                <a:spcPts val="0"/>
              </a:spcBef>
              <a:buNone/>
            </a:pPr>
            <a:r>
              <a:rPr lang="en-US" sz="2200"/>
              <a:t>Brainstorming/Solution</a:t>
            </a:r>
          </a:p>
        </p:txBody>
      </p:sp>
      <p:pic>
        <p:nvPicPr>
          <p:cNvPr id="112" name="Shape 112"/>
          <p:cNvPicPr preferRelativeResize="0"/>
          <p:nvPr/>
        </p:nvPicPr>
        <p:blipFill rotWithShape="1">
          <a:blip r:embed="rId5">
            <a:alphaModFix/>
          </a:blip>
          <a:srcRect/>
          <a:stretch/>
        </p:blipFill>
        <p:spPr>
          <a:xfrm>
            <a:off x="3520809" y="238560"/>
            <a:ext cx="704099" cy="515100"/>
          </a:xfrm>
          <a:prstGeom prst="rect">
            <a:avLst/>
          </a:prstGeom>
          <a:noFill/>
          <a:ln>
            <a:noFill/>
          </a:ln>
        </p:spPr>
      </p:pic>
      <p:sp>
        <p:nvSpPr>
          <p:cNvPr id="113" name="Shape 113"/>
          <p:cNvSpPr txBox="1"/>
          <p:nvPr/>
        </p:nvSpPr>
        <p:spPr>
          <a:xfrm>
            <a:off x="672237" y="3456150"/>
            <a:ext cx="1835999" cy="561299"/>
          </a:xfrm>
          <a:prstGeom prst="rect">
            <a:avLst/>
          </a:prstGeom>
          <a:noFill/>
          <a:ln>
            <a:noFill/>
          </a:ln>
        </p:spPr>
        <p:txBody>
          <a:bodyPr lIns="91425" tIns="91425" rIns="91425" bIns="91425" anchor="t" anchorCtr="0">
            <a:noAutofit/>
          </a:bodyPr>
          <a:lstStyle/>
          <a:p>
            <a:pPr lvl="0" rtl="0">
              <a:spcBef>
                <a:spcPts val="0"/>
              </a:spcBef>
              <a:buNone/>
            </a:pPr>
            <a:r>
              <a:rPr lang="en-US" sz="2200"/>
              <a:t>Experience</a:t>
            </a:r>
          </a:p>
        </p:txBody>
      </p:sp>
      <p:pic>
        <p:nvPicPr>
          <p:cNvPr id="114" name="Shape 114"/>
          <p:cNvPicPr preferRelativeResize="0"/>
          <p:nvPr/>
        </p:nvPicPr>
        <p:blipFill>
          <a:blip r:embed="rId6">
            <a:alphaModFix/>
          </a:blip>
          <a:stretch>
            <a:fillRect/>
          </a:stretch>
        </p:blipFill>
        <p:spPr>
          <a:xfrm>
            <a:off x="406862" y="3925950"/>
            <a:ext cx="2366775" cy="1775075"/>
          </a:xfrm>
          <a:prstGeom prst="rect">
            <a:avLst/>
          </a:prstGeom>
          <a:noFill/>
          <a:ln>
            <a:noFill/>
          </a:ln>
        </p:spPr>
      </p:pic>
      <p:sp>
        <p:nvSpPr>
          <p:cNvPr id="115" name="Shape 115"/>
          <p:cNvSpPr txBox="1"/>
          <p:nvPr/>
        </p:nvSpPr>
        <p:spPr>
          <a:xfrm>
            <a:off x="5547350" y="347950"/>
            <a:ext cx="1835999" cy="561299"/>
          </a:xfrm>
          <a:prstGeom prst="rect">
            <a:avLst/>
          </a:prstGeom>
          <a:noFill/>
          <a:ln>
            <a:noFill/>
          </a:ln>
        </p:spPr>
        <p:txBody>
          <a:bodyPr lIns="91425" tIns="91425" rIns="91425" bIns="91425" anchor="t" anchorCtr="0">
            <a:noAutofit/>
          </a:bodyPr>
          <a:lstStyle/>
          <a:p>
            <a:pPr lvl="0" rtl="0">
              <a:spcBef>
                <a:spcPts val="0"/>
              </a:spcBef>
              <a:buNone/>
            </a:pPr>
            <a:r>
              <a:rPr lang="en-US" sz="2200"/>
              <a:t>Interviews</a:t>
            </a:r>
          </a:p>
        </p:txBody>
      </p:sp>
      <p:pic>
        <p:nvPicPr>
          <p:cNvPr id="116" name="Shape 116"/>
          <p:cNvPicPr preferRelativeResize="0"/>
          <p:nvPr/>
        </p:nvPicPr>
        <p:blipFill rotWithShape="1">
          <a:blip r:embed="rId5">
            <a:alphaModFix/>
          </a:blip>
          <a:srcRect/>
          <a:stretch/>
        </p:blipFill>
        <p:spPr>
          <a:xfrm>
            <a:off x="3520796" y="3775610"/>
            <a:ext cx="704099" cy="515100"/>
          </a:xfrm>
          <a:prstGeom prst="rect">
            <a:avLst/>
          </a:prstGeom>
          <a:noFill/>
          <a:ln>
            <a:noFill/>
          </a:ln>
        </p:spPr>
      </p:pic>
      <p:pic>
        <p:nvPicPr>
          <p:cNvPr id="117" name="Shape 117"/>
          <p:cNvPicPr preferRelativeResize="0"/>
          <p:nvPr/>
        </p:nvPicPr>
        <p:blipFill>
          <a:blip r:embed="rId7">
            <a:alphaModFix/>
          </a:blip>
          <a:stretch>
            <a:fillRect/>
          </a:stretch>
        </p:blipFill>
        <p:spPr>
          <a:xfrm>
            <a:off x="4500450" y="753649"/>
            <a:ext cx="1333390" cy="1775075"/>
          </a:xfrm>
          <a:prstGeom prst="rect">
            <a:avLst/>
          </a:prstGeom>
          <a:noFill/>
          <a:ln>
            <a:noFill/>
          </a:ln>
        </p:spPr>
      </p:pic>
      <p:sp>
        <p:nvSpPr>
          <p:cNvPr id="118" name="Shape 118"/>
          <p:cNvSpPr txBox="1"/>
          <p:nvPr/>
        </p:nvSpPr>
        <p:spPr>
          <a:xfrm>
            <a:off x="147250" y="2345725"/>
            <a:ext cx="2664300" cy="1056899"/>
          </a:xfrm>
          <a:prstGeom prst="rect">
            <a:avLst/>
          </a:prstGeom>
          <a:noFill/>
          <a:ln>
            <a:noFill/>
          </a:ln>
        </p:spPr>
        <p:txBody>
          <a:bodyPr lIns="91425" tIns="91425" rIns="91425" bIns="91425" anchor="t" anchorCtr="0">
            <a:noAutofit/>
          </a:bodyPr>
          <a:lstStyle/>
          <a:p>
            <a:pPr lvl="0" rtl="0">
              <a:spcBef>
                <a:spcPts val="0"/>
              </a:spcBef>
              <a:buNone/>
            </a:pPr>
            <a:r>
              <a:rPr lang="en-US"/>
              <a:t>Each team member researched a country's tea culture and presented their findings. (Russian, Japanese, Chinese, and American).</a:t>
            </a:r>
          </a:p>
        </p:txBody>
      </p:sp>
      <p:sp>
        <p:nvSpPr>
          <p:cNvPr id="119" name="Shape 119"/>
          <p:cNvSpPr txBox="1"/>
          <p:nvPr/>
        </p:nvSpPr>
        <p:spPr>
          <a:xfrm>
            <a:off x="4500450" y="2528725"/>
            <a:ext cx="3035400" cy="1056899"/>
          </a:xfrm>
          <a:prstGeom prst="rect">
            <a:avLst/>
          </a:prstGeom>
          <a:noFill/>
          <a:ln>
            <a:noFill/>
          </a:ln>
        </p:spPr>
        <p:txBody>
          <a:bodyPr lIns="91425" tIns="91425" rIns="91425" bIns="91425" anchor="t" anchorCtr="0">
            <a:noAutofit/>
          </a:bodyPr>
          <a:lstStyle/>
          <a:p>
            <a:pPr lvl="0" rtl="0">
              <a:spcBef>
                <a:spcPts val="0"/>
              </a:spcBef>
              <a:buNone/>
            </a:pPr>
            <a:r>
              <a:rPr lang="en-US"/>
              <a:t>Then each team member interviewed at least one person who drinks tea and presented to the group.</a:t>
            </a:r>
          </a:p>
        </p:txBody>
      </p:sp>
      <p:sp>
        <p:nvSpPr>
          <p:cNvPr id="120" name="Shape 120"/>
          <p:cNvSpPr txBox="1"/>
          <p:nvPr/>
        </p:nvSpPr>
        <p:spPr>
          <a:xfrm>
            <a:off x="258100" y="5701025"/>
            <a:ext cx="2958599" cy="1056899"/>
          </a:xfrm>
          <a:prstGeom prst="rect">
            <a:avLst/>
          </a:prstGeom>
          <a:noFill/>
          <a:ln>
            <a:noFill/>
          </a:ln>
        </p:spPr>
        <p:txBody>
          <a:bodyPr lIns="91425" tIns="91425" rIns="91425" bIns="91425" anchor="t" anchorCtr="0">
            <a:noAutofit/>
          </a:bodyPr>
          <a:lstStyle/>
          <a:p>
            <a:pPr lvl="0" rtl="0">
              <a:spcBef>
                <a:spcPts val="0"/>
              </a:spcBef>
              <a:buNone/>
            </a:pPr>
            <a:r>
              <a:rPr lang="en-US"/>
              <a:t>The team took a trip to I-Tea, a local tea shop located on Spring Garden.  Tea shop had traditional Chinese artwork and games for customers to play with.</a:t>
            </a:r>
          </a:p>
        </p:txBody>
      </p:sp>
      <p:sp>
        <p:nvSpPr>
          <p:cNvPr id="121" name="Shape 121"/>
          <p:cNvSpPr txBox="1"/>
          <p:nvPr/>
        </p:nvSpPr>
        <p:spPr>
          <a:xfrm>
            <a:off x="4789675" y="5644850"/>
            <a:ext cx="2827800" cy="1056899"/>
          </a:xfrm>
          <a:prstGeom prst="rect">
            <a:avLst/>
          </a:prstGeom>
          <a:noFill/>
          <a:ln>
            <a:noFill/>
          </a:ln>
        </p:spPr>
        <p:txBody>
          <a:bodyPr lIns="91425" tIns="91425" rIns="91425" bIns="91425" anchor="t" anchorCtr="0">
            <a:noAutofit/>
          </a:bodyPr>
          <a:lstStyle/>
          <a:p>
            <a:pPr lvl="0" rtl="0">
              <a:spcBef>
                <a:spcPts val="0"/>
              </a:spcBef>
              <a:buNone/>
            </a:pPr>
            <a:r>
              <a:rPr lang="en-US"/>
              <a:t>The team then went through multiple brainstorming sessions and came to a final solution.</a:t>
            </a:r>
          </a:p>
        </p:txBody>
      </p:sp>
      <p:pic>
        <p:nvPicPr>
          <p:cNvPr id="122" name="Shape 122"/>
          <p:cNvPicPr preferRelativeResize="0"/>
          <p:nvPr/>
        </p:nvPicPr>
        <p:blipFill>
          <a:blip r:embed="rId8">
            <a:alphaModFix/>
          </a:blip>
          <a:stretch>
            <a:fillRect/>
          </a:stretch>
        </p:blipFill>
        <p:spPr>
          <a:xfrm>
            <a:off x="5943700" y="764000"/>
            <a:ext cx="1439651" cy="177507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5541167" y="1754188"/>
            <a:ext cx="2322046" cy="4174783"/>
          </a:xfrm>
          <a:custGeom>
            <a:avLst/>
            <a:gdLst/>
            <a:ahLst/>
            <a:cxnLst/>
            <a:rect l="0" t="0" r="0" b="0"/>
            <a:pathLst>
              <a:path w="2155032" h="4195762" extrusionOk="0">
                <a:moveTo>
                  <a:pt x="0" y="635154"/>
                </a:moveTo>
                <a:lnTo>
                  <a:pt x="1268590" y="635154"/>
                </a:lnTo>
                <a:lnTo>
                  <a:pt x="1268590" y="0"/>
                </a:lnTo>
                <a:lnTo>
                  <a:pt x="2155032" y="2105058"/>
                </a:lnTo>
                <a:lnTo>
                  <a:pt x="1268590" y="4195762"/>
                </a:lnTo>
                <a:lnTo>
                  <a:pt x="1268590" y="3560608"/>
                </a:lnTo>
                <a:lnTo>
                  <a:pt x="0" y="3560608"/>
                </a:lnTo>
                <a:lnTo>
                  <a:pt x="571331" y="2105068"/>
                </a:lnTo>
                <a:lnTo>
                  <a:pt x="0" y="635154"/>
                </a:lnTo>
                <a:close/>
              </a:path>
            </a:pathLst>
          </a:custGeom>
          <a:solidFill>
            <a:srgbClr val="999999"/>
          </a:solidFill>
          <a:ln w="12700" cap="flat" cmpd="sng">
            <a:solidFill>
              <a:schemeClr val="lt1"/>
            </a:solidFill>
            <a:prstDash val="solid"/>
            <a:round/>
            <a:headEnd type="none" w="med" len="med"/>
            <a:tailEnd type="none" w="med" len="med"/>
          </a:ln>
        </p:spPr>
        <p:txBody>
          <a:bodyPr lIns="5486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Big Idea</a:t>
            </a:r>
          </a:p>
        </p:txBody>
      </p:sp>
      <p:sp>
        <p:nvSpPr>
          <p:cNvPr id="129" name="Shape 129"/>
          <p:cNvSpPr/>
          <p:nvPr/>
        </p:nvSpPr>
        <p:spPr>
          <a:xfrm>
            <a:off x="1476375" y="2390775"/>
            <a:ext cx="2271600" cy="2894099"/>
          </a:xfrm>
          <a:prstGeom prst="homePlate">
            <a:avLst>
              <a:gd name="adj" fmla="val 26427"/>
            </a:avLst>
          </a:prstGeom>
          <a:solidFill>
            <a:srgbClr val="999999"/>
          </a:solidFill>
          <a:ln w="12700" cap="flat" cmpd="sng">
            <a:solidFill>
              <a:schemeClr val="lt1"/>
            </a:solidFill>
            <a:prstDash val="solid"/>
            <a:round/>
            <a:headEnd type="none" w="med" len="med"/>
            <a:tailEnd type="none" w="med" len="med"/>
          </a:ln>
        </p:spPr>
        <p:txBody>
          <a:bodyPr lIns="914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Process</a:t>
            </a:r>
          </a:p>
        </p:txBody>
      </p:sp>
      <p:sp>
        <p:nvSpPr>
          <p:cNvPr id="130" name="Shape 130"/>
          <p:cNvSpPr/>
          <p:nvPr/>
        </p:nvSpPr>
        <p:spPr>
          <a:xfrm>
            <a:off x="3290887" y="2390774"/>
            <a:ext cx="2649538" cy="1495425"/>
          </a:xfrm>
          <a:custGeom>
            <a:avLst/>
            <a:gdLst/>
            <a:ahLst/>
            <a:cxnLst/>
            <a:rect l="0" t="0" r="0" b="0"/>
            <a:pathLst>
              <a:path w="1636" h="867" extrusionOk="0">
                <a:moveTo>
                  <a:pt x="1298" y="0"/>
                </a:moveTo>
                <a:lnTo>
                  <a:pt x="1635" y="866"/>
                </a:lnTo>
                <a:lnTo>
                  <a:pt x="368" y="866"/>
                </a:lnTo>
                <a:lnTo>
                  <a:pt x="0" y="0"/>
                </a:lnTo>
                <a:lnTo>
                  <a:pt x="1298" y="0"/>
                </a:lnTo>
              </a:path>
            </a:pathLst>
          </a:custGeom>
          <a:solidFill>
            <a:schemeClr val="accent5"/>
          </a:solidFill>
          <a:ln w="12700" cap="rnd" cmpd="sng">
            <a:solidFill>
              <a:schemeClr val="lt1"/>
            </a:solidFill>
            <a:prstDash val="solid"/>
            <a:round/>
            <a:headEnd type="none" w="med" len="med"/>
            <a:tailEnd type="none" w="med" len="med"/>
          </a:ln>
        </p:spPr>
        <p:txBody>
          <a:bodyPr lIns="365750" tIns="182875" rIns="36000" bIns="36000" anchor="t" anchorCtr="0">
            <a:noAutofit/>
          </a:bodyPr>
          <a:lstStyle/>
          <a:p>
            <a:pPr marL="0" marR="0" lvl="1" indent="0" algn="l" rtl="0">
              <a:spcBef>
                <a:spcPts val="0"/>
              </a:spcBef>
              <a:buSzPct val="25000"/>
              <a:buNone/>
            </a:pPr>
            <a:r>
              <a:rPr lang="en-US" sz="3000" b="0" i="0" u="none" strike="noStrike" cap="none" baseline="0">
                <a:solidFill>
                  <a:schemeClr val="lt1"/>
                </a:solidFill>
                <a:latin typeface="Calibri"/>
                <a:ea typeface="Calibri"/>
                <a:cs typeface="Calibri"/>
                <a:sym typeface="Calibri"/>
              </a:rPr>
              <a:t>   </a:t>
            </a:r>
            <a:r>
              <a:rPr lang="en-US" sz="3000">
                <a:solidFill>
                  <a:schemeClr val="lt1"/>
                </a:solidFill>
                <a:latin typeface="Calibri"/>
                <a:ea typeface="Calibri"/>
                <a:cs typeface="Calibri"/>
                <a:sym typeface="Calibri"/>
              </a:rPr>
              <a:t>Key </a:t>
            </a:r>
          </a:p>
          <a:p>
            <a:pPr marL="0" marR="0" lvl="1" indent="0" algn="l" rtl="0">
              <a:spcBef>
                <a:spcPts val="0"/>
              </a:spcBef>
              <a:buSzPct val="25000"/>
              <a:buNone/>
            </a:pPr>
            <a:r>
              <a:rPr lang="en-US" sz="3000">
                <a:solidFill>
                  <a:schemeClr val="lt1"/>
                </a:solidFill>
                <a:latin typeface="Calibri"/>
                <a:ea typeface="Calibri"/>
                <a:cs typeface="Calibri"/>
                <a:sym typeface="Calibri"/>
              </a:rPr>
              <a:t>   Insights</a:t>
            </a:r>
          </a:p>
        </p:txBody>
      </p:sp>
      <p:sp>
        <p:nvSpPr>
          <p:cNvPr id="131" name="Shape 131"/>
          <p:cNvSpPr/>
          <p:nvPr/>
        </p:nvSpPr>
        <p:spPr>
          <a:xfrm>
            <a:off x="3290887" y="3881437"/>
            <a:ext cx="2649535" cy="1403350"/>
          </a:xfrm>
          <a:custGeom>
            <a:avLst/>
            <a:gdLst/>
            <a:ahLst/>
            <a:cxnLst/>
            <a:rect l="0" t="0" r="0" b="0"/>
            <a:pathLst>
              <a:path w="2649536" h="1403351" extrusionOk="0">
                <a:moveTo>
                  <a:pt x="597693" y="0"/>
                </a:moveTo>
                <a:lnTo>
                  <a:pt x="2649536" y="0"/>
                </a:lnTo>
                <a:lnTo>
                  <a:pt x="2101849" y="1403351"/>
                </a:lnTo>
                <a:lnTo>
                  <a:pt x="0" y="1403350"/>
                </a:lnTo>
                <a:lnTo>
                  <a:pt x="597693" y="0"/>
                </a:lnTo>
                <a:close/>
              </a:path>
            </a:pathLst>
          </a:custGeom>
          <a:solidFill>
            <a:srgbClr val="999999"/>
          </a:solidFill>
          <a:ln w="12700" cap="flat" cmpd="sng">
            <a:solidFill>
              <a:schemeClr val="lt1"/>
            </a:solidFill>
            <a:prstDash val="solid"/>
            <a:round/>
            <a:headEnd type="none" w="med" len="med"/>
            <a:tailEnd type="none" w="med" len="med"/>
          </a:ln>
        </p:spPr>
        <p:txBody>
          <a:bodyPr lIns="612000" tIns="36000" rIns="540000" bIns="182875" anchor="b" anchorCtr="0">
            <a:noAutofit/>
          </a:bodyPr>
          <a:lstStyle/>
          <a:p>
            <a:pPr marL="0" marR="0" lvl="1" indent="0" algn="l" rtl="0">
              <a:lnSpc>
                <a:spcPct val="100000"/>
              </a:lnSpc>
              <a:spcBef>
                <a:spcPts val="0"/>
              </a:spcBef>
              <a:spcAft>
                <a:spcPts val="0"/>
              </a:spcAft>
              <a:buClr>
                <a:srgbClr val="FFFFFF"/>
              </a:buClr>
              <a:buSzPct val="25000"/>
              <a:buFont typeface="Arial"/>
              <a:buNone/>
            </a:pPr>
            <a:r>
              <a:rPr lang="en-US" sz="3000">
                <a:solidFill>
                  <a:srgbClr val="FFFFFF"/>
                </a:solidFill>
                <a:latin typeface="Calibri"/>
                <a:ea typeface="Calibri"/>
                <a:cs typeface="Calibri"/>
                <a:sym typeface="Calibri"/>
              </a:rPr>
              <a:t>Product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70112" y="295683"/>
            <a:ext cx="8388000" cy="469499"/>
          </a:xfrm>
          <a:prstGeom prst="rect">
            <a:avLst/>
          </a:prstGeom>
          <a:noFill/>
          <a:ln>
            <a:noFill/>
          </a:ln>
        </p:spPr>
        <p:txBody>
          <a:bodyPr lIns="0" tIns="0" rIns="0" bIns="0" anchor="t" anchorCtr="0">
            <a:noAutofit/>
          </a:bodyPr>
          <a:lstStyle/>
          <a:p>
            <a:pPr marL="0" marR="0" lvl="0" indent="0" algn="l" rtl="0">
              <a:spcBef>
                <a:spcPts val="0"/>
              </a:spcBef>
              <a:buClr>
                <a:schemeClr val="accent2"/>
              </a:buClr>
              <a:buSzPct val="25000"/>
              <a:buFont typeface="Arial"/>
              <a:buNone/>
            </a:pPr>
            <a:r>
              <a:rPr lang="en-US" sz="3000">
                <a:solidFill>
                  <a:schemeClr val="accent5"/>
                </a:solidFill>
              </a:rPr>
              <a:t>Key Insights From the Process</a:t>
            </a:r>
          </a:p>
        </p:txBody>
      </p:sp>
      <p:sp>
        <p:nvSpPr>
          <p:cNvPr id="137" name="Shape 137"/>
          <p:cNvSpPr txBox="1">
            <a:spLocks noGrp="1"/>
          </p:cNvSpPr>
          <p:nvPr>
            <p:ph type="ftr" idx="11"/>
          </p:nvPr>
        </p:nvSpPr>
        <p:spPr>
          <a:xfrm>
            <a:off x="370112" y="6407835"/>
            <a:ext cx="7559399" cy="2519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800" b="0" i="0" u="none" strike="noStrike" cap="none" baseline="0">
                <a:solidFill>
                  <a:srgbClr val="8C8C8C"/>
                </a:solidFill>
                <a:latin typeface="Arial"/>
                <a:ea typeface="Arial"/>
                <a:cs typeface="Arial"/>
                <a:sym typeface="Arial"/>
              </a:rPr>
              <a:t>Member Firms and DTTL: Insert appropriate copyright (Go Header &amp; Footer to edit this text)</a:t>
            </a:r>
          </a:p>
        </p:txBody>
      </p:sp>
      <p:sp>
        <p:nvSpPr>
          <p:cNvPr id="138" name="Shape 138"/>
          <p:cNvSpPr txBox="1">
            <a:spLocks noGrp="1"/>
          </p:cNvSpPr>
          <p:nvPr>
            <p:ph type="sldNum" idx="12"/>
          </p:nvPr>
        </p:nvSpPr>
        <p:spPr>
          <a:xfrm>
            <a:off x="7971996" y="6407835"/>
            <a:ext cx="791999" cy="251999"/>
          </a:xfrm>
          <a:prstGeom prst="rect">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latin typeface="Calibri"/>
                <a:ea typeface="Calibri"/>
                <a:cs typeface="Calibri"/>
                <a:sym typeface="Calibri"/>
              </a:rPr>
              <a:t>5</a:t>
            </a:fld>
            <a:endParaRPr lang="en-US">
              <a:latin typeface="Calibri"/>
              <a:ea typeface="Calibri"/>
              <a:cs typeface="Calibri"/>
              <a:sym typeface="Calibri"/>
            </a:endParaRPr>
          </a:p>
        </p:txBody>
      </p:sp>
      <p:sp>
        <p:nvSpPr>
          <p:cNvPr id="139" name="Shape 139"/>
          <p:cNvSpPr/>
          <p:nvPr/>
        </p:nvSpPr>
        <p:spPr>
          <a:xfrm>
            <a:off x="0" y="0"/>
            <a:ext cx="146100" cy="158700"/>
          </a:xfrm>
          <a:prstGeom prst="rect">
            <a:avLst/>
          </a:prstGeom>
          <a:noFill/>
          <a:ln>
            <a:noFill/>
          </a:ln>
        </p:spPr>
        <p:txBody>
          <a:bodyPr lIns="91425" tIns="91425" rIns="91425" bIns="91425" anchor="ctr" anchorCtr="0">
            <a:noAutofit/>
          </a:bodyPr>
          <a:lstStyle/>
          <a:p>
            <a:pPr>
              <a:spcBef>
                <a:spcPts val="0"/>
              </a:spcBef>
              <a:buNone/>
            </a:pPr>
            <a:endParaRPr/>
          </a:p>
        </p:txBody>
      </p:sp>
      <p:sp>
        <p:nvSpPr>
          <p:cNvPr id="140" name="Shape 140"/>
          <p:cNvSpPr/>
          <p:nvPr/>
        </p:nvSpPr>
        <p:spPr>
          <a:xfrm>
            <a:off x="393700" y="1412875"/>
            <a:ext cx="7173000" cy="1760100"/>
          </a:xfrm>
          <a:prstGeom prst="rightArrow">
            <a:avLst>
              <a:gd name="adj1" fmla="val 66450"/>
              <a:gd name="adj2" fmla="val 50000"/>
            </a:avLst>
          </a:pr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41" name="Shape 141"/>
          <p:cNvSpPr/>
          <p:nvPr/>
        </p:nvSpPr>
        <p:spPr>
          <a:xfrm>
            <a:off x="393700" y="2986400"/>
            <a:ext cx="6509699" cy="1760100"/>
          </a:xfrm>
          <a:prstGeom prst="rightArrow">
            <a:avLst>
              <a:gd name="adj1" fmla="val 66450"/>
              <a:gd name="adj2" fmla="val 50000"/>
            </a:avLst>
          </a:prstGeom>
          <a:solidFill>
            <a:srgbClr val="8C8C8C"/>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42" name="Shape 142"/>
          <p:cNvSpPr/>
          <p:nvPr/>
        </p:nvSpPr>
        <p:spPr>
          <a:xfrm>
            <a:off x="393700" y="4548505"/>
            <a:ext cx="7325400" cy="1760100"/>
          </a:xfrm>
          <a:prstGeom prst="rightArrow">
            <a:avLst>
              <a:gd name="adj1" fmla="val 66450"/>
              <a:gd name="adj2" fmla="val 50000"/>
            </a:avLst>
          </a:pr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43" name="Shape 143"/>
          <p:cNvSpPr/>
          <p:nvPr/>
        </p:nvSpPr>
        <p:spPr>
          <a:xfrm>
            <a:off x="3049389" y="1769765"/>
            <a:ext cx="3560099" cy="923399"/>
          </a:xfrm>
          <a:prstGeom prst="rect">
            <a:avLst/>
          </a:prstGeom>
          <a:noFill/>
          <a:ln>
            <a:noFill/>
          </a:ln>
        </p:spPr>
        <p:txBody>
          <a:bodyPr lIns="0" tIns="0" rIns="0" bIns="0" anchor="t" anchorCtr="0">
            <a:noAutofit/>
          </a:bodyPr>
          <a:lstStyle/>
          <a:p>
            <a:pPr marL="0" marR="0" lvl="0" indent="0" algn="l" rtl="0">
              <a:spcBef>
                <a:spcPts val="0"/>
              </a:spcBef>
              <a:spcAft>
                <a:spcPts val="600"/>
              </a:spcAft>
              <a:buNone/>
            </a:pPr>
            <a:r>
              <a:rPr lang="en-US" b="1">
                <a:solidFill>
                  <a:srgbClr val="FFFFFF"/>
                </a:solidFill>
              </a:rPr>
              <a:t>Cultures vary from person to person on a global scale and are extremely differentiated </a:t>
            </a:r>
          </a:p>
        </p:txBody>
      </p:sp>
      <p:sp>
        <p:nvSpPr>
          <p:cNvPr id="144" name="Shape 144"/>
          <p:cNvSpPr/>
          <p:nvPr/>
        </p:nvSpPr>
        <p:spPr>
          <a:xfrm>
            <a:off x="2791948" y="3404744"/>
            <a:ext cx="3560099" cy="923399"/>
          </a:xfrm>
          <a:prstGeom prst="rect">
            <a:avLst/>
          </a:prstGeom>
          <a:noFill/>
          <a:ln>
            <a:noFill/>
          </a:ln>
        </p:spPr>
        <p:txBody>
          <a:bodyPr lIns="0" tIns="0" rIns="0" bIns="0" anchor="t" anchorCtr="0">
            <a:noAutofit/>
          </a:bodyPr>
          <a:lstStyle/>
          <a:p>
            <a:pPr marL="0" marR="0" lvl="0" indent="0" algn="l" rtl="0">
              <a:spcBef>
                <a:spcPts val="0"/>
              </a:spcBef>
              <a:spcAft>
                <a:spcPts val="600"/>
              </a:spcAft>
              <a:buNone/>
            </a:pPr>
            <a:r>
              <a:rPr lang="en-US" b="1">
                <a:solidFill>
                  <a:srgbClr val="FFFFFF"/>
                </a:solidFill>
              </a:rPr>
              <a:t>Technology has the capability to connect everyone world wide in real time in order to share ideas, experiences, and form meaningful relationships</a:t>
            </a:r>
          </a:p>
        </p:txBody>
      </p:sp>
      <p:sp>
        <p:nvSpPr>
          <p:cNvPr id="145" name="Shape 145"/>
          <p:cNvSpPr/>
          <p:nvPr/>
        </p:nvSpPr>
        <p:spPr>
          <a:xfrm>
            <a:off x="2565241" y="5039726"/>
            <a:ext cx="3560099" cy="923399"/>
          </a:xfrm>
          <a:prstGeom prst="rect">
            <a:avLst/>
          </a:prstGeom>
          <a:noFill/>
          <a:ln>
            <a:noFill/>
          </a:ln>
        </p:spPr>
        <p:txBody>
          <a:bodyPr lIns="0" tIns="0" rIns="0" bIns="0" anchor="t" anchorCtr="0">
            <a:noAutofit/>
          </a:bodyPr>
          <a:lstStyle/>
          <a:p>
            <a:pPr marL="0" marR="0" lvl="0" indent="0" algn="l" rtl="0">
              <a:spcBef>
                <a:spcPts val="0"/>
              </a:spcBef>
              <a:spcAft>
                <a:spcPts val="1200"/>
              </a:spcAft>
              <a:buNone/>
            </a:pPr>
            <a:r>
              <a:rPr lang="en-US" b="1">
                <a:solidFill>
                  <a:srgbClr val="FFFFFF"/>
                </a:solidFill>
              </a:rPr>
              <a:t>Creating a network of people combining their mutual love of a product to create a bond over sharing their differences  </a:t>
            </a:r>
          </a:p>
        </p:txBody>
      </p:sp>
      <p:pic>
        <p:nvPicPr>
          <p:cNvPr id="146" name="Shape 146"/>
          <p:cNvPicPr preferRelativeResize="0"/>
          <p:nvPr/>
        </p:nvPicPr>
        <p:blipFill rotWithShape="1">
          <a:blip r:embed="rId3">
            <a:alphaModFix/>
          </a:blip>
          <a:srcRect/>
          <a:stretch/>
        </p:blipFill>
        <p:spPr>
          <a:xfrm>
            <a:off x="660999" y="2003283"/>
            <a:ext cx="597000" cy="579300"/>
          </a:xfrm>
          <a:prstGeom prst="rect">
            <a:avLst/>
          </a:prstGeom>
          <a:noFill/>
          <a:ln>
            <a:noFill/>
          </a:ln>
        </p:spPr>
      </p:pic>
      <p:pic>
        <p:nvPicPr>
          <p:cNvPr id="147" name="Shape 147"/>
          <p:cNvPicPr preferRelativeResize="0"/>
          <p:nvPr/>
        </p:nvPicPr>
        <p:blipFill rotWithShape="1">
          <a:blip r:embed="rId4">
            <a:alphaModFix/>
          </a:blip>
          <a:srcRect/>
          <a:stretch/>
        </p:blipFill>
        <p:spPr>
          <a:xfrm>
            <a:off x="585149" y="3553981"/>
            <a:ext cx="597000" cy="613500"/>
          </a:xfrm>
          <a:prstGeom prst="rect">
            <a:avLst/>
          </a:prstGeom>
          <a:noFill/>
          <a:ln>
            <a:noFill/>
          </a:ln>
        </p:spPr>
      </p:pic>
      <p:pic>
        <p:nvPicPr>
          <p:cNvPr id="148" name="Shape 148"/>
          <p:cNvPicPr preferRelativeResize="0"/>
          <p:nvPr/>
        </p:nvPicPr>
        <p:blipFill rotWithShape="1">
          <a:blip r:embed="rId5">
            <a:alphaModFix/>
          </a:blip>
          <a:srcRect/>
          <a:stretch/>
        </p:blipFill>
        <p:spPr>
          <a:xfrm>
            <a:off x="492175" y="5046348"/>
            <a:ext cx="597000" cy="579300"/>
          </a:xfrm>
          <a:prstGeom prst="rect">
            <a:avLst/>
          </a:prstGeom>
          <a:noFill/>
          <a:ln>
            <a:noFill/>
          </a:ln>
        </p:spPr>
      </p:pic>
      <p:grpSp>
        <p:nvGrpSpPr>
          <p:cNvPr id="149" name="Shape 149"/>
          <p:cNvGrpSpPr/>
          <p:nvPr/>
        </p:nvGrpSpPr>
        <p:grpSpPr>
          <a:xfrm>
            <a:off x="990600" y="1509712"/>
            <a:ext cx="1988820" cy="4713600"/>
            <a:chOff x="510539" y="1509712"/>
            <a:chExt cx="1988820" cy="4713600"/>
          </a:xfrm>
        </p:grpSpPr>
        <p:sp>
          <p:nvSpPr>
            <p:cNvPr id="150" name="Shape 150"/>
            <p:cNvSpPr/>
            <p:nvPr/>
          </p:nvSpPr>
          <p:spPr>
            <a:xfrm>
              <a:off x="510539" y="1509712"/>
              <a:ext cx="1988820" cy="4713600"/>
            </a:xfrm>
            <a:custGeom>
              <a:avLst/>
              <a:gdLst/>
              <a:ahLst/>
              <a:cxnLst/>
              <a:rect l="0" t="0" r="0" b="0"/>
              <a:pathLst>
                <a:path w="13050" h="10000" extrusionOk="0">
                  <a:moveTo>
                    <a:pt x="0" y="10000"/>
                  </a:moveTo>
                  <a:lnTo>
                    <a:pt x="5300" y="0"/>
                  </a:lnTo>
                  <a:lnTo>
                    <a:pt x="13050" y="0"/>
                  </a:lnTo>
                  <a:lnTo>
                    <a:pt x="8000" y="10000"/>
                  </a:lnTo>
                  <a:lnTo>
                    <a:pt x="0" y="10000"/>
                  </a:lnTo>
                  <a:close/>
                </a:path>
              </a:pathLst>
            </a:custGeom>
            <a:no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51" name="Shape 151"/>
            <p:cNvSpPr/>
            <p:nvPr/>
          </p:nvSpPr>
          <p:spPr>
            <a:xfrm rot="8141479">
              <a:off x="1913068" y="1861450"/>
              <a:ext cx="281307" cy="336677"/>
            </a:xfrm>
            <a:prstGeom prst="halfFrame">
              <a:avLst>
                <a:gd name="adj1" fmla="val 26576"/>
                <a:gd name="adj2" fmla="val 25856"/>
              </a:avLst>
            </a:prstGeom>
            <a:no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52" name="Shape 152"/>
            <p:cNvSpPr txBox="1"/>
            <p:nvPr/>
          </p:nvSpPr>
          <p:spPr>
            <a:xfrm>
              <a:off x="1297255" y="1641080"/>
              <a:ext cx="756600" cy="1303799"/>
            </a:xfrm>
            <a:prstGeom prst="rect">
              <a:avLst/>
            </a:prstGeom>
            <a:noFill/>
            <a:ln>
              <a:noFill/>
            </a:ln>
          </p:spPr>
          <p:txBody>
            <a:bodyPr lIns="36000" tIns="36000" rIns="36000" bIns="36000" anchor="t" anchorCtr="0">
              <a:noAutofit/>
            </a:bodyPr>
            <a:lstStyle/>
            <a:p>
              <a:pPr marL="0" marR="0" lvl="0" indent="0" algn="ctr" rtl="0">
                <a:spcBef>
                  <a:spcPts val="0"/>
                </a:spcBef>
                <a:buSzPct val="25000"/>
                <a:buNone/>
              </a:pPr>
              <a:r>
                <a:rPr lang="en-US" sz="8000" b="0" i="0" u="none" strike="noStrike" cap="none" baseline="0">
                  <a:solidFill>
                    <a:srgbClr val="FFFFFF"/>
                  </a:solidFill>
                  <a:latin typeface="Arial"/>
                  <a:ea typeface="Arial"/>
                  <a:cs typeface="Arial"/>
                  <a:sym typeface="Arial"/>
                </a:rPr>
                <a:t>1</a:t>
              </a:r>
            </a:p>
          </p:txBody>
        </p:sp>
        <p:sp>
          <p:nvSpPr>
            <p:cNvPr id="153" name="Shape 153"/>
            <p:cNvSpPr/>
            <p:nvPr/>
          </p:nvSpPr>
          <p:spPr>
            <a:xfrm rot="8141479">
              <a:off x="1742508" y="3465066"/>
              <a:ext cx="281307" cy="336677"/>
            </a:xfrm>
            <a:prstGeom prst="halfFrame">
              <a:avLst>
                <a:gd name="adj1" fmla="val 26576"/>
                <a:gd name="adj2" fmla="val 25856"/>
              </a:avLst>
            </a:prstGeom>
            <a:no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54" name="Shape 154"/>
            <p:cNvSpPr txBox="1"/>
            <p:nvPr/>
          </p:nvSpPr>
          <p:spPr>
            <a:xfrm>
              <a:off x="1080975" y="3244696"/>
              <a:ext cx="756600" cy="1303799"/>
            </a:xfrm>
            <a:prstGeom prst="rect">
              <a:avLst/>
            </a:prstGeom>
            <a:noFill/>
            <a:ln>
              <a:noFill/>
            </a:ln>
          </p:spPr>
          <p:txBody>
            <a:bodyPr lIns="36000" tIns="36000" rIns="36000" bIns="36000" anchor="t" anchorCtr="0">
              <a:noAutofit/>
            </a:bodyPr>
            <a:lstStyle/>
            <a:p>
              <a:pPr marL="0" marR="0" lvl="0" indent="0" algn="ctr" rtl="0">
                <a:spcBef>
                  <a:spcPts val="0"/>
                </a:spcBef>
                <a:buSzPct val="25000"/>
                <a:buNone/>
              </a:pPr>
              <a:r>
                <a:rPr lang="en-US" sz="8000" b="0" i="0" u="none" strike="noStrike" cap="none" baseline="0">
                  <a:solidFill>
                    <a:srgbClr val="FFFFFF"/>
                  </a:solidFill>
                  <a:latin typeface="Arial"/>
                  <a:ea typeface="Arial"/>
                  <a:cs typeface="Arial"/>
                  <a:sym typeface="Arial"/>
                </a:rPr>
                <a:t>2</a:t>
              </a:r>
            </a:p>
          </p:txBody>
        </p:sp>
        <p:sp>
          <p:nvSpPr>
            <p:cNvPr id="155" name="Shape 155"/>
            <p:cNvSpPr/>
            <p:nvPr/>
          </p:nvSpPr>
          <p:spPr>
            <a:xfrm rot="8141479">
              <a:off x="1476649" y="4973827"/>
              <a:ext cx="281307" cy="336677"/>
            </a:xfrm>
            <a:prstGeom prst="halfFrame">
              <a:avLst>
                <a:gd name="adj1" fmla="val 26576"/>
                <a:gd name="adj2" fmla="val 25856"/>
              </a:avLst>
            </a:prstGeom>
            <a:no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Arial"/>
                <a:ea typeface="Arial"/>
                <a:cs typeface="Arial"/>
                <a:sym typeface="Arial"/>
              </a:endParaRPr>
            </a:p>
          </p:txBody>
        </p:sp>
        <p:sp>
          <p:nvSpPr>
            <p:cNvPr id="156" name="Shape 156"/>
            <p:cNvSpPr txBox="1"/>
            <p:nvPr/>
          </p:nvSpPr>
          <p:spPr>
            <a:xfrm>
              <a:off x="822737" y="4753457"/>
              <a:ext cx="756600" cy="1303799"/>
            </a:xfrm>
            <a:prstGeom prst="rect">
              <a:avLst/>
            </a:prstGeom>
            <a:noFill/>
            <a:ln>
              <a:noFill/>
            </a:ln>
          </p:spPr>
          <p:txBody>
            <a:bodyPr lIns="36000" tIns="36000" rIns="36000" bIns="36000" anchor="t" anchorCtr="0">
              <a:noAutofit/>
            </a:bodyPr>
            <a:lstStyle/>
            <a:p>
              <a:pPr marL="0" marR="0" lvl="0" indent="0" algn="ctr" rtl="0">
                <a:spcBef>
                  <a:spcPts val="0"/>
                </a:spcBef>
                <a:buSzPct val="25000"/>
                <a:buNone/>
              </a:pPr>
              <a:r>
                <a:rPr lang="en-US" sz="8000" b="0" i="0" u="none" strike="noStrike" cap="none" baseline="0">
                  <a:solidFill>
                    <a:srgbClr val="FFFFFF"/>
                  </a:solidFill>
                  <a:latin typeface="Arial"/>
                  <a:ea typeface="Arial"/>
                  <a:cs typeface="Arial"/>
                  <a:sym typeface="Arial"/>
                </a:rPr>
                <a:t>3</a:t>
              </a: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5541167" y="1754188"/>
            <a:ext cx="2322046" cy="4174783"/>
          </a:xfrm>
          <a:custGeom>
            <a:avLst/>
            <a:gdLst/>
            <a:ahLst/>
            <a:cxnLst/>
            <a:rect l="0" t="0" r="0" b="0"/>
            <a:pathLst>
              <a:path w="2155032" h="4195762" extrusionOk="0">
                <a:moveTo>
                  <a:pt x="0" y="635154"/>
                </a:moveTo>
                <a:lnTo>
                  <a:pt x="1268590" y="635154"/>
                </a:lnTo>
                <a:lnTo>
                  <a:pt x="1268590" y="0"/>
                </a:lnTo>
                <a:lnTo>
                  <a:pt x="2155032" y="2105058"/>
                </a:lnTo>
                <a:lnTo>
                  <a:pt x="1268590" y="4195762"/>
                </a:lnTo>
                <a:lnTo>
                  <a:pt x="1268590" y="3560608"/>
                </a:lnTo>
                <a:lnTo>
                  <a:pt x="0" y="3560608"/>
                </a:lnTo>
                <a:lnTo>
                  <a:pt x="571331" y="2105068"/>
                </a:lnTo>
                <a:lnTo>
                  <a:pt x="0" y="635154"/>
                </a:lnTo>
                <a:close/>
              </a:path>
            </a:pathLst>
          </a:custGeom>
          <a:solidFill>
            <a:srgbClr val="999999"/>
          </a:solidFill>
          <a:ln w="12700" cap="flat" cmpd="sng">
            <a:solidFill>
              <a:schemeClr val="lt1"/>
            </a:solidFill>
            <a:prstDash val="solid"/>
            <a:round/>
            <a:headEnd type="none" w="med" len="med"/>
            <a:tailEnd type="none" w="med" len="med"/>
          </a:ln>
        </p:spPr>
        <p:txBody>
          <a:bodyPr lIns="5486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Big Idea</a:t>
            </a:r>
          </a:p>
        </p:txBody>
      </p:sp>
      <p:sp>
        <p:nvSpPr>
          <p:cNvPr id="163" name="Shape 163"/>
          <p:cNvSpPr/>
          <p:nvPr/>
        </p:nvSpPr>
        <p:spPr>
          <a:xfrm>
            <a:off x="1476375" y="2390775"/>
            <a:ext cx="2271600" cy="2894099"/>
          </a:xfrm>
          <a:prstGeom prst="homePlate">
            <a:avLst>
              <a:gd name="adj" fmla="val 26427"/>
            </a:avLst>
          </a:prstGeom>
          <a:solidFill>
            <a:srgbClr val="999999"/>
          </a:solidFill>
          <a:ln w="12700" cap="flat" cmpd="sng">
            <a:solidFill>
              <a:schemeClr val="lt1"/>
            </a:solidFill>
            <a:prstDash val="solid"/>
            <a:round/>
            <a:headEnd type="none" w="med" len="med"/>
            <a:tailEnd type="none" w="med" len="med"/>
          </a:ln>
        </p:spPr>
        <p:txBody>
          <a:bodyPr lIns="914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Process</a:t>
            </a:r>
          </a:p>
        </p:txBody>
      </p:sp>
      <p:sp>
        <p:nvSpPr>
          <p:cNvPr id="164" name="Shape 164"/>
          <p:cNvSpPr/>
          <p:nvPr/>
        </p:nvSpPr>
        <p:spPr>
          <a:xfrm>
            <a:off x="3290887" y="2390774"/>
            <a:ext cx="2649538" cy="1495425"/>
          </a:xfrm>
          <a:custGeom>
            <a:avLst/>
            <a:gdLst/>
            <a:ahLst/>
            <a:cxnLst/>
            <a:rect l="0" t="0" r="0" b="0"/>
            <a:pathLst>
              <a:path w="1636" h="867" extrusionOk="0">
                <a:moveTo>
                  <a:pt x="1298" y="0"/>
                </a:moveTo>
                <a:lnTo>
                  <a:pt x="1635" y="866"/>
                </a:lnTo>
                <a:lnTo>
                  <a:pt x="368" y="866"/>
                </a:lnTo>
                <a:lnTo>
                  <a:pt x="0" y="0"/>
                </a:lnTo>
                <a:lnTo>
                  <a:pt x="1298" y="0"/>
                </a:lnTo>
              </a:path>
            </a:pathLst>
          </a:custGeom>
          <a:solidFill>
            <a:srgbClr val="999999"/>
          </a:solidFill>
          <a:ln w="12700" cap="rnd" cmpd="sng">
            <a:solidFill>
              <a:schemeClr val="lt1"/>
            </a:solidFill>
            <a:prstDash val="solid"/>
            <a:round/>
            <a:headEnd type="none" w="med" len="med"/>
            <a:tailEnd type="none" w="med" len="med"/>
          </a:ln>
        </p:spPr>
        <p:txBody>
          <a:bodyPr lIns="365750" tIns="182875" rIns="36000" bIns="36000" anchor="t" anchorCtr="0">
            <a:noAutofit/>
          </a:bodyPr>
          <a:lstStyle/>
          <a:p>
            <a:pPr marL="0" marR="0" lvl="1" indent="0" algn="l" rtl="0">
              <a:spcBef>
                <a:spcPts val="0"/>
              </a:spcBef>
              <a:buSzPct val="25000"/>
              <a:buNone/>
            </a:pPr>
            <a:r>
              <a:rPr lang="en-US" sz="3000" b="0" i="0" u="none" strike="noStrike" cap="none" baseline="0">
                <a:solidFill>
                  <a:schemeClr val="lt1"/>
                </a:solidFill>
                <a:latin typeface="Calibri"/>
                <a:ea typeface="Calibri"/>
                <a:cs typeface="Calibri"/>
                <a:sym typeface="Calibri"/>
              </a:rPr>
              <a:t>   </a:t>
            </a:r>
            <a:r>
              <a:rPr lang="en-US" sz="3000">
                <a:solidFill>
                  <a:schemeClr val="lt1"/>
                </a:solidFill>
                <a:latin typeface="Calibri"/>
                <a:ea typeface="Calibri"/>
                <a:cs typeface="Calibri"/>
                <a:sym typeface="Calibri"/>
              </a:rPr>
              <a:t>Key </a:t>
            </a:r>
          </a:p>
          <a:p>
            <a:pPr marL="0" marR="0" lvl="1" indent="0" algn="l" rtl="0">
              <a:spcBef>
                <a:spcPts val="0"/>
              </a:spcBef>
              <a:buSzPct val="25000"/>
              <a:buNone/>
            </a:pPr>
            <a:r>
              <a:rPr lang="en-US" sz="3000">
                <a:solidFill>
                  <a:schemeClr val="lt1"/>
                </a:solidFill>
                <a:latin typeface="Calibri"/>
                <a:ea typeface="Calibri"/>
                <a:cs typeface="Calibri"/>
                <a:sym typeface="Calibri"/>
              </a:rPr>
              <a:t>   Insights</a:t>
            </a:r>
          </a:p>
        </p:txBody>
      </p:sp>
      <p:sp>
        <p:nvSpPr>
          <p:cNvPr id="165" name="Shape 165"/>
          <p:cNvSpPr/>
          <p:nvPr/>
        </p:nvSpPr>
        <p:spPr>
          <a:xfrm>
            <a:off x="3290887" y="3881437"/>
            <a:ext cx="2649535" cy="1403350"/>
          </a:xfrm>
          <a:custGeom>
            <a:avLst/>
            <a:gdLst/>
            <a:ahLst/>
            <a:cxnLst/>
            <a:rect l="0" t="0" r="0" b="0"/>
            <a:pathLst>
              <a:path w="2649536" h="1403351" extrusionOk="0">
                <a:moveTo>
                  <a:pt x="597693" y="0"/>
                </a:moveTo>
                <a:lnTo>
                  <a:pt x="2649536" y="0"/>
                </a:lnTo>
                <a:lnTo>
                  <a:pt x="2101849" y="1403351"/>
                </a:lnTo>
                <a:lnTo>
                  <a:pt x="0" y="1403350"/>
                </a:lnTo>
                <a:lnTo>
                  <a:pt x="597693" y="0"/>
                </a:lnTo>
                <a:close/>
              </a:path>
            </a:pathLst>
          </a:custGeom>
          <a:solidFill>
            <a:schemeClr val="accent5"/>
          </a:solidFill>
          <a:ln w="12700" cap="flat" cmpd="sng">
            <a:solidFill>
              <a:schemeClr val="lt1"/>
            </a:solidFill>
            <a:prstDash val="solid"/>
            <a:round/>
            <a:headEnd type="none" w="med" len="med"/>
            <a:tailEnd type="none" w="med" len="med"/>
          </a:ln>
        </p:spPr>
        <p:txBody>
          <a:bodyPr lIns="612000" tIns="36000" rIns="540000" bIns="182875" anchor="b" anchorCtr="0">
            <a:noAutofit/>
          </a:bodyPr>
          <a:lstStyle/>
          <a:p>
            <a:pPr marL="0" marR="0" lvl="1" indent="0" algn="l" rtl="0">
              <a:lnSpc>
                <a:spcPct val="100000"/>
              </a:lnSpc>
              <a:spcBef>
                <a:spcPts val="0"/>
              </a:spcBef>
              <a:spcAft>
                <a:spcPts val="0"/>
              </a:spcAft>
              <a:buClr>
                <a:srgbClr val="FFFFFF"/>
              </a:buClr>
              <a:buSzPct val="25000"/>
              <a:buFont typeface="Arial"/>
              <a:buNone/>
            </a:pPr>
            <a:r>
              <a:rPr lang="en-US" sz="3000">
                <a:solidFill>
                  <a:srgbClr val="FFFFFF"/>
                </a:solidFill>
                <a:latin typeface="Calibri"/>
                <a:ea typeface="Calibri"/>
                <a:cs typeface="Calibri"/>
                <a:sym typeface="Calibri"/>
              </a:rPr>
              <a:t>Product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70125" y="295668"/>
            <a:ext cx="8388000" cy="877800"/>
          </a:xfrm>
          <a:prstGeom prst="rect">
            <a:avLst/>
          </a:prstGeom>
          <a:noFill/>
          <a:ln>
            <a:noFill/>
          </a:ln>
        </p:spPr>
        <p:txBody>
          <a:bodyPr lIns="0" tIns="0" rIns="0" bIns="0" anchor="t"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accent5"/>
                </a:solidFill>
                <a:latin typeface="Cambria"/>
                <a:ea typeface="Cambria"/>
                <a:cs typeface="Cambria"/>
                <a:sym typeface="Cambria"/>
              </a:rPr>
              <a:t>Pro</a:t>
            </a:r>
            <a:r>
              <a:rPr lang="en-US" sz="4600">
                <a:solidFill>
                  <a:schemeClr val="accent5"/>
                </a:solidFill>
                <a:latin typeface="Cambria"/>
                <a:ea typeface="Cambria"/>
                <a:cs typeface="Cambria"/>
                <a:sym typeface="Cambria"/>
              </a:rPr>
              <a:t>duct</a:t>
            </a:r>
          </a:p>
        </p:txBody>
      </p:sp>
      <p:sp>
        <p:nvSpPr>
          <p:cNvPr id="171" name="Shape 171"/>
          <p:cNvSpPr txBox="1">
            <a:spLocks noGrp="1"/>
          </p:cNvSpPr>
          <p:nvPr>
            <p:ph type="sldNum" idx="12"/>
          </p:nvPr>
        </p:nvSpPr>
        <p:spPr>
          <a:xfrm>
            <a:off x="7971996" y="6407835"/>
            <a:ext cx="792087" cy="251999"/>
          </a:xfrm>
          <a:prstGeom prst="rect">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
        <p:nvSpPr>
          <p:cNvPr id="172" name="Shape 172"/>
          <p:cNvSpPr/>
          <p:nvPr/>
        </p:nvSpPr>
        <p:spPr>
          <a:xfrm>
            <a:off x="0" y="0"/>
            <a:ext cx="146050" cy="158750"/>
          </a:xfrm>
          <a:prstGeom prst="rect">
            <a:avLst/>
          </a:prstGeom>
          <a:noFill/>
          <a:ln>
            <a:noFill/>
          </a:ln>
        </p:spPr>
        <p:txBody>
          <a:bodyPr lIns="91425" tIns="91425" rIns="91425" bIns="91425" anchor="ctr" anchorCtr="0">
            <a:noAutofit/>
          </a:bodyPr>
          <a:lstStyle/>
          <a:p>
            <a:pPr>
              <a:spcBef>
                <a:spcPts val="0"/>
              </a:spcBef>
              <a:buNone/>
            </a:pPr>
            <a:endParaRPr/>
          </a:p>
        </p:txBody>
      </p:sp>
      <p:grpSp>
        <p:nvGrpSpPr>
          <p:cNvPr id="173" name="Shape 173"/>
          <p:cNvGrpSpPr/>
          <p:nvPr/>
        </p:nvGrpSpPr>
        <p:grpSpPr>
          <a:xfrm>
            <a:off x="2885610" y="1409482"/>
            <a:ext cx="3933550" cy="4245215"/>
            <a:chOff x="2438896" y="1865693"/>
            <a:chExt cx="3933550" cy="4245215"/>
          </a:xfrm>
        </p:grpSpPr>
        <p:sp>
          <p:nvSpPr>
            <p:cNvPr id="174" name="Shape 174"/>
            <p:cNvSpPr/>
            <p:nvPr/>
          </p:nvSpPr>
          <p:spPr>
            <a:xfrm rot="-2686258">
              <a:off x="2778845" y="3376588"/>
              <a:ext cx="1224136" cy="1224136"/>
            </a:xfrm>
            <a:prstGeom prst="rect">
              <a:avLst/>
            </a:prstGeom>
            <a:solidFill>
              <a:srgbClr val="575757"/>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nvGrpSpPr>
            <p:cNvPr id="175" name="Shape 175"/>
            <p:cNvGrpSpPr/>
            <p:nvPr/>
          </p:nvGrpSpPr>
          <p:grpSpPr>
            <a:xfrm rot="-2686258">
              <a:off x="2567898" y="3087744"/>
              <a:ext cx="432047" cy="544290"/>
              <a:chOff x="6420108" y="1454894"/>
              <a:chExt cx="432047" cy="544290"/>
            </a:xfrm>
          </p:grpSpPr>
          <p:sp>
            <p:nvSpPr>
              <p:cNvPr id="176" name="Shape 176"/>
              <p:cNvSpPr/>
              <p:nvPr/>
            </p:nvSpPr>
            <p:spPr>
              <a:xfrm>
                <a:off x="6420108" y="1454894"/>
                <a:ext cx="432047" cy="432047"/>
              </a:xfrm>
              <a:prstGeom prst="ellipse">
                <a:avLst/>
              </a:pr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77" name="Shape 177"/>
              <p:cNvSpPr/>
              <p:nvPr/>
            </p:nvSpPr>
            <p:spPr>
              <a:xfrm>
                <a:off x="6509967" y="1832496"/>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78" name="Shape 178"/>
            <p:cNvGrpSpPr/>
            <p:nvPr/>
          </p:nvGrpSpPr>
          <p:grpSpPr>
            <a:xfrm rot="2713742">
              <a:off x="2927643" y="3966960"/>
              <a:ext cx="432047" cy="533945"/>
              <a:chOff x="6420108" y="1454894"/>
              <a:chExt cx="432047" cy="533945"/>
            </a:xfrm>
          </p:grpSpPr>
          <p:sp>
            <p:nvSpPr>
              <p:cNvPr id="179" name="Shape 179"/>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80" name="Shape 180"/>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81" name="Shape 181"/>
            <p:cNvGrpSpPr/>
            <p:nvPr/>
          </p:nvGrpSpPr>
          <p:grpSpPr>
            <a:xfrm rot="-8086258" flipH="1">
              <a:off x="3422136" y="3476405"/>
              <a:ext cx="432047" cy="533945"/>
              <a:chOff x="6420108" y="1454894"/>
              <a:chExt cx="432047" cy="533945"/>
            </a:xfrm>
          </p:grpSpPr>
          <p:sp>
            <p:nvSpPr>
              <p:cNvPr id="182" name="Shape 182"/>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83" name="Shape 183"/>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84" name="Shape 184"/>
            <p:cNvGrpSpPr/>
            <p:nvPr/>
          </p:nvGrpSpPr>
          <p:grpSpPr>
            <a:xfrm rot="2732396">
              <a:off x="3635728" y="1966062"/>
              <a:ext cx="1242459" cy="2289994"/>
              <a:chOff x="5997011" y="1454894"/>
              <a:chExt cx="1242459" cy="2289994"/>
            </a:xfrm>
          </p:grpSpPr>
          <p:sp>
            <p:nvSpPr>
              <p:cNvPr id="185" name="Shape 185"/>
              <p:cNvSpPr/>
              <p:nvPr/>
            </p:nvSpPr>
            <p:spPr>
              <a:xfrm>
                <a:off x="6012160" y="1988840"/>
                <a:ext cx="1224135" cy="1224135"/>
              </a:xfrm>
              <a:prstGeom prst="rect">
                <a:avLst/>
              </a:prstGeom>
              <a:solidFill>
                <a:srgbClr val="00A1DE"/>
              </a:solidFill>
              <a:ln w="12700" cap="flat" cmpd="sng">
                <a:solidFill>
                  <a:srgbClr val="00A1DE"/>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nvGrpSpPr>
              <p:cNvPr id="186" name="Shape 186"/>
              <p:cNvGrpSpPr/>
              <p:nvPr/>
            </p:nvGrpSpPr>
            <p:grpSpPr>
              <a:xfrm>
                <a:off x="6420108" y="1454894"/>
                <a:ext cx="432047" cy="533945"/>
                <a:chOff x="6420108" y="1454894"/>
                <a:chExt cx="432047" cy="533945"/>
              </a:xfrm>
            </p:grpSpPr>
            <p:sp>
              <p:nvSpPr>
                <p:cNvPr id="187" name="Shape 187"/>
                <p:cNvSpPr/>
                <p:nvPr/>
              </p:nvSpPr>
              <p:spPr>
                <a:xfrm>
                  <a:off x="6420108" y="1454894"/>
                  <a:ext cx="432047" cy="432047"/>
                </a:xfrm>
                <a:prstGeom prst="ellipse">
                  <a:avLst/>
                </a:pr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88" name="Shape 188"/>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89" name="Shape 189"/>
              <p:cNvGrpSpPr/>
              <p:nvPr/>
            </p:nvGrpSpPr>
            <p:grpSpPr>
              <a:xfrm rot="10800000" flipH="1">
                <a:off x="6422079" y="3210942"/>
                <a:ext cx="432047" cy="533945"/>
                <a:chOff x="6420108" y="1454894"/>
                <a:chExt cx="432047" cy="533945"/>
              </a:xfrm>
            </p:grpSpPr>
            <p:sp>
              <p:nvSpPr>
                <p:cNvPr id="190" name="Shape 190"/>
                <p:cNvSpPr/>
                <p:nvPr/>
              </p:nvSpPr>
              <p:spPr>
                <a:xfrm>
                  <a:off x="6420108" y="1454894"/>
                  <a:ext cx="432047" cy="432047"/>
                </a:xfrm>
                <a:prstGeom prst="ellipse">
                  <a:avLst/>
                </a:pr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91" name="Shape 191"/>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00A1DE"/>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92" name="Shape 192"/>
              <p:cNvGrpSpPr/>
              <p:nvPr/>
            </p:nvGrpSpPr>
            <p:grpSpPr>
              <a:xfrm rot="5400000">
                <a:off x="6053947" y="2327949"/>
                <a:ext cx="432047" cy="545919"/>
                <a:chOff x="6420108" y="1454894"/>
                <a:chExt cx="432047" cy="545919"/>
              </a:xfrm>
            </p:grpSpPr>
            <p:sp>
              <p:nvSpPr>
                <p:cNvPr id="193" name="Shape 193"/>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94" name="Shape 194"/>
                <p:cNvSpPr/>
                <p:nvPr/>
              </p:nvSpPr>
              <p:spPr>
                <a:xfrm>
                  <a:off x="6510039" y="1834125"/>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195" name="Shape 195"/>
              <p:cNvGrpSpPr/>
              <p:nvPr/>
            </p:nvGrpSpPr>
            <p:grpSpPr>
              <a:xfrm rot="-5400000" flipH="1">
                <a:off x="6756473" y="2333935"/>
                <a:ext cx="432047" cy="533945"/>
                <a:chOff x="6420108" y="1454894"/>
                <a:chExt cx="432047" cy="533945"/>
              </a:xfrm>
            </p:grpSpPr>
            <p:sp>
              <p:nvSpPr>
                <p:cNvPr id="196" name="Shape 196"/>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197" name="Shape 197"/>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grpSp>
          <p:nvGrpSpPr>
            <p:cNvPr id="198" name="Shape 198"/>
            <p:cNvGrpSpPr/>
            <p:nvPr/>
          </p:nvGrpSpPr>
          <p:grpSpPr>
            <a:xfrm rot="8141066">
              <a:off x="4520226" y="2848180"/>
              <a:ext cx="1230485" cy="2281013"/>
              <a:chOff x="6008985" y="1454894"/>
              <a:chExt cx="1230485" cy="2281013"/>
            </a:xfrm>
          </p:grpSpPr>
          <p:sp>
            <p:nvSpPr>
              <p:cNvPr id="199" name="Shape 199"/>
              <p:cNvSpPr/>
              <p:nvPr/>
            </p:nvSpPr>
            <p:spPr>
              <a:xfrm>
                <a:off x="6012160" y="1988840"/>
                <a:ext cx="1224135" cy="1224135"/>
              </a:xfrm>
              <a:prstGeom prst="rect">
                <a:avLst/>
              </a:prstGeom>
              <a:solidFill>
                <a:srgbClr val="B4B4B4"/>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nvGrpSpPr>
              <p:cNvPr id="200" name="Shape 200"/>
              <p:cNvGrpSpPr/>
              <p:nvPr/>
            </p:nvGrpSpPr>
            <p:grpSpPr>
              <a:xfrm>
                <a:off x="6420108" y="1454894"/>
                <a:ext cx="432047" cy="544290"/>
                <a:chOff x="6420108" y="1454894"/>
                <a:chExt cx="432047" cy="544290"/>
              </a:xfrm>
            </p:grpSpPr>
            <p:sp>
              <p:nvSpPr>
                <p:cNvPr id="201" name="Shape 201"/>
                <p:cNvSpPr/>
                <p:nvPr/>
              </p:nvSpPr>
              <p:spPr>
                <a:xfrm>
                  <a:off x="6420108" y="1454894"/>
                  <a:ext cx="432047" cy="432047"/>
                </a:xfrm>
                <a:prstGeom prst="ellipse">
                  <a:avLst/>
                </a:prstGeom>
                <a:solidFill>
                  <a:srgbClr val="B4B4B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02" name="Shape 202"/>
                <p:cNvSpPr/>
                <p:nvPr/>
              </p:nvSpPr>
              <p:spPr>
                <a:xfrm>
                  <a:off x="6510051" y="1832496"/>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4B4B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03" name="Shape 203"/>
              <p:cNvGrpSpPr/>
              <p:nvPr/>
            </p:nvGrpSpPr>
            <p:grpSpPr>
              <a:xfrm rot="10800000" flipH="1">
                <a:off x="6421972" y="3201962"/>
                <a:ext cx="432047" cy="533945"/>
                <a:chOff x="6420001" y="1463875"/>
                <a:chExt cx="432047" cy="533945"/>
              </a:xfrm>
            </p:grpSpPr>
            <p:sp>
              <p:nvSpPr>
                <p:cNvPr id="204" name="Shape 204"/>
                <p:cNvSpPr/>
                <p:nvPr/>
              </p:nvSpPr>
              <p:spPr>
                <a:xfrm>
                  <a:off x="6420001" y="1463875"/>
                  <a:ext cx="432047" cy="432047"/>
                </a:xfrm>
                <a:prstGeom prst="ellipse">
                  <a:avLst/>
                </a:prstGeom>
                <a:solidFill>
                  <a:srgbClr val="B4B4B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05" name="Shape 205"/>
                <p:cNvSpPr/>
                <p:nvPr/>
              </p:nvSpPr>
              <p:spPr>
                <a:xfrm>
                  <a:off x="6509819" y="1831132"/>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4B4B4"/>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06" name="Shape 206"/>
              <p:cNvGrpSpPr/>
              <p:nvPr/>
            </p:nvGrpSpPr>
            <p:grpSpPr>
              <a:xfrm rot="5400000">
                <a:off x="6059934" y="2333935"/>
                <a:ext cx="432047" cy="533945"/>
                <a:chOff x="6420108" y="1454894"/>
                <a:chExt cx="432047" cy="533945"/>
              </a:xfrm>
            </p:grpSpPr>
            <p:sp>
              <p:nvSpPr>
                <p:cNvPr id="207" name="Shape 207"/>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08" name="Shape 208"/>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09" name="Shape 209"/>
              <p:cNvGrpSpPr/>
              <p:nvPr/>
            </p:nvGrpSpPr>
            <p:grpSpPr>
              <a:xfrm rot="-5400000" flipH="1">
                <a:off x="6756473" y="2333935"/>
                <a:ext cx="432047" cy="533945"/>
                <a:chOff x="6420108" y="1454894"/>
                <a:chExt cx="432047" cy="533945"/>
              </a:xfrm>
            </p:grpSpPr>
            <p:sp>
              <p:nvSpPr>
                <p:cNvPr id="210" name="Shape 210"/>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11" name="Shape 211"/>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grpSp>
          <p:nvGrpSpPr>
            <p:cNvPr id="212" name="Shape 212"/>
            <p:cNvGrpSpPr/>
            <p:nvPr/>
          </p:nvGrpSpPr>
          <p:grpSpPr>
            <a:xfrm rot="-8108659">
              <a:off x="3647947" y="3725639"/>
              <a:ext cx="1243523" cy="2278357"/>
              <a:chOff x="6008985" y="1442045"/>
              <a:chExt cx="1243523" cy="2278357"/>
            </a:xfrm>
          </p:grpSpPr>
          <p:sp>
            <p:nvSpPr>
              <p:cNvPr id="213" name="Shape 213"/>
              <p:cNvSpPr/>
              <p:nvPr/>
            </p:nvSpPr>
            <p:spPr>
              <a:xfrm>
                <a:off x="6028373" y="1976060"/>
                <a:ext cx="1224135" cy="1224135"/>
              </a:xfrm>
              <a:prstGeom prst="rect">
                <a:avLst/>
              </a:prstGeom>
              <a:solidFill>
                <a:srgbClr val="8C8C8C"/>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nvGrpSpPr>
              <p:cNvPr id="214" name="Shape 214"/>
              <p:cNvGrpSpPr/>
              <p:nvPr/>
            </p:nvGrpSpPr>
            <p:grpSpPr>
              <a:xfrm>
                <a:off x="6436260" y="1442045"/>
                <a:ext cx="432047" cy="544289"/>
                <a:chOff x="6436260" y="1442045"/>
                <a:chExt cx="432047" cy="544289"/>
              </a:xfrm>
            </p:grpSpPr>
            <p:sp>
              <p:nvSpPr>
                <p:cNvPr id="215" name="Shape 215"/>
                <p:cNvSpPr/>
                <p:nvPr/>
              </p:nvSpPr>
              <p:spPr>
                <a:xfrm>
                  <a:off x="6436260" y="1442045"/>
                  <a:ext cx="432047" cy="432047"/>
                </a:xfrm>
                <a:prstGeom prst="ellipse">
                  <a:avLst/>
                </a:prstGeom>
                <a:solidFill>
                  <a:srgbClr val="8C8C8C"/>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16" name="Shape 216"/>
                <p:cNvSpPr/>
                <p:nvPr/>
              </p:nvSpPr>
              <p:spPr>
                <a:xfrm>
                  <a:off x="6526051" y="1819647"/>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8C8C8C"/>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17" name="Shape 217"/>
              <p:cNvGrpSpPr/>
              <p:nvPr/>
            </p:nvGrpSpPr>
            <p:grpSpPr>
              <a:xfrm rot="10800000" flipH="1">
                <a:off x="6427181" y="3186459"/>
                <a:ext cx="432047" cy="533943"/>
                <a:chOff x="6425210" y="1479379"/>
                <a:chExt cx="432047" cy="533943"/>
              </a:xfrm>
            </p:grpSpPr>
            <p:sp>
              <p:nvSpPr>
                <p:cNvPr id="218" name="Shape 218"/>
                <p:cNvSpPr/>
                <p:nvPr/>
              </p:nvSpPr>
              <p:spPr>
                <a:xfrm>
                  <a:off x="6425210" y="1479379"/>
                  <a:ext cx="432047" cy="432047"/>
                </a:xfrm>
                <a:prstGeom prst="ellipse">
                  <a:avLst/>
                </a:prstGeom>
                <a:solidFill>
                  <a:srgbClr val="8C8C8C"/>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19" name="Shape 219"/>
                <p:cNvSpPr/>
                <p:nvPr/>
              </p:nvSpPr>
              <p:spPr>
                <a:xfrm>
                  <a:off x="6515030" y="1846634"/>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8C8C8C"/>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20" name="Shape 220"/>
              <p:cNvGrpSpPr/>
              <p:nvPr/>
            </p:nvGrpSpPr>
            <p:grpSpPr>
              <a:xfrm rot="5400000">
                <a:off x="6059934" y="2333935"/>
                <a:ext cx="432047" cy="533945"/>
                <a:chOff x="6420108" y="1454894"/>
                <a:chExt cx="432047" cy="533945"/>
              </a:xfrm>
            </p:grpSpPr>
            <p:sp>
              <p:nvSpPr>
                <p:cNvPr id="221" name="Shape 221"/>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22" name="Shape 222"/>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nvGrpSpPr>
              <p:cNvPr id="223" name="Shape 223"/>
              <p:cNvGrpSpPr/>
              <p:nvPr/>
            </p:nvGrpSpPr>
            <p:grpSpPr>
              <a:xfrm rot="-5400000" flipH="1">
                <a:off x="6756473" y="2333935"/>
                <a:ext cx="432047" cy="533945"/>
                <a:chOff x="6420108" y="1454894"/>
                <a:chExt cx="432047" cy="533945"/>
              </a:xfrm>
            </p:grpSpPr>
            <p:sp>
              <p:nvSpPr>
                <p:cNvPr id="224" name="Shape 224"/>
                <p:cNvSpPr/>
                <p:nvPr/>
              </p:nvSpPr>
              <p:spPr>
                <a:xfrm>
                  <a:off x="6420108" y="1454894"/>
                  <a:ext cx="432047" cy="432047"/>
                </a:xfrm>
                <a:prstGeom prst="ellipse">
                  <a:avLst/>
                </a:pr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25" name="Shape 225"/>
                <p:cNvSpPr/>
                <p:nvPr/>
              </p:nvSpPr>
              <p:spPr>
                <a:xfrm>
                  <a:off x="6509926" y="1822151"/>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lt2"/>
                </a:solidFill>
                <a:ln w="12700" cap="flat" cmpd="sng">
                  <a:solidFill>
                    <a:schemeClr val="lt1"/>
                  </a:solidFill>
                  <a:prstDash val="solid"/>
                  <a:round/>
                  <a:headEnd type="none" w="med" len="med"/>
                  <a:tailEnd type="none" w="med" len="med"/>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grpSp>
          <p:nvGrpSpPr>
            <p:cNvPr id="226" name="Shape 226"/>
            <p:cNvGrpSpPr/>
            <p:nvPr/>
          </p:nvGrpSpPr>
          <p:grpSpPr>
            <a:xfrm rot="8113742" flipH="1">
              <a:off x="3808838" y="4320758"/>
              <a:ext cx="432047" cy="559787"/>
              <a:chOff x="6425276" y="1438032"/>
              <a:chExt cx="432047" cy="559787"/>
            </a:xfrm>
          </p:grpSpPr>
          <p:sp>
            <p:nvSpPr>
              <p:cNvPr id="227" name="Shape 227"/>
              <p:cNvSpPr/>
              <p:nvPr/>
            </p:nvSpPr>
            <p:spPr>
              <a:xfrm>
                <a:off x="6425276" y="1438032"/>
                <a:ext cx="432047" cy="432047"/>
              </a:xfrm>
              <a:prstGeom prst="ellipse">
                <a:avLst/>
              </a:pr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sp>
            <p:nvSpPr>
              <p:cNvPr id="228" name="Shape 228"/>
              <p:cNvSpPr/>
              <p:nvPr/>
            </p:nvSpPr>
            <p:spPr>
              <a:xfrm>
                <a:off x="6509819" y="1831132"/>
                <a:ext cx="252412" cy="166687"/>
              </a:xfrm>
              <a:custGeom>
                <a:avLst/>
                <a:gdLst/>
                <a:ahLst/>
                <a:cxnLst/>
                <a:rect l="0" t="0" r="0" b="0"/>
                <a:pathLst>
                  <a:path w="252413" h="166688" extrusionOk="0">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575757"/>
              </a:solidFill>
              <a:ln>
                <a:noFill/>
              </a:ln>
            </p:spPr>
            <p:txBody>
              <a:bodyPr lIns="36000" tIns="36000" rIns="36000" bIns="36000" anchor="ctr" anchorCtr="0">
                <a:noAutofit/>
              </a:bodyPr>
              <a:lstStyle/>
              <a:p>
                <a:pPr marL="0" marR="0" lvl="0" indent="0" algn="ctr" rtl="0">
                  <a:spcBef>
                    <a:spcPts val="0"/>
                  </a:spcBef>
                  <a:buNone/>
                </a:pPr>
                <a:endParaRPr sz="1400" b="0" i="0" u="none" strike="noStrike" cap="none" baseline="0">
                  <a:solidFill>
                    <a:schemeClr val="dk2"/>
                  </a:solidFill>
                  <a:latin typeface="Calibri"/>
                  <a:ea typeface="Calibri"/>
                  <a:cs typeface="Calibri"/>
                  <a:sym typeface="Calibri"/>
                </a:endParaRPr>
              </a:p>
            </p:txBody>
          </p:sp>
        </p:grpSp>
      </p:grpSp>
      <p:sp>
        <p:nvSpPr>
          <p:cNvPr id="229" name="Shape 229"/>
          <p:cNvSpPr/>
          <p:nvPr/>
        </p:nvSpPr>
        <p:spPr>
          <a:xfrm>
            <a:off x="6710300" y="1547829"/>
            <a:ext cx="1606499" cy="1896299"/>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500" b="1" i="0" u="none" strike="noStrike" cap="none" baseline="0">
                <a:solidFill>
                  <a:srgbClr val="313131"/>
                </a:solidFill>
                <a:latin typeface="Calibri"/>
                <a:ea typeface="Calibri"/>
                <a:cs typeface="Calibri"/>
                <a:sym typeface="Calibri"/>
              </a:rPr>
              <a:t>Unmet Needs</a:t>
            </a:r>
            <a:br>
              <a:rPr lang="en-US" sz="1500" b="1" i="0" u="none" strike="noStrike" cap="none" baseline="0">
                <a:solidFill>
                  <a:srgbClr val="313131"/>
                </a:solidFill>
                <a:latin typeface="Calibri"/>
                <a:ea typeface="Calibri"/>
                <a:cs typeface="Calibri"/>
                <a:sym typeface="Calibri"/>
              </a:rPr>
            </a:br>
            <a:r>
              <a:rPr lang="en-US" sz="1500">
                <a:solidFill>
                  <a:srgbClr val="313131"/>
                </a:solidFill>
                <a:latin typeface="Calibri"/>
                <a:ea typeface="Calibri"/>
                <a:cs typeface="Calibri"/>
                <a:sym typeface="Calibri"/>
              </a:rPr>
              <a:t>Currently no outlet for people to bond and share their experiences about tea, limited by geographical locations</a:t>
            </a:r>
          </a:p>
        </p:txBody>
      </p:sp>
      <p:cxnSp>
        <p:nvCxnSpPr>
          <p:cNvPr id="230" name="Shape 230"/>
          <p:cNvCxnSpPr/>
          <p:nvPr/>
        </p:nvCxnSpPr>
        <p:spPr>
          <a:xfrm rot="10800000" flipH="1">
            <a:off x="4804383" y="1547877"/>
            <a:ext cx="1830599" cy="323099"/>
          </a:xfrm>
          <a:prstGeom prst="bentConnector3">
            <a:avLst>
              <a:gd name="adj1" fmla="val 46"/>
            </a:avLst>
          </a:prstGeom>
          <a:noFill/>
          <a:ln w="12700" cap="flat" cmpd="sng">
            <a:solidFill>
              <a:srgbClr val="00A1DE"/>
            </a:solidFill>
            <a:prstDash val="solid"/>
            <a:round/>
            <a:headEnd type="none" w="med" len="med"/>
            <a:tailEnd type="triangle" w="lg" len="lg"/>
          </a:ln>
        </p:spPr>
      </p:cxnSp>
      <p:cxnSp>
        <p:nvCxnSpPr>
          <p:cNvPr id="231" name="Shape 231"/>
          <p:cNvCxnSpPr/>
          <p:nvPr/>
        </p:nvCxnSpPr>
        <p:spPr>
          <a:xfrm rot="-5400000" flipH="1">
            <a:off x="5774119" y="4189310"/>
            <a:ext cx="877800" cy="843900"/>
          </a:xfrm>
          <a:prstGeom prst="bentConnector3">
            <a:avLst>
              <a:gd name="adj1" fmla="val 100000"/>
            </a:avLst>
          </a:prstGeom>
          <a:noFill/>
          <a:ln w="12700" cap="flat" cmpd="sng">
            <a:solidFill>
              <a:srgbClr val="B4B4B4"/>
            </a:solidFill>
            <a:prstDash val="solid"/>
            <a:round/>
            <a:headEnd type="none" w="med" len="med"/>
            <a:tailEnd type="triangle" w="lg" len="lg"/>
          </a:ln>
        </p:spPr>
      </p:cxnSp>
      <p:sp>
        <p:nvSpPr>
          <p:cNvPr id="232" name="Shape 232"/>
          <p:cNvSpPr/>
          <p:nvPr/>
        </p:nvSpPr>
        <p:spPr>
          <a:xfrm>
            <a:off x="6710300" y="4339350"/>
            <a:ext cx="1606499" cy="2095799"/>
          </a:xfrm>
          <a:prstGeom prst="rect">
            <a:avLst/>
          </a:prstGeom>
          <a:noFill/>
          <a:ln>
            <a:noFill/>
          </a:ln>
        </p:spPr>
        <p:txBody>
          <a:bodyPr lIns="0" tIns="0" rIns="0" bIns="0" anchor="t" anchorCtr="0">
            <a:noAutofit/>
          </a:bodyPr>
          <a:lstStyle/>
          <a:p>
            <a:pPr marL="0" marR="0" lvl="0" indent="0" algn="l" rtl="0">
              <a:spcBef>
                <a:spcPts val="0"/>
              </a:spcBef>
              <a:spcAft>
                <a:spcPts val="600"/>
              </a:spcAft>
              <a:buSzPct val="25000"/>
              <a:buNone/>
            </a:pPr>
            <a:r>
              <a:rPr lang="en-US" sz="1500" b="1" i="0" u="none" strike="noStrike" cap="none" baseline="0">
                <a:solidFill>
                  <a:srgbClr val="313131"/>
                </a:solidFill>
                <a:latin typeface="Calibri"/>
                <a:ea typeface="Calibri"/>
                <a:cs typeface="Calibri"/>
                <a:sym typeface="Calibri"/>
              </a:rPr>
              <a:t>Solution</a:t>
            </a:r>
            <a:br>
              <a:rPr lang="en-US" sz="1500" b="1" i="0" u="none" strike="noStrike" cap="none" baseline="0">
                <a:solidFill>
                  <a:srgbClr val="313131"/>
                </a:solidFill>
                <a:latin typeface="Calibri"/>
                <a:ea typeface="Calibri"/>
                <a:cs typeface="Calibri"/>
                <a:sym typeface="Calibri"/>
              </a:rPr>
            </a:br>
            <a:r>
              <a:rPr lang="en-US" sz="1500">
                <a:solidFill>
                  <a:srgbClr val="313131"/>
                </a:solidFill>
                <a:latin typeface="Calibri"/>
                <a:ea typeface="Calibri"/>
                <a:cs typeface="Calibri"/>
                <a:sym typeface="Calibri"/>
              </a:rPr>
              <a:t>Our tea app connects users globally to allow them to form meaningful relationships and bond over tea.</a:t>
            </a:r>
          </a:p>
        </p:txBody>
      </p:sp>
      <p:cxnSp>
        <p:nvCxnSpPr>
          <p:cNvPr id="233" name="Shape 233"/>
          <p:cNvCxnSpPr/>
          <p:nvPr/>
        </p:nvCxnSpPr>
        <p:spPr>
          <a:xfrm rot="10800000">
            <a:off x="2000251" y="1547739"/>
            <a:ext cx="1626300" cy="1316099"/>
          </a:xfrm>
          <a:prstGeom prst="bentConnector3">
            <a:avLst>
              <a:gd name="adj1" fmla="val -1275"/>
            </a:avLst>
          </a:prstGeom>
          <a:noFill/>
          <a:ln w="12700" cap="flat" cmpd="sng">
            <a:solidFill>
              <a:srgbClr val="575757"/>
            </a:solidFill>
            <a:prstDash val="solid"/>
            <a:round/>
            <a:headEnd type="none" w="med" len="med"/>
            <a:tailEnd type="triangle" w="lg" len="lg"/>
          </a:ln>
        </p:spPr>
      </p:cxnSp>
      <p:sp>
        <p:nvSpPr>
          <p:cNvPr id="234" name="Shape 234"/>
          <p:cNvSpPr/>
          <p:nvPr/>
        </p:nvSpPr>
        <p:spPr>
          <a:xfrm>
            <a:off x="393700" y="1584433"/>
            <a:ext cx="1606499" cy="1768800"/>
          </a:xfrm>
          <a:prstGeom prst="rect">
            <a:avLst/>
          </a:prstGeom>
          <a:noFill/>
          <a:ln>
            <a:noFill/>
          </a:ln>
        </p:spPr>
        <p:txBody>
          <a:bodyPr lIns="0" tIns="0" rIns="0" bIns="0" anchor="t" anchorCtr="0">
            <a:noAutofit/>
          </a:bodyPr>
          <a:lstStyle/>
          <a:p>
            <a:pPr marL="0" marR="0" lvl="0" indent="0" algn="r" rtl="0">
              <a:spcBef>
                <a:spcPts val="0"/>
              </a:spcBef>
              <a:spcAft>
                <a:spcPts val="600"/>
              </a:spcAft>
              <a:buSzPct val="25000"/>
              <a:buNone/>
            </a:pPr>
            <a:r>
              <a:rPr lang="en-US" sz="1500" b="1" i="0" u="none" strike="noStrike" cap="none" baseline="0">
                <a:solidFill>
                  <a:srgbClr val="313131"/>
                </a:solidFill>
                <a:latin typeface="Calibri"/>
                <a:ea typeface="Calibri"/>
                <a:cs typeface="Calibri"/>
                <a:sym typeface="Calibri"/>
              </a:rPr>
              <a:t>Problem Statement</a:t>
            </a:r>
            <a:br>
              <a:rPr lang="en-US" sz="1500" b="1" i="0" u="none" strike="noStrike" cap="none" baseline="0">
                <a:solidFill>
                  <a:srgbClr val="313131"/>
                </a:solidFill>
                <a:latin typeface="Calibri"/>
                <a:ea typeface="Calibri"/>
                <a:cs typeface="Calibri"/>
                <a:sym typeface="Calibri"/>
              </a:rPr>
            </a:br>
            <a:r>
              <a:rPr lang="en-US" sz="1500" i="0" u="none" strike="noStrike" cap="none" baseline="0">
                <a:solidFill>
                  <a:srgbClr val="313131"/>
                </a:solidFill>
                <a:latin typeface="Calibri"/>
                <a:ea typeface="Calibri"/>
                <a:cs typeface="Calibri"/>
                <a:sym typeface="Calibri"/>
              </a:rPr>
              <a:t>How can we connect people around the world from different cultural backgrounds </a:t>
            </a:r>
            <a:r>
              <a:rPr lang="en-US" sz="1500">
                <a:solidFill>
                  <a:srgbClr val="313131"/>
                </a:solidFill>
                <a:latin typeface="Calibri"/>
                <a:ea typeface="Calibri"/>
                <a:cs typeface="Calibri"/>
                <a:sym typeface="Calibri"/>
              </a:rPr>
              <a:t>through tea?</a:t>
            </a:r>
            <a:r>
              <a:rPr lang="en-US" sz="1500" b="0" i="0" u="none" strike="noStrike" cap="none" baseline="0">
                <a:solidFill>
                  <a:srgbClr val="313131"/>
                </a:solidFill>
                <a:latin typeface="Calibri"/>
                <a:ea typeface="Calibri"/>
                <a:cs typeface="Calibri"/>
                <a:sym typeface="Calibri"/>
              </a:rPr>
              <a:t> </a:t>
            </a:r>
          </a:p>
        </p:txBody>
      </p:sp>
      <p:sp>
        <p:nvSpPr>
          <p:cNvPr id="235" name="Shape 235"/>
          <p:cNvSpPr/>
          <p:nvPr/>
        </p:nvSpPr>
        <p:spPr>
          <a:xfrm>
            <a:off x="393698" y="5050128"/>
            <a:ext cx="1606464" cy="1692771"/>
          </a:xfrm>
          <a:prstGeom prst="rect">
            <a:avLst/>
          </a:prstGeom>
          <a:noFill/>
          <a:ln>
            <a:noFill/>
          </a:ln>
        </p:spPr>
        <p:txBody>
          <a:bodyPr lIns="0" tIns="0" rIns="0" bIns="0" anchor="t" anchorCtr="0">
            <a:noAutofit/>
          </a:bodyPr>
          <a:lstStyle/>
          <a:p>
            <a:pPr marL="0" marR="0" lvl="0" indent="0" algn="r" rtl="0">
              <a:spcBef>
                <a:spcPts val="0"/>
              </a:spcBef>
              <a:spcAft>
                <a:spcPts val="600"/>
              </a:spcAft>
              <a:buSzPct val="25000"/>
              <a:buNone/>
            </a:pPr>
            <a:r>
              <a:rPr lang="en-US" sz="1500" b="1" i="0" u="none" strike="noStrike" cap="none" baseline="0">
                <a:solidFill>
                  <a:srgbClr val="313131"/>
                </a:solidFill>
                <a:latin typeface="Calibri"/>
                <a:ea typeface="Calibri"/>
                <a:cs typeface="Calibri"/>
                <a:sym typeface="Calibri"/>
              </a:rPr>
              <a:t>Affected Stakeholders</a:t>
            </a:r>
          </a:p>
          <a:p>
            <a:pPr marL="0" marR="0" lvl="0" indent="0" algn="r" rtl="0">
              <a:spcBef>
                <a:spcPts val="0"/>
              </a:spcBef>
              <a:spcAft>
                <a:spcPts val="600"/>
              </a:spcAft>
              <a:buSzPct val="25000"/>
              <a:buNone/>
            </a:pPr>
            <a:r>
              <a:rPr lang="en-US" sz="1500" b="0" i="0" u="none" strike="noStrike" cap="none" baseline="0">
                <a:solidFill>
                  <a:srgbClr val="313131"/>
                </a:solidFill>
                <a:latin typeface="Calibri"/>
                <a:ea typeface="Calibri"/>
                <a:cs typeface="Calibri"/>
                <a:sym typeface="Calibri"/>
              </a:rPr>
              <a:t>T</a:t>
            </a:r>
            <a:r>
              <a:rPr lang="en-US" sz="1500">
                <a:solidFill>
                  <a:srgbClr val="313131"/>
                </a:solidFill>
                <a:latin typeface="Calibri"/>
                <a:ea typeface="Calibri"/>
                <a:cs typeface="Calibri"/>
                <a:sym typeface="Calibri"/>
              </a:rPr>
              <a:t>ea drinkers, non-tea drinkers, tea shops, tea enthusiasts </a:t>
            </a:r>
            <a:r>
              <a:rPr lang="en-US" sz="1500" b="0" i="0" u="none" strike="noStrike" cap="none" baseline="0">
                <a:solidFill>
                  <a:srgbClr val="313131"/>
                </a:solidFill>
                <a:latin typeface="Calibri"/>
                <a:ea typeface="Calibri"/>
                <a:cs typeface="Calibri"/>
                <a:sym typeface="Calibri"/>
              </a:rPr>
              <a:t> </a:t>
            </a:r>
          </a:p>
        </p:txBody>
      </p:sp>
      <p:cxnSp>
        <p:nvCxnSpPr>
          <p:cNvPr id="236" name="Shape 236"/>
          <p:cNvCxnSpPr/>
          <p:nvPr/>
        </p:nvCxnSpPr>
        <p:spPr>
          <a:xfrm flipH="1">
            <a:off x="2063005" y="4507746"/>
            <a:ext cx="1985699" cy="542400"/>
          </a:xfrm>
          <a:prstGeom prst="bentConnector3">
            <a:avLst>
              <a:gd name="adj1" fmla="val 100105"/>
            </a:avLst>
          </a:prstGeom>
          <a:noFill/>
          <a:ln w="12700" cap="flat" cmpd="sng">
            <a:solidFill>
              <a:srgbClr val="8C8C8C"/>
            </a:solidFill>
            <a:prstDash val="solid"/>
            <a:round/>
            <a:headEnd type="none" w="med" len="med"/>
            <a:tailEnd type="triangle" w="lg" len="lg"/>
          </a:ln>
        </p:spPr>
      </p:cxnSp>
      <p:pic>
        <p:nvPicPr>
          <p:cNvPr id="237" name="Shape 237"/>
          <p:cNvPicPr preferRelativeResize="0"/>
          <p:nvPr/>
        </p:nvPicPr>
        <p:blipFill rotWithShape="1">
          <a:blip r:embed="rId3">
            <a:alphaModFix/>
          </a:blip>
          <a:srcRect/>
          <a:stretch/>
        </p:blipFill>
        <p:spPr>
          <a:xfrm>
            <a:off x="5902525" y="1670174"/>
            <a:ext cx="621000" cy="542400"/>
          </a:xfrm>
          <a:prstGeom prst="rect">
            <a:avLst/>
          </a:prstGeom>
          <a:noFill/>
          <a:ln>
            <a:noFill/>
          </a:ln>
        </p:spPr>
      </p:pic>
      <p:pic>
        <p:nvPicPr>
          <p:cNvPr id="238" name="Shape 238"/>
          <p:cNvPicPr preferRelativeResize="0"/>
          <p:nvPr/>
        </p:nvPicPr>
        <p:blipFill rotWithShape="1">
          <a:blip r:embed="rId4">
            <a:alphaModFix/>
          </a:blip>
          <a:srcRect/>
          <a:stretch/>
        </p:blipFill>
        <p:spPr>
          <a:xfrm>
            <a:off x="6093624" y="5161728"/>
            <a:ext cx="429899" cy="704699"/>
          </a:xfrm>
          <a:prstGeom prst="rect">
            <a:avLst/>
          </a:prstGeom>
          <a:noFill/>
          <a:ln>
            <a:noFill/>
          </a:ln>
        </p:spPr>
      </p:pic>
      <p:pic>
        <p:nvPicPr>
          <p:cNvPr id="239" name="Shape 239"/>
          <p:cNvPicPr preferRelativeResize="0"/>
          <p:nvPr/>
        </p:nvPicPr>
        <p:blipFill rotWithShape="1">
          <a:blip r:embed="rId5">
            <a:alphaModFix/>
          </a:blip>
          <a:srcRect/>
          <a:stretch/>
        </p:blipFill>
        <p:spPr>
          <a:xfrm>
            <a:off x="2132326" y="5050129"/>
            <a:ext cx="621000" cy="559799"/>
          </a:xfrm>
          <a:prstGeom prst="rect">
            <a:avLst/>
          </a:prstGeom>
          <a:noFill/>
          <a:ln>
            <a:noFill/>
          </a:ln>
        </p:spPr>
      </p:pic>
      <p:pic>
        <p:nvPicPr>
          <p:cNvPr id="240" name="Shape 240"/>
          <p:cNvPicPr preferRelativeResize="0"/>
          <p:nvPr/>
        </p:nvPicPr>
        <p:blipFill rotWithShape="1">
          <a:blip r:embed="rId6">
            <a:alphaModFix/>
          </a:blip>
          <a:srcRect/>
          <a:stretch/>
        </p:blipFill>
        <p:spPr>
          <a:xfrm>
            <a:off x="2132335" y="1640023"/>
            <a:ext cx="621000" cy="6027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85300" y="4619100"/>
            <a:ext cx="4105800" cy="2238899"/>
          </a:xfrm>
          <a:prstGeom prst="rect">
            <a:avLst/>
          </a:prstGeom>
        </p:spPr>
        <p:txBody>
          <a:bodyPr lIns="91425" tIns="91425" rIns="91425" bIns="91425" anchor="t" anchorCtr="0">
            <a:noAutofit/>
          </a:bodyPr>
          <a:lstStyle/>
          <a:p>
            <a:pPr rtl="0">
              <a:spcBef>
                <a:spcPts val="0"/>
              </a:spcBef>
              <a:buNone/>
            </a:pPr>
            <a:r>
              <a:rPr lang="en-US" sz="1200"/>
              <a:t>Jennifer Silvestri </a:t>
            </a:r>
          </a:p>
          <a:p>
            <a:pPr rtl="0">
              <a:spcBef>
                <a:spcPts val="0"/>
              </a:spcBef>
              <a:buNone/>
            </a:pPr>
            <a:r>
              <a:rPr lang="en-US" sz="1200"/>
              <a:t>30 year old who lives in Philadelphia</a:t>
            </a:r>
          </a:p>
          <a:p>
            <a:pPr rtl="0">
              <a:spcBef>
                <a:spcPts val="0"/>
              </a:spcBef>
              <a:buNone/>
            </a:pPr>
            <a:r>
              <a:rPr lang="en-US" sz="1200"/>
              <a:t>Married and is expecting a child</a:t>
            </a:r>
          </a:p>
          <a:p>
            <a:pPr rtl="0">
              <a:spcBef>
                <a:spcPts val="0"/>
              </a:spcBef>
              <a:buNone/>
            </a:pPr>
            <a:r>
              <a:rPr lang="en-US" sz="1200"/>
              <a:t>Drinks tea because it calms her down during her mood swings. </a:t>
            </a:r>
          </a:p>
          <a:p>
            <a:pPr rtl="0">
              <a:spcBef>
                <a:spcPts val="0"/>
              </a:spcBef>
              <a:buNone/>
            </a:pPr>
            <a:r>
              <a:rPr lang="en-US" sz="1200"/>
              <a:t>“I wonder who else enjoys drinking green tea as much as I do”</a:t>
            </a:r>
          </a:p>
          <a:p>
            <a:pPr>
              <a:spcBef>
                <a:spcPts val="0"/>
              </a:spcBef>
              <a:buNone/>
            </a:pPr>
            <a:r>
              <a:rPr lang="en-US" sz="1200"/>
              <a:t>Unmet need: My husband doesn't like tea so I need to be able to share my experiences with other people</a:t>
            </a:r>
          </a:p>
        </p:txBody>
      </p:sp>
      <p:sp>
        <p:nvSpPr>
          <p:cNvPr id="247" name="Shape 247"/>
          <p:cNvSpPr txBox="1">
            <a:spLocks noGrp="1"/>
          </p:cNvSpPr>
          <p:nvPr>
            <p:ph type="title"/>
          </p:nvPr>
        </p:nvSpPr>
        <p:spPr>
          <a:xfrm>
            <a:off x="217462" y="204983"/>
            <a:ext cx="8388000" cy="469499"/>
          </a:xfrm>
          <a:prstGeom prst="rect">
            <a:avLst/>
          </a:prstGeom>
        </p:spPr>
        <p:txBody>
          <a:bodyPr lIns="91425" tIns="91425" rIns="91425" bIns="91425" anchor="t" anchorCtr="0">
            <a:noAutofit/>
          </a:bodyPr>
          <a:lstStyle/>
          <a:p>
            <a:pPr>
              <a:spcBef>
                <a:spcPts val="0"/>
              </a:spcBef>
              <a:buNone/>
            </a:pPr>
            <a:r>
              <a:rPr lang="en-US" sz="2200">
                <a:solidFill>
                  <a:schemeClr val="accent5"/>
                </a:solidFill>
              </a:rPr>
              <a:t>Personas </a:t>
            </a:r>
          </a:p>
        </p:txBody>
      </p:sp>
      <p:sp>
        <p:nvSpPr>
          <p:cNvPr id="248" name="Shape 248"/>
          <p:cNvSpPr txBox="1">
            <a:spLocks noGrp="1"/>
          </p:cNvSpPr>
          <p:nvPr>
            <p:ph type="body" idx="2"/>
          </p:nvPr>
        </p:nvSpPr>
        <p:spPr>
          <a:xfrm>
            <a:off x="4540150" y="4622100"/>
            <a:ext cx="3877200" cy="2144999"/>
          </a:xfrm>
          <a:prstGeom prst="rect">
            <a:avLst/>
          </a:prstGeom>
        </p:spPr>
        <p:txBody>
          <a:bodyPr lIns="91425" tIns="91425" rIns="91425" bIns="91425" anchor="t" anchorCtr="0">
            <a:noAutofit/>
          </a:bodyPr>
          <a:lstStyle/>
          <a:p>
            <a:pPr marL="0" indent="0" rtl="0">
              <a:spcBef>
                <a:spcPts val="0"/>
              </a:spcBef>
              <a:buNone/>
            </a:pPr>
            <a:r>
              <a:rPr lang="en-US" sz="1200"/>
              <a:t>Nick Nuss </a:t>
            </a:r>
          </a:p>
          <a:p>
            <a:pPr marL="0" indent="0" rtl="0">
              <a:spcBef>
                <a:spcPts val="0"/>
              </a:spcBef>
              <a:buNone/>
            </a:pPr>
            <a:r>
              <a:rPr lang="en-US" sz="1200"/>
              <a:t>20 year old who lives in Hong Kong</a:t>
            </a:r>
          </a:p>
          <a:p>
            <a:pPr marL="0" indent="0" rtl="0">
              <a:spcBef>
                <a:spcPts val="0"/>
              </a:spcBef>
              <a:buNone/>
            </a:pPr>
            <a:r>
              <a:rPr lang="en-US" sz="1200"/>
              <a:t>Student studying International Business</a:t>
            </a:r>
          </a:p>
          <a:p>
            <a:pPr marL="0" indent="0" rtl="0">
              <a:spcBef>
                <a:spcPts val="0"/>
              </a:spcBef>
              <a:buNone/>
            </a:pPr>
            <a:r>
              <a:rPr lang="en-US" sz="1200"/>
              <a:t>Drinks tea because he believes it promotes a long term healthy lifestyle.</a:t>
            </a:r>
          </a:p>
          <a:p>
            <a:pPr marL="0" indent="0" rtl="0">
              <a:spcBef>
                <a:spcPts val="0"/>
              </a:spcBef>
              <a:buNone/>
            </a:pPr>
            <a:r>
              <a:rPr lang="en-US" sz="1200"/>
              <a:t>“How can I combine tea and technology to benefit businesses and society”</a:t>
            </a:r>
          </a:p>
          <a:p>
            <a:pPr marL="0" indent="0">
              <a:spcBef>
                <a:spcPts val="0"/>
              </a:spcBef>
              <a:buNone/>
            </a:pPr>
            <a:r>
              <a:rPr lang="en-US" sz="1200"/>
              <a:t>Unmet need: Wants to be able to build a business around tea-sharing experiences</a:t>
            </a:r>
          </a:p>
        </p:txBody>
      </p:sp>
      <p:pic>
        <p:nvPicPr>
          <p:cNvPr id="249" name="Shape 249"/>
          <p:cNvPicPr preferRelativeResize="0"/>
          <p:nvPr/>
        </p:nvPicPr>
        <p:blipFill>
          <a:blip r:embed="rId3">
            <a:alphaModFix/>
          </a:blip>
          <a:stretch>
            <a:fillRect/>
          </a:stretch>
        </p:blipFill>
        <p:spPr>
          <a:xfrm>
            <a:off x="285300" y="748725"/>
            <a:ext cx="3796125" cy="3796125"/>
          </a:xfrm>
          <a:prstGeom prst="rect">
            <a:avLst/>
          </a:prstGeom>
          <a:noFill/>
          <a:ln>
            <a:noFill/>
          </a:ln>
        </p:spPr>
      </p:pic>
      <p:pic>
        <p:nvPicPr>
          <p:cNvPr id="250" name="Shape 250"/>
          <p:cNvPicPr preferRelativeResize="0"/>
          <p:nvPr/>
        </p:nvPicPr>
        <p:blipFill>
          <a:blip r:embed="rId4">
            <a:alphaModFix/>
          </a:blip>
          <a:stretch>
            <a:fillRect/>
          </a:stretch>
        </p:blipFill>
        <p:spPr>
          <a:xfrm>
            <a:off x="4612600" y="750225"/>
            <a:ext cx="3453339" cy="37961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5541167" y="1754188"/>
            <a:ext cx="2322046" cy="4174783"/>
          </a:xfrm>
          <a:custGeom>
            <a:avLst/>
            <a:gdLst/>
            <a:ahLst/>
            <a:cxnLst/>
            <a:rect l="0" t="0" r="0" b="0"/>
            <a:pathLst>
              <a:path w="2155032" h="4195762" extrusionOk="0">
                <a:moveTo>
                  <a:pt x="0" y="635154"/>
                </a:moveTo>
                <a:lnTo>
                  <a:pt x="1268590" y="635154"/>
                </a:lnTo>
                <a:lnTo>
                  <a:pt x="1268590" y="0"/>
                </a:lnTo>
                <a:lnTo>
                  <a:pt x="2155032" y="2105058"/>
                </a:lnTo>
                <a:lnTo>
                  <a:pt x="1268590" y="4195762"/>
                </a:lnTo>
                <a:lnTo>
                  <a:pt x="1268590" y="3560608"/>
                </a:lnTo>
                <a:lnTo>
                  <a:pt x="0" y="3560608"/>
                </a:lnTo>
                <a:lnTo>
                  <a:pt x="571331" y="2105068"/>
                </a:lnTo>
                <a:lnTo>
                  <a:pt x="0" y="635154"/>
                </a:lnTo>
                <a:close/>
              </a:path>
            </a:pathLst>
          </a:custGeom>
          <a:solidFill>
            <a:schemeClr val="accent5"/>
          </a:solidFill>
          <a:ln w="12700" cap="flat" cmpd="sng">
            <a:solidFill>
              <a:schemeClr val="lt1"/>
            </a:solidFill>
            <a:prstDash val="solid"/>
            <a:round/>
            <a:headEnd type="none" w="med" len="med"/>
            <a:tailEnd type="none" w="med" len="med"/>
          </a:ln>
        </p:spPr>
        <p:txBody>
          <a:bodyPr lIns="5486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Big Idea</a:t>
            </a:r>
          </a:p>
        </p:txBody>
      </p:sp>
      <p:sp>
        <p:nvSpPr>
          <p:cNvPr id="257" name="Shape 257"/>
          <p:cNvSpPr/>
          <p:nvPr/>
        </p:nvSpPr>
        <p:spPr>
          <a:xfrm>
            <a:off x="1476375" y="2390775"/>
            <a:ext cx="2271600" cy="2894099"/>
          </a:xfrm>
          <a:prstGeom prst="homePlate">
            <a:avLst>
              <a:gd name="adj" fmla="val 26427"/>
            </a:avLst>
          </a:prstGeom>
          <a:solidFill>
            <a:srgbClr val="999999"/>
          </a:solidFill>
          <a:ln w="12700" cap="flat" cmpd="sng">
            <a:solidFill>
              <a:schemeClr val="lt1"/>
            </a:solidFill>
            <a:prstDash val="solid"/>
            <a:round/>
            <a:headEnd type="none" w="med" len="med"/>
            <a:tailEnd type="none" w="med" len="med"/>
          </a:ln>
        </p:spPr>
        <p:txBody>
          <a:bodyPr lIns="91425" tIns="36000" rIns="36000" bIns="36000" anchor="ctr" anchorCtr="0">
            <a:noAutofit/>
          </a:bodyPr>
          <a:lstStyle/>
          <a:p>
            <a:pPr marL="0" marR="0" lvl="1" indent="0" algn="l" rtl="0">
              <a:lnSpc>
                <a:spcPct val="100000"/>
              </a:lnSpc>
              <a:spcBef>
                <a:spcPts val="0"/>
              </a:spcBef>
              <a:spcAft>
                <a:spcPts val="0"/>
              </a:spcAft>
              <a:buClr>
                <a:schemeClr val="lt1"/>
              </a:buClr>
              <a:buSzPct val="25000"/>
              <a:buFont typeface="Arial"/>
              <a:buNone/>
            </a:pPr>
            <a:r>
              <a:rPr lang="en-US" sz="3000" b="0" i="0" u="none" strike="noStrike" cap="none" baseline="0">
                <a:solidFill>
                  <a:schemeClr val="lt1"/>
                </a:solidFill>
                <a:latin typeface="Calibri"/>
                <a:ea typeface="Calibri"/>
                <a:cs typeface="Calibri"/>
                <a:sym typeface="Calibri"/>
              </a:rPr>
              <a:t>    Process</a:t>
            </a:r>
          </a:p>
        </p:txBody>
      </p:sp>
      <p:sp>
        <p:nvSpPr>
          <p:cNvPr id="258" name="Shape 258"/>
          <p:cNvSpPr/>
          <p:nvPr/>
        </p:nvSpPr>
        <p:spPr>
          <a:xfrm>
            <a:off x="3290887" y="2390774"/>
            <a:ext cx="2649538" cy="1495425"/>
          </a:xfrm>
          <a:custGeom>
            <a:avLst/>
            <a:gdLst/>
            <a:ahLst/>
            <a:cxnLst/>
            <a:rect l="0" t="0" r="0" b="0"/>
            <a:pathLst>
              <a:path w="1636" h="867" extrusionOk="0">
                <a:moveTo>
                  <a:pt x="1298" y="0"/>
                </a:moveTo>
                <a:lnTo>
                  <a:pt x="1635" y="866"/>
                </a:lnTo>
                <a:lnTo>
                  <a:pt x="368" y="866"/>
                </a:lnTo>
                <a:lnTo>
                  <a:pt x="0" y="0"/>
                </a:lnTo>
                <a:lnTo>
                  <a:pt x="1298" y="0"/>
                </a:lnTo>
              </a:path>
            </a:pathLst>
          </a:custGeom>
          <a:solidFill>
            <a:srgbClr val="999999"/>
          </a:solidFill>
          <a:ln w="12700" cap="rnd" cmpd="sng">
            <a:solidFill>
              <a:schemeClr val="lt1"/>
            </a:solidFill>
            <a:prstDash val="solid"/>
            <a:round/>
            <a:headEnd type="none" w="med" len="med"/>
            <a:tailEnd type="none" w="med" len="med"/>
          </a:ln>
        </p:spPr>
        <p:txBody>
          <a:bodyPr lIns="365750" tIns="182875" rIns="36000" bIns="36000" anchor="t" anchorCtr="0">
            <a:noAutofit/>
          </a:bodyPr>
          <a:lstStyle/>
          <a:p>
            <a:pPr marL="0" marR="0" lvl="1" indent="0" algn="l" rtl="0">
              <a:spcBef>
                <a:spcPts val="0"/>
              </a:spcBef>
              <a:buSzPct val="25000"/>
              <a:buNone/>
            </a:pPr>
            <a:r>
              <a:rPr lang="en-US" sz="3000" b="0" i="0" u="none" strike="noStrike" cap="none" baseline="0">
                <a:solidFill>
                  <a:schemeClr val="lt1"/>
                </a:solidFill>
                <a:latin typeface="Calibri"/>
                <a:ea typeface="Calibri"/>
                <a:cs typeface="Calibri"/>
                <a:sym typeface="Calibri"/>
              </a:rPr>
              <a:t>   </a:t>
            </a:r>
            <a:r>
              <a:rPr lang="en-US" sz="3000">
                <a:solidFill>
                  <a:schemeClr val="lt1"/>
                </a:solidFill>
                <a:latin typeface="Calibri"/>
                <a:ea typeface="Calibri"/>
                <a:cs typeface="Calibri"/>
                <a:sym typeface="Calibri"/>
              </a:rPr>
              <a:t>Key </a:t>
            </a:r>
          </a:p>
          <a:p>
            <a:pPr marL="0" marR="0" lvl="1" indent="0" algn="l" rtl="0">
              <a:spcBef>
                <a:spcPts val="0"/>
              </a:spcBef>
              <a:buSzPct val="25000"/>
              <a:buNone/>
            </a:pPr>
            <a:r>
              <a:rPr lang="en-US" sz="3000">
                <a:solidFill>
                  <a:schemeClr val="lt1"/>
                </a:solidFill>
                <a:latin typeface="Calibri"/>
                <a:ea typeface="Calibri"/>
                <a:cs typeface="Calibri"/>
                <a:sym typeface="Calibri"/>
              </a:rPr>
              <a:t>   Insights</a:t>
            </a:r>
          </a:p>
        </p:txBody>
      </p:sp>
      <p:sp>
        <p:nvSpPr>
          <p:cNvPr id="259" name="Shape 259"/>
          <p:cNvSpPr/>
          <p:nvPr/>
        </p:nvSpPr>
        <p:spPr>
          <a:xfrm>
            <a:off x="3290887" y="3881437"/>
            <a:ext cx="2649535" cy="1403350"/>
          </a:xfrm>
          <a:custGeom>
            <a:avLst/>
            <a:gdLst/>
            <a:ahLst/>
            <a:cxnLst/>
            <a:rect l="0" t="0" r="0" b="0"/>
            <a:pathLst>
              <a:path w="2649536" h="1403351" extrusionOk="0">
                <a:moveTo>
                  <a:pt x="597693" y="0"/>
                </a:moveTo>
                <a:lnTo>
                  <a:pt x="2649536" y="0"/>
                </a:lnTo>
                <a:lnTo>
                  <a:pt x="2101849" y="1403351"/>
                </a:lnTo>
                <a:lnTo>
                  <a:pt x="0" y="1403350"/>
                </a:lnTo>
                <a:lnTo>
                  <a:pt x="597693" y="0"/>
                </a:lnTo>
                <a:close/>
              </a:path>
            </a:pathLst>
          </a:custGeom>
          <a:solidFill>
            <a:srgbClr val="999999"/>
          </a:solidFill>
          <a:ln w="12700" cap="flat" cmpd="sng">
            <a:solidFill>
              <a:schemeClr val="lt1"/>
            </a:solidFill>
            <a:prstDash val="solid"/>
            <a:round/>
            <a:headEnd type="none" w="med" len="med"/>
            <a:tailEnd type="none" w="med" len="med"/>
          </a:ln>
        </p:spPr>
        <p:txBody>
          <a:bodyPr lIns="612000" tIns="36000" rIns="540000" bIns="182875" anchor="b" anchorCtr="0">
            <a:noAutofit/>
          </a:bodyPr>
          <a:lstStyle/>
          <a:p>
            <a:pPr marL="0" marR="0" lvl="1" indent="0" algn="l" rtl="0">
              <a:lnSpc>
                <a:spcPct val="100000"/>
              </a:lnSpc>
              <a:spcBef>
                <a:spcPts val="0"/>
              </a:spcBef>
              <a:spcAft>
                <a:spcPts val="0"/>
              </a:spcAft>
              <a:buClr>
                <a:srgbClr val="FFFFFF"/>
              </a:buClr>
              <a:buSzPct val="25000"/>
              <a:buFont typeface="Arial"/>
              <a:buNone/>
            </a:pPr>
            <a:r>
              <a:rPr lang="en-US" sz="3000">
                <a:solidFill>
                  <a:srgbClr val="FFFFFF"/>
                </a:solidFill>
                <a:latin typeface="Calibri"/>
                <a:ea typeface="Calibri"/>
                <a:cs typeface="Calibri"/>
                <a:sym typeface="Calibri"/>
              </a:rPr>
              <a:t>Product</a:t>
            </a:r>
          </a:p>
        </p:txBody>
      </p:sp>
    </p:spTree>
  </p:cSld>
  <p:clrMapOvr>
    <a:masterClrMapping/>
  </p:clrMapOvr>
  <p:transition spd="slow">
    <p:cut/>
  </p:transition>
</p:sld>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On-screen Show (4:3)</PresentationFormat>
  <Paragraphs>83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Adjacency</vt:lpstr>
      <vt:lpstr>Tea Worldwide</vt:lpstr>
      <vt:lpstr>Overview</vt:lpstr>
      <vt:lpstr>Process</vt:lpstr>
      <vt:lpstr>PowerPoint Presentation</vt:lpstr>
      <vt:lpstr>Key Insights From the Process</vt:lpstr>
      <vt:lpstr>PowerPoint Presentation</vt:lpstr>
      <vt:lpstr>Product</vt:lpstr>
      <vt:lpstr>Personas </vt:lpstr>
      <vt:lpstr>PowerPoint Presentation</vt:lpstr>
      <vt:lpstr>Solution: CULTURALLY CONNECTING </vt:lpstr>
      <vt:lpstr>BIG IDEA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Worldwide</dc:title>
  <dc:creator>Edward J Shen</dc:creator>
  <cp:lastModifiedBy>Edward J Shen</cp:lastModifiedBy>
  <cp:revision>1</cp:revision>
  <dcterms:modified xsi:type="dcterms:W3CDTF">2015-12-01T19:40:19Z</dcterms:modified>
</cp:coreProperties>
</file>