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84" r:id="rId3"/>
    <p:sldId id="285" r:id="rId4"/>
    <p:sldId id="286" r:id="rId5"/>
    <p:sldId id="290" r:id="rId6"/>
    <p:sldId id="292" r:id="rId7"/>
    <p:sldId id="295" r:id="rId8"/>
    <p:sldId id="287" r:id="rId9"/>
    <p:sldId id="294" r:id="rId10"/>
    <p:sldId id="288" r:id="rId11"/>
    <p:sldId id="291" r:id="rId12"/>
    <p:sldId id="293" r:id="rId13"/>
    <p:sldId id="279" r:id="rId14"/>
  </p:sldIdLst>
  <p:sldSz cx="9144000" cy="5143500" type="screen16x9"/>
  <p:notesSz cx="6858000" cy="9144000"/>
  <p:embeddedFontLs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Arv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38A6B-8FA4-4AEF-84A0-4CFA1E31BB87}">
  <a:tblStyle styleId="{2BC38A6B-8FA4-4AEF-84A0-4CFA1E31BB8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yler%20A.%20Urquhart\Desktop\Financial%20Analysis_gamerconne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1993306902948"/>
          <c:y val="5.0925925925925923E-2"/>
          <c:w val="0.7215615206474103"/>
          <c:h val="0.84731481481481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'Income and Expense'!$G$6</c:f>
              <c:strCache>
                <c:ptCount val="1"/>
                <c:pt idx="0">
                  <c:v>Tournament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'Income and Expense'!$H$5:$J$5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'Income and Expense'!$H$6:$J$6</c:f>
              <c:numCache>
                <c:formatCode>_("$"* #,##0.00_);_("$"* \(#,##0.00\);_("$"* "-"??_);_(@_)</c:formatCode>
                <c:ptCount val="3"/>
                <c:pt idx="0">
                  <c:v>144000</c:v>
                </c:pt>
                <c:pt idx="1">
                  <c:v>256000</c:v>
                </c:pt>
                <c:pt idx="2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F-4234-B5ED-A9139F76BA8E}"/>
            </c:ext>
          </c:extLst>
        </c:ser>
        <c:ser>
          <c:idx val="1"/>
          <c:order val="1"/>
          <c:tx>
            <c:strRef>
              <c:f>'Income and Expense'!$G$7</c:f>
              <c:strCache>
                <c:ptCount val="1"/>
                <c:pt idx="0">
                  <c:v>Tournament Payouts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'Income and Expense'!$H$5:$J$5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'Income and Expense'!$H$7:$J$7</c:f>
              <c:numCache>
                <c:formatCode>_("$"* #,##0.00_);_("$"* \(#,##0.00\);_("$"* "-"??_);_(@_)</c:formatCode>
                <c:ptCount val="3"/>
                <c:pt idx="0">
                  <c:v>60000</c:v>
                </c:pt>
                <c:pt idx="1">
                  <c:v>80000</c:v>
                </c:pt>
                <c:pt idx="2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3F-4234-B5ED-A9139F76BA8E}"/>
            </c:ext>
          </c:extLst>
        </c:ser>
        <c:ser>
          <c:idx val="2"/>
          <c:order val="2"/>
          <c:tx>
            <c:strRef>
              <c:f>'Income and Expense'!$G$8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'Income and Expense'!$H$5:$J$5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'Income and Expense'!$H$8:$J$8</c:f>
              <c:numCache>
                <c:formatCode>_("$"* #,##0.00_);_("$"* \(#,##0.00\);_("$"* "-"??_);_(@_)</c:formatCode>
                <c:ptCount val="3"/>
                <c:pt idx="0">
                  <c:v>84000</c:v>
                </c:pt>
                <c:pt idx="1">
                  <c:v>176000</c:v>
                </c:pt>
                <c:pt idx="2">
                  <c:v>220000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3F-4234-B5ED-A9139F76BA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2012200"/>
        <c:axId val="522012528"/>
      </c:barChart>
      <c:catAx>
        <c:axId val="52201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012528"/>
        <c:crosses val="autoZero"/>
        <c:auto val="1"/>
        <c:lblAlgn val="ctr"/>
        <c:lblOffset val="100"/>
        <c:noMultiLvlLbl val="0"/>
      </c:catAx>
      <c:valAx>
        <c:axId val="5220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01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38521563192349"/>
          <c:y val="0.26423920968212306"/>
          <c:w val="0.1336629034103346"/>
          <c:h val="0.34652121609798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7223E-831B-4F38-9C2E-16218AC0E92A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CA25FB-F44D-48D4-8540-9F8CCED0F0B3}">
      <dgm:prSet custT="1"/>
      <dgm:spPr/>
      <dgm:t>
        <a:bodyPr/>
        <a:lstStyle/>
        <a:p>
          <a:r>
            <a:rPr lang="en-US" sz="2000" dirty="0"/>
            <a:t>In 2016 the number of gamers worldwide has reached 1.8 billion</a:t>
          </a:r>
        </a:p>
      </dgm:t>
    </dgm:pt>
    <dgm:pt modelId="{A27B6FE6-52FF-4082-AFD0-C6E8D445C463}" type="parTrans" cxnId="{9F443E1E-06BF-403F-A98C-6499A2D284AD}">
      <dgm:prSet/>
      <dgm:spPr/>
      <dgm:t>
        <a:bodyPr/>
        <a:lstStyle/>
        <a:p>
          <a:endParaRPr lang="en-US"/>
        </a:p>
      </dgm:t>
    </dgm:pt>
    <dgm:pt modelId="{43730779-CE69-4C03-9744-9E51CCD93185}" type="sibTrans" cxnId="{9F443E1E-06BF-403F-A98C-6499A2D284AD}">
      <dgm:prSet/>
      <dgm:spPr/>
      <dgm:t>
        <a:bodyPr/>
        <a:lstStyle/>
        <a:p>
          <a:endParaRPr lang="en-US"/>
        </a:p>
      </dgm:t>
    </dgm:pt>
    <dgm:pt modelId="{60133DBE-4DFB-4ADE-A45B-F97DD5A7AAFA}">
      <dgm:prSet custT="1"/>
      <dgm:spPr/>
      <dgm:t>
        <a:bodyPr/>
        <a:lstStyle/>
        <a:p>
          <a:r>
            <a:rPr lang="en-US" sz="1600" b="0" i="0" dirty="0"/>
            <a:t>63% of U.S. households are home to at least 1 person who plays video games regularly (3+hours per week)</a:t>
          </a:r>
          <a:endParaRPr lang="en-US" sz="1600" dirty="0"/>
        </a:p>
      </dgm:t>
    </dgm:pt>
    <dgm:pt modelId="{9592FA70-EE04-4242-BCFA-033E00A21BA2}" type="parTrans" cxnId="{3FE7BEFC-401A-400E-8565-13B266D2B1A9}">
      <dgm:prSet/>
      <dgm:spPr/>
      <dgm:t>
        <a:bodyPr/>
        <a:lstStyle/>
        <a:p>
          <a:endParaRPr lang="en-US"/>
        </a:p>
      </dgm:t>
    </dgm:pt>
    <dgm:pt modelId="{0B10C6B6-FE74-40B1-9BE7-E62980B97E84}" type="sibTrans" cxnId="{3FE7BEFC-401A-400E-8565-13B266D2B1A9}">
      <dgm:prSet/>
      <dgm:spPr/>
      <dgm:t>
        <a:bodyPr/>
        <a:lstStyle/>
        <a:p>
          <a:endParaRPr lang="en-US"/>
        </a:p>
      </dgm:t>
    </dgm:pt>
    <dgm:pt modelId="{64E12425-C2C8-40A1-B8BD-F3FFDC8B8EFB}">
      <dgm:prSet custT="1"/>
      <dgm:spPr/>
      <dgm:t>
        <a:bodyPr/>
        <a:lstStyle/>
        <a:p>
          <a:r>
            <a:rPr lang="en-US" sz="2000" b="0" i="0" dirty="0"/>
            <a:t>54% of the most frequent gamers play video games with others</a:t>
          </a:r>
          <a:endParaRPr lang="en-US" sz="2000" dirty="0"/>
        </a:p>
      </dgm:t>
    </dgm:pt>
    <dgm:pt modelId="{E79601BE-C391-4AF7-B135-0FE867B91D7D}" type="sibTrans" cxnId="{17CD751B-380B-491D-B699-CB89143CD0E7}">
      <dgm:prSet/>
      <dgm:spPr/>
      <dgm:t>
        <a:bodyPr/>
        <a:lstStyle/>
        <a:p>
          <a:endParaRPr lang="en-US"/>
        </a:p>
      </dgm:t>
    </dgm:pt>
    <dgm:pt modelId="{B1736DF9-A60C-4D33-8BFB-97ACC820BAA7}" type="parTrans" cxnId="{17CD751B-380B-491D-B699-CB89143CD0E7}">
      <dgm:prSet/>
      <dgm:spPr/>
      <dgm:t>
        <a:bodyPr/>
        <a:lstStyle/>
        <a:p>
          <a:endParaRPr lang="en-US"/>
        </a:p>
      </dgm:t>
    </dgm:pt>
    <dgm:pt modelId="{F0B81AC7-E934-42D2-BE40-24B15257D4B8}">
      <dgm:prSet custT="1"/>
      <dgm:spPr/>
      <dgm:t>
        <a:bodyPr/>
        <a:lstStyle/>
        <a:p>
          <a:r>
            <a:rPr lang="en-US" sz="2000" dirty="0"/>
            <a:t>E-sports is estimated to earn $1.5 billion in revenue by 2020</a:t>
          </a:r>
        </a:p>
      </dgm:t>
    </dgm:pt>
    <dgm:pt modelId="{75ABC58A-D579-4C3D-A02F-7AC6A43DB021}" type="sibTrans" cxnId="{CC3B2E8D-0D81-499A-80A6-9F03018D4EF5}">
      <dgm:prSet/>
      <dgm:spPr/>
      <dgm:t>
        <a:bodyPr/>
        <a:lstStyle/>
        <a:p>
          <a:endParaRPr lang="en-US"/>
        </a:p>
      </dgm:t>
    </dgm:pt>
    <dgm:pt modelId="{BF5C416C-E6C7-4BD0-8FF6-B6884E0A05E0}" type="parTrans" cxnId="{CC3B2E8D-0D81-499A-80A6-9F03018D4EF5}">
      <dgm:prSet/>
      <dgm:spPr/>
      <dgm:t>
        <a:bodyPr/>
        <a:lstStyle/>
        <a:p>
          <a:endParaRPr lang="en-US"/>
        </a:p>
      </dgm:t>
    </dgm:pt>
    <dgm:pt modelId="{932DA9B3-6FD3-4EA3-BCEE-2C5E21DC06DA}" type="pres">
      <dgm:prSet presAssocID="{F8A7223E-831B-4F38-9C2E-16218AC0E92A}" presName="Name0" presStyleCnt="0">
        <dgm:presLayoutVars>
          <dgm:dir/>
          <dgm:resizeHandles val="exact"/>
        </dgm:presLayoutVars>
      </dgm:prSet>
      <dgm:spPr/>
    </dgm:pt>
    <dgm:pt modelId="{A8C34470-76CE-484A-A778-821E611569C7}" type="pres">
      <dgm:prSet presAssocID="{F8A7223E-831B-4F38-9C2E-16218AC0E92A}" presName="bkgdShp" presStyleLbl="alignAccFollowNode1" presStyleIdx="0" presStyleCnt="1"/>
      <dgm:spPr/>
    </dgm:pt>
    <dgm:pt modelId="{7C528876-A223-4D5F-8A66-A8CBD1EF499D}" type="pres">
      <dgm:prSet presAssocID="{F8A7223E-831B-4F38-9C2E-16218AC0E92A}" presName="linComp" presStyleCnt="0"/>
      <dgm:spPr/>
    </dgm:pt>
    <dgm:pt modelId="{E06B38CD-B246-4024-8675-92346D7FEA64}" type="pres">
      <dgm:prSet presAssocID="{48CA25FB-F44D-48D4-8540-9F8CCED0F0B3}" presName="compNode" presStyleCnt="0"/>
      <dgm:spPr/>
    </dgm:pt>
    <dgm:pt modelId="{C6595665-D048-4236-B5CE-0EB170715EB2}" type="pres">
      <dgm:prSet presAssocID="{48CA25FB-F44D-48D4-8540-9F8CCED0F0B3}" presName="node" presStyleLbl="node1" presStyleIdx="0" presStyleCnt="4">
        <dgm:presLayoutVars>
          <dgm:bulletEnabled val="1"/>
        </dgm:presLayoutVars>
      </dgm:prSet>
      <dgm:spPr/>
    </dgm:pt>
    <dgm:pt modelId="{443BC739-AA0E-46F9-8429-5E9BBBBD0503}" type="pres">
      <dgm:prSet presAssocID="{48CA25FB-F44D-48D4-8540-9F8CCED0F0B3}" presName="invisiNode" presStyleLbl="node1" presStyleIdx="0" presStyleCnt="4"/>
      <dgm:spPr/>
    </dgm:pt>
    <dgm:pt modelId="{810C47D7-F85A-4EF8-8B72-DCD4D7AC5357}" type="pres">
      <dgm:prSet presAssocID="{48CA25FB-F44D-48D4-8540-9F8CCED0F0B3}" presName="imagNode" presStyleLbl="fgImgPlace1" presStyleIdx="0" presStyleCnt="4"/>
      <dgm:spPr/>
    </dgm:pt>
    <dgm:pt modelId="{1862ECA5-AED8-4FA9-BC13-C000027BC0E2}" type="pres">
      <dgm:prSet presAssocID="{43730779-CE69-4C03-9744-9E51CCD93185}" presName="sibTrans" presStyleLbl="sibTrans2D1" presStyleIdx="0" presStyleCnt="0"/>
      <dgm:spPr/>
    </dgm:pt>
    <dgm:pt modelId="{BD21BDE1-63B9-4B37-B0DE-4640D4D5E360}" type="pres">
      <dgm:prSet presAssocID="{60133DBE-4DFB-4ADE-A45B-F97DD5A7AAFA}" presName="compNode" presStyleCnt="0"/>
      <dgm:spPr/>
    </dgm:pt>
    <dgm:pt modelId="{01C9BE6D-7A44-4E0D-9733-8366C4BCFB52}" type="pres">
      <dgm:prSet presAssocID="{60133DBE-4DFB-4ADE-A45B-F97DD5A7AAFA}" presName="node" presStyleLbl="node1" presStyleIdx="1" presStyleCnt="4">
        <dgm:presLayoutVars>
          <dgm:bulletEnabled val="1"/>
        </dgm:presLayoutVars>
      </dgm:prSet>
      <dgm:spPr/>
    </dgm:pt>
    <dgm:pt modelId="{6CAC727E-339F-4197-BE41-129DD6AB0136}" type="pres">
      <dgm:prSet presAssocID="{60133DBE-4DFB-4ADE-A45B-F97DD5A7AAFA}" presName="invisiNode" presStyleLbl="node1" presStyleIdx="1" presStyleCnt="4"/>
      <dgm:spPr/>
    </dgm:pt>
    <dgm:pt modelId="{F2B72793-47D8-4089-B9DF-F3DA35D6122C}" type="pres">
      <dgm:prSet presAssocID="{60133DBE-4DFB-4ADE-A45B-F97DD5A7AAFA}" presName="imagNode" presStyleLbl="fgImgPlace1" presStyleIdx="1" presStyleCnt="4"/>
      <dgm:spPr/>
    </dgm:pt>
    <dgm:pt modelId="{83AF8E46-212A-4741-8B1D-F54B933C7ECC}" type="pres">
      <dgm:prSet presAssocID="{0B10C6B6-FE74-40B1-9BE7-E62980B97E84}" presName="sibTrans" presStyleLbl="sibTrans2D1" presStyleIdx="0" presStyleCnt="0"/>
      <dgm:spPr/>
    </dgm:pt>
    <dgm:pt modelId="{F31A27B8-5510-46C9-A46E-E68708B84A7B}" type="pres">
      <dgm:prSet presAssocID="{64E12425-C2C8-40A1-B8BD-F3FFDC8B8EFB}" presName="compNode" presStyleCnt="0"/>
      <dgm:spPr/>
    </dgm:pt>
    <dgm:pt modelId="{0F91047C-DB31-43E2-83FF-CE7581F8467D}" type="pres">
      <dgm:prSet presAssocID="{64E12425-C2C8-40A1-B8BD-F3FFDC8B8EFB}" presName="node" presStyleLbl="node1" presStyleIdx="2" presStyleCnt="4" custLinFactNeighborX="-731">
        <dgm:presLayoutVars>
          <dgm:bulletEnabled val="1"/>
        </dgm:presLayoutVars>
      </dgm:prSet>
      <dgm:spPr/>
    </dgm:pt>
    <dgm:pt modelId="{B01A8985-F519-4FF6-BB46-ED205267B7B3}" type="pres">
      <dgm:prSet presAssocID="{64E12425-C2C8-40A1-B8BD-F3FFDC8B8EFB}" presName="invisiNode" presStyleLbl="node1" presStyleIdx="2" presStyleCnt="4"/>
      <dgm:spPr/>
    </dgm:pt>
    <dgm:pt modelId="{64B0C167-7E52-4FE1-B23D-4A85CAC8A35A}" type="pres">
      <dgm:prSet presAssocID="{64E12425-C2C8-40A1-B8BD-F3FFDC8B8EFB}" presName="imagNode" presStyleLbl="fgImgPlace1" presStyleIdx="2" presStyleCnt="4"/>
      <dgm:spPr/>
    </dgm:pt>
    <dgm:pt modelId="{7F129AD1-DEAB-4AE8-B3DE-5CAA5F0AC3F1}" type="pres">
      <dgm:prSet presAssocID="{E79601BE-C391-4AF7-B135-0FE867B91D7D}" presName="sibTrans" presStyleLbl="sibTrans2D1" presStyleIdx="0" presStyleCnt="0"/>
      <dgm:spPr/>
    </dgm:pt>
    <dgm:pt modelId="{0FA963EB-3436-4E85-8196-D278FD2817AE}" type="pres">
      <dgm:prSet presAssocID="{F0B81AC7-E934-42D2-BE40-24B15257D4B8}" presName="compNode" presStyleCnt="0"/>
      <dgm:spPr/>
    </dgm:pt>
    <dgm:pt modelId="{D914D4D2-8E3A-468B-8515-10329323CAC3}" type="pres">
      <dgm:prSet presAssocID="{F0B81AC7-E934-42D2-BE40-24B15257D4B8}" presName="node" presStyleLbl="node1" presStyleIdx="3" presStyleCnt="4">
        <dgm:presLayoutVars>
          <dgm:bulletEnabled val="1"/>
        </dgm:presLayoutVars>
      </dgm:prSet>
      <dgm:spPr/>
    </dgm:pt>
    <dgm:pt modelId="{BFD54244-60E6-4D50-9E34-77C1CD118641}" type="pres">
      <dgm:prSet presAssocID="{F0B81AC7-E934-42D2-BE40-24B15257D4B8}" presName="invisiNode" presStyleLbl="node1" presStyleIdx="3" presStyleCnt="4"/>
      <dgm:spPr/>
    </dgm:pt>
    <dgm:pt modelId="{90D91DDB-1D7B-437D-A3FC-EA1D7B15B9FD}" type="pres">
      <dgm:prSet presAssocID="{F0B81AC7-E934-42D2-BE40-24B15257D4B8}" presName="imagNode" presStyleLbl="fgImgPlace1" presStyleIdx="3" presStyleCnt="4"/>
      <dgm:spPr/>
    </dgm:pt>
  </dgm:ptLst>
  <dgm:cxnLst>
    <dgm:cxn modelId="{82A57B1A-4747-4C8B-9979-0DF0BD32ED2C}" type="presOf" srcId="{43730779-CE69-4C03-9744-9E51CCD93185}" destId="{1862ECA5-AED8-4FA9-BC13-C000027BC0E2}" srcOrd="0" destOrd="0" presId="urn:microsoft.com/office/officeart/2005/8/layout/pList2"/>
    <dgm:cxn modelId="{17CD751B-380B-491D-B699-CB89143CD0E7}" srcId="{F8A7223E-831B-4F38-9C2E-16218AC0E92A}" destId="{64E12425-C2C8-40A1-B8BD-F3FFDC8B8EFB}" srcOrd="2" destOrd="0" parTransId="{B1736DF9-A60C-4D33-8BFB-97ACC820BAA7}" sibTransId="{E79601BE-C391-4AF7-B135-0FE867B91D7D}"/>
    <dgm:cxn modelId="{9F443E1E-06BF-403F-A98C-6499A2D284AD}" srcId="{F8A7223E-831B-4F38-9C2E-16218AC0E92A}" destId="{48CA25FB-F44D-48D4-8540-9F8CCED0F0B3}" srcOrd="0" destOrd="0" parTransId="{A27B6FE6-52FF-4082-AFD0-C6E8D445C463}" sibTransId="{43730779-CE69-4C03-9744-9E51CCD93185}"/>
    <dgm:cxn modelId="{36DCEA6F-E136-442F-82F0-4E6FE63C2B34}" type="presOf" srcId="{F0B81AC7-E934-42D2-BE40-24B15257D4B8}" destId="{D914D4D2-8E3A-468B-8515-10329323CAC3}" srcOrd="0" destOrd="0" presId="urn:microsoft.com/office/officeart/2005/8/layout/pList2"/>
    <dgm:cxn modelId="{CC3B2E8D-0D81-499A-80A6-9F03018D4EF5}" srcId="{F8A7223E-831B-4F38-9C2E-16218AC0E92A}" destId="{F0B81AC7-E934-42D2-BE40-24B15257D4B8}" srcOrd="3" destOrd="0" parTransId="{BF5C416C-E6C7-4BD0-8FF6-B6884E0A05E0}" sibTransId="{75ABC58A-D579-4C3D-A02F-7AC6A43DB021}"/>
    <dgm:cxn modelId="{C83331A5-79A5-4FF9-8749-B2BC7C33C42B}" type="presOf" srcId="{64E12425-C2C8-40A1-B8BD-F3FFDC8B8EFB}" destId="{0F91047C-DB31-43E2-83FF-CE7581F8467D}" srcOrd="0" destOrd="0" presId="urn:microsoft.com/office/officeart/2005/8/layout/pList2"/>
    <dgm:cxn modelId="{8B9B5EB0-A90C-44C0-A6BA-034C85886539}" type="presOf" srcId="{F8A7223E-831B-4F38-9C2E-16218AC0E92A}" destId="{932DA9B3-6FD3-4EA3-BCEE-2C5E21DC06DA}" srcOrd="0" destOrd="0" presId="urn:microsoft.com/office/officeart/2005/8/layout/pList2"/>
    <dgm:cxn modelId="{5E3B48B2-B506-4CAE-8180-672D8F1B6F08}" type="presOf" srcId="{48CA25FB-F44D-48D4-8540-9F8CCED0F0B3}" destId="{C6595665-D048-4236-B5CE-0EB170715EB2}" srcOrd="0" destOrd="0" presId="urn:microsoft.com/office/officeart/2005/8/layout/pList2"/>
    <dgm:cxn modelId="{2ECE66BC-13F3-4493-9717-37132F02B442}" type="presOf" srcId="{0B10C6B6-FE74-40B1-9BE7-E62980B97E84}" destId="{83AF8E46-212A-4741-8B1D-F54B933C7ECC}" srcOrd="0" destOrd="0" presId="urn:microsoft.com/office/officeart/2005/8/layout/pList2"/>
    <dgm:cxn modelId="{6ACD98F1-E6D4-4D84-970F-2B30CF1EE3DE}" type="presOf" srcId="{E79601BE-C391-4AF7-B135-0FE867B91D7D}" destId="{7F129AD1-DEAB-4AE8-B3DE-5CAA5F0AC3F1}" srcOrd="0" destOrd="0" presId="urn:microsoft.com/office/officeart/2005/8/layout/pList2"/>
    <dgm:cxn modelId="{5C9926F8-9AF1-4C0C-A7FD-A95588820CA1}" type="presOf" srcId="{60133DBE-4DFB-4ADE-A45B-F97DD5A7AAFA}" destId="{01C9BE6D-7A44-4E0D-9733-8366C4BCFB52}" srcOrd="0" destOrd="0" presId="urn:microsoft.com/office/officeart/2005/8/layout/pList2"/>
    <dgm:cxn modelId="{3FE7BEFC-401A-400E-8565-13B266D2B1A9}" srcId="{F8A7223E-831B-4F38-9C2E-16218AC0E92A}" destId="{60133DBE-4DFB-4ADE-A45B-F97DD5A7AAFA}" srcOrd="1" destOrd="0" parTransId="{9592FA70-EE04-4242-BCFA-033E00A21BA2}" sibTransId="{0B10C6B6-FE74-40B1-9BE7-E62980B97E84}"/>
    <dgm:cxn modelId="{71D19014-9EB1-4652-9C4C-D9D50D859503}" type="presParOf" srcId="{932DA9B3-6FD3-4EA3-BCEE-2C5E21DC06DA}" destId="{A8C34470-76CE-484A-A778-821E611569C7}" srcOrd="0" destOrd="0" presId="urn:microsoft.com/office/officeart/2005/8/layout/pList2"/>
    <dgm:cxn modelId="{5F80949D-36AA-4E01-8B38-85F076E7FE25}" type="presParOf" srcId="{932DA9B3-6FD3-4EA3-BCEE-2C5E21DC06DA}" destId="{7C528876-A223-4D5F-8A66-A8CBD1EF499D}" srcOrd="1" destOrd="0" presId="urn:microsoft.com/office/officeart/2005/8/layout/pList2"/>
    <dgm:cxn modelId="{1DA1C568-15F8-43D1-81D9-01EF6396EBCA}" type="presParOf" srcId="{7C528876-A223-4D5F-8A66-A8CBD1EF499D}" destId="{E06B38CD-B246-4024-8675-92346D7FEA64}" srcOrd="0" destOrd="0" presId="urn:microsoft.com/office/officeart/2005/8/layout/pList2"/>
    <dgm:cxn modelId="{3FD29234-EB21-444F-960D-66D4CD9AC4C6}" type="presParOf" srcId="{E06B38CD-B246-4024-8675-92346D7FEA64}" destId="{C6595665-D048-4236-B5CE-0EB170715EB2}" srcOrd="0" destOrd="0" presId="urn:microsoft.com/office/officeart/2005/8/layout/pList2"/>
    <dgm:cxn modelId="{87B5D295-6E21-4FD4-91AC-DF2EDDAAB586}" type="presParOf" srcId="{E06B38CD-B246-4024-8675-92346D7FEA64}" destId="{443BC739-AA0E-46F9-8429-5E9BBBBD0503}" srcOrd="1" destOrd="0" presId="urn:microsoft.com/office/officeart/2005/8/layout/pList2"/>
    <dgm:cxn modelId="{E0C97630-8A1E-45EF-915A-CFC22717A8E4}" type="presParOf" srcId="{E06B38CD-B246-4024-8675-92346D7FEA64}" destId="{810C47D7-F85A-4EF8-8B72-DCD4D7AC5357}" srcOrd="2" destOrd="0" presId="urn:microsoft.com/office/officeart/2005/8/layout/pList2"/>
    <dgm:cxn modelId="{1FA9538A-25E5-4B22-B988-00713B2E8ED8}" type="presParOf" srcId="{7C528876-A223-4D5F-8A66-A8CBD1EF499D}" destId="{1862ECA5-AED8-4FA9-BC13-C000027BC0E2}" srcOrd="1" destOrd="0" presId="urn:microsoft.com/office/officeart/2005/8/layout/pList2"/>
    <dgm:cxn modelId="{E6DC12EB-221B-4E62-9E6E-06358BBC1EDF}" type="presParOf" srcId="{7C528876-A223-4D5F-8A66-A8CBD1EF499D}" destId="{BD21BDE1-63B9-4B37-B0DE-4640D4D5E360}" srcOrd="2" destOrd="0" presId="urn:microsoft.com/office/officeart/2005/8/layout/pList2"/>
    <dgm:cxn modelId="{EB1E6694-E5FD-4876-8D64-95C68FF6A354}" type="presParOf" srcId="{BD21BDE1-63B9-4B37-B0DE-4640D4D5E360}" destId="{01C9BE6D-7A44-4E0D-9733-8366C4BCFB52}" srcOrd="0" destOrd="0" presId="urn:microsoft.com/office/officeart/2005/8/layout/pList2"/>
    <dgm:cxn modelId="{ACB6D8E2-E9DF-4FB2-91F9-F666AB3EA171}" type="presParOf" srcId="{BD21BDE1-63B9-4B37-B0DE-4640D4D5E360}" destId="{6CAC727E-339F-4197-BE41-129DD6AB0136}" srcOrd="1" destOrd="0" presId="urn:microsoft.com/office/officeart/2005/8/layout/pList2"/>
    <dgm:cxn modelId="{F64E006F-6534-4B06-AB70-AFD8C878C534}" type="presParOf" srcId="{BD21BDE1-63B9-4B37-B0DE-4640D4D5E360}" destId="{F2B72793-47D8-4089-B9DF-F3DA35D6122C}" srcOrd="2" destOrd="0" presId="urn:microsoft.com/office/officeart/2005/8/layout/pList2"/>
    <dgm:cxn modelId="{D59BBFA8-BA4E-4EFA-A881-7C2FA7E6D691}" type="presParOf" srcId="{7C528876-A223-4D5F-8A66-A8CBD1EF499D}" destId="{83AF8E46-212A-4741-8B1D-F54B933C7ECC}" srcOrd="3" destOrd="0" presId="urn:microsoft.com/office/officeart/2005/8/layout/pList2"/>
    <dgm:cxn modelId="{D5CBA8D7-980E-4E03-A6B4-1D1D3C68DB58}" type="presParOf" srcId="{7C528876-A223-4D5F-8A66-A8CBD1EF499D}" destId="{F31A27B8-5510-46C9-A46E-E68708B84A7B}" srcOrd="4" destOrd="0" presId="urn:microsoft.com/office/officeart/2005/8/layout/pList2"/>
    <dgm:cxn modelId="{AF996971-B900-4A93-B801-B16A2B1222F8}" type="presParOf" srcId="{F31A27B8-5510-46C9-A46E-E68708B84A7B}" destId="{0F91047C-DB31-43E2-83FF-CE7581F8467D}" srcOrd="0" destOrd="0" presId="urn:microsoft.com/office/officeart/2005/8/layout/pList2"/>
    <dgm:cxn modelId="{CFF84822-1364-40BB-BFC0-98B00848AB75}" type="presParOf" srcId="{F31A27B8-5510-46C9-A46E-E68708B84A7B}" destId="{B01A8985-F519-4FF6-BB46-ED205267B7B3}" srcOrd="1" destOrd="0" presId="urn:microsoft.com/office/officeart/2005/8/layout/pList2"/>
    <dgm:cxn modelId="{36B2E960-89F0-4AF8-9706-7D0F9FBF14C0}" type="presParOf" srcId="{F31A27B8-5510-46C9-A46E-E68708B84A7B}" destId="{64B0C167-7E52-4FE1-B23D-4A85CAC8A35A}" srcOrd="2" destOrd="0" presId="urn:microsoft.com/office/officeart/2005/8/layout/pList2"/>
    <dgm:cxn modelId="{B59ACD09-7EFF-436E-99C8-06B938916683}" type="presParOf" srcId="{7C528876-A223-4D5F-8A66-A8CBD1EF499D}" destId="{7F129AD1-DEAB-4AE8-B3DE-5CAA5F0AC3F1}" srcOrd="5" destOrd="0" presId="urn:microsoft.com/office/officeart/2005/8/layout/pList2"/>
    <dgm:cxn modelId="{F456CF9A-7CBB-4AA6-B2A8-3FE72CECEFF7}" type="presParOf" srcId="{7C528876-A223-4D5F-8A66-A8CBD1EF499D}" destId="{0FA963EB-3436-4E85-8196-D278FD2817AE}" srcOrd="6" destOrd="0" presId="urn:microsoft.com/office/officeart/2005/8/layout/pList2"/>
    <dgm:cxn modelId="{B6A6B20F-2A14-4EFC-882F-2FC2D3B86D8D}" type="presParOf" srcId="{0FA963EB-3436-4E85-8196-D278FD2817AE}" destId="{D914D4D2-8E3A-468B-8515-10329323CAC3}" srcOrd="0" destOrd="0" presId="urn:microsoft.com/office/officeart/2005/8/layout/pList2"/>
    <dgm:cxn modelId="{1E67A99A-C21F-426E-A9B1-F57068E0ECC2}" type="presParOf" srcId="{0FA963EB-3436-4E85-8196-D278FD2817AE}" destId="{BFD54244-60E6-4D50-9E34-77C1CD118641}" srcOrd="1" destOrd="0" presId="urn:microsoft.com/office/officeart/2005/8/layout/pList2"/>
    <dgm:cxn modelId="{9BE5AC32-4904-40A7-9E2D-6708FA8DDE85}" type="presParOf" srcId="{0FA963EB-3436-4E85-8196-D278FD2817AE}" destId="{90D91DDB-1D7B-437D-A3FC-EA1D7B15B9F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20262-C663-4422-B469-E35A1E747C5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AF0F38-9032-47FE-A9F1-EF590A010607}">
      <dgm:prSet/>
      <dgm:spPr/>
      <dgm:t>
        <a:bodyPr/>
        <a:lstStyle/>
        <a:p>
          <a:r>
            <a:rPr lang="en-US" b="0" i="0" dirty="0"/>
            <a:t>Gamer Connect is a platform that allows gamers to connect and compete</a:t>
          </a:r>
          <a:endParaRPr lang="en-US" dirty="0"/>
        </a:p>
      </dgm:t>
    </dgm:pt>
    <dgm:pt modelId="{3CB97204-4DCB-4D7F-B238-B52A393E50EE}" type="parTrans" cxnId="{EA77B405-714F-4DB9-B67F-3D0175F12B45}">
      <dgm:prSet/>
      <dgm:spPr/>
      <dgm:t>
        <a:bodyPr/>
        <a:lstStyle/>
        <a:p>
          <a:endParaRPr lang="en-US"/>
        </a:p>
      </dgm:t>
    </dgm:pt>
    <dgm:pt modelId="{C46903FD-0C29-434B-A550-60D7CC7BC17A}" type="sibTrans" cxnId="{EA77B405-714F-4DB9-B67F-3D0175F12B45}">
      <dgm:prSet/>
      <dgm:spPr/>
      <dgm:t>
        <a:bodyPr/>
        <a:lstStyle/>
        <a:p>
          <a:endParaRPr lang="en-US"/>
        </a:p>
      </dgm:t>
    </dgm:pt>
    <dgm:pt modelId="{41363C07-D1E7-4D0E-BE78-3CD4E33308D8}">
      <dgm:prSet/>
      <dgm:spPr/>
      <dgm:t>
        <a:bodyPr/>
        <a:lstStyle/>
        <a:p>
          <a:r>
            <a:rPr lang="en-US" b="0" i="0" dirty="0"/>
            <a:t>Matching system will match players with other similarly skilled players</a:t>
          </a:r>
          <a:endParaRPr lang="en-US" dirty="0"/>
        </a:p>
      </dgm:t>
    </dgm:pt>
    <dgm:pt modelId="{4D6D6EBE-A096-45D1-B034-C0E62B0A0260}" type="parTrans" cxnId="{ACC9D6D6-E1DA-440B-8490-8F55C0255985}">
      <dgm:prSet/>
      <dgm:spPr/>
      <dgm:t>
        <a:bodyPr/>
        <a:lstStyle/>
        <a:p>
          <a:endParaRPr lang="en-US"/>
        </a:p>
      </dgm:t>
    </dgm:pt>
    <dgm:pt modelId="{C21C7B18-F981-41BF-BA46-289D96C7C04D}" type="sibTrans" cxnId="{ACC9D6D6-E1DA-440B-8490-8F55C0255985}">
      <dgm:prSet/>
      <dgm:spPr/>
      <dgm:t>
        <a:bodyPr/>
        <a:lstStyle/>
        <a:p>
          <a:endParaRPr lang="en-US"/>
        </a:p>
      </dgm:t>
    </dgm:pt>
    <dgm:pt modelId="{E3796F3F-2166-4C10-BBE7-3FB1707A449B}">
      <dgm:prSet/>
      <dgm:spPr/>
      <dgm:t>
        <a:bodyPr/>
        <a:lstStyle/>
        <a:p>
          <a:r>
            <a:rPr lang="en-US" b="0" i="0" dirty="0"/>
            <a:t>Tournament system will provide a playground for teams new and old to compete in paid contests</a:t>
          </a:r>
          <a:endParaRPr lang="en-US" dirty="0"/>
        </a:p>
      </dgm:t>
    </dgm:pt>
    <dgm:pt modelId="{10FA9E7A-B584-4039-BBC7-34F38F961569}" type="parTrans" cxnId="{DBA16CEF-5A4D-49A2-93F6-EF81B3BB67F0}">
      <dgm:prSet/>
      <dgm:spPr/>
      <dgm:t>
        <a:bodyPr/>
        <a:lstStyle/>
        <a:p>
          <a:endParaRPr lang="en-US"/>
        </a:p>
      </dgm:t>
    </dgm:pt>
    <dgm:pt modelId="{3E652CF3-A99D-4B1A-9EE6-4503A5A379FB}" type="sibTrans" cxnId="{DBA16CEF-5A4D-49A2-93F6-EF81B3BB67F0}">
      <dgm:prSet/>
      <dgm:spPr/>
      <dgm:t>
        <a:bodyPr/>
        <a:lstStyle/>
        <a:p>
          <a:endParaRPr lang="en-US"/>
        </a:p>
      </dgm:t>
    </dgm:pt>
    <dgm:pt modelId="{DA5A2B21-3014-4952-B495-8A5AB47E86C7}">
      <dgm:prSet/>
      <dgm:spPr/>
      <dgm:t>
        <a:bodyPr/>
        <a:lstStyle/>
        <a:p>
          <a:r>
            <a:rPr lang="en-US" dirty="0"/>
            <a:t>Free tournaments will be available to users as well </a:t>
          </a:r>
        </a:p>
      </dgm:t>
    </dgm:pt>
    <dgm:pt modelId="{36FAC5B7-D5E5-4BA4-BA49-3D2D78EED427}" type="parTrans" cxnId="{6F1477FB-A00A-4F15-ABFC-722291E3F3B1}">
      <dgm:prSet/>
      <dgm:spPr/>
      <dgm:t>
        <a:bodyPr/>
        <a:lstStyle/>
        <a:p>
          <a:endParaRPr lang="en-US"/>
        </a:p>
      </dgm:t>
    </dgm:pt>
    <dgm:pt modelId="{AC7A37E9-46B5-4B3E-9FC3-136EECE50922}" type="sibTrans" cxnId="{6F1477FB-A00A-4F15-ABFC-722291E3F3B1}">
      <dgm:prSet/>
      <dgm:spPr/>
      <dgm:t>
        <a:bodyPr/>
        <a:lstStyle/>
        <a:p>
          <a:endParaRPr lang="en-US"/>
        </a:p>
      </dgm:t>
    </dgm:pt>
    <dgm:pt modelId="{B41338FE-6702-4B24-8B57-A9FFDABA30AE}" type="pres">
      <dgm:prSet presAssocID="{77B20262-C663-4422-B469-E35A1E747C5D}" presName="diagram" presStyleCnt="0">
        <dgm:presLayoutVars>
          <dgm:dir/>
          <dgm:resizeHandles val="exact"/>
        </dgm:presLayoutVars>
      </dgm:prSet>
      <dgm:spPr/>
    </dgm:pt>
    <dgm:pt modelId="{EB622FD6-AE2F-4033-B7F8-D7A6EA8A62BB}" type="pres">
      <dgm:prSet presAssocID="{8AAF0F38-9032-47FE-A9F1-EF590A010607}" presName="node" presStyleLbl="node1" presStyleIdx="0" presStyleCnt="4">
        <dgm:presLayoutVars>
          <dgm:bulletEnabled val="1"/>
        </dgm:presLayoutVars>
      </dgm:prSet>
      <dgm:spPr/>
    </dgm:pt>
    <dgm:pt modelId="{1113E139-3E69-4817-84A8-59DBB94561B2}" type="pres">
      <dgm:prSet presAssocID="{C46903FD-0C29-434B-A550-60D7CC7BC17A}" presName="sibTrans" presStyleCnt="0"/>
      <dgm:spPr/>
    </dgm:pt>
    <dgm:pt modelId="{55826D2A-F361-4BE8-9CCA-3D615211147F}" type="pres">
      <dgm:prSet presAssocID="{41363C07-D1E7-4D0E-BE78-3CD4E33308D8}" presName="node" presStyleLbl="node1" presStyleIdx="1" presStyleCnt="4">
        <dgm:presLayoutVars>
          <dgm:bulletEnabled val="1"/>
        </dgm:presLayoutVars>
      </dgm:prSet>
      <dgm:spPr/>
    </dgm:pt>
    <dgm:pt modelId="{2A1336DA-B139-4D58-9E64-7DAFC66529A1}" type="pres">
      <dgm:prSet presAssocID="{C21C7B18-F981-41BF-BA46-289D96C7C04D}" presName="sibTrans" presStyleCnt="0"/>
      <dgm:spPr/>
    </dgm:pt>
    <dgm:pt modelId="{B1176E6C-EFC8-46DF-80E5-304F35386B2A}" type="pres">
      <dgm:prSet presAssocID="{E3796F3F-2166-4C10-BBE7-3FB1707A449B}" presName="node" presStyleLbl="node1" presStyleIdx="2" presStyleCnt="4">
        <dgm:presLayoutVars>
          <dgm:bulletEnabled val="1"/>
        </dgm:presLayoutVars>
      </dgm:prSet>
      <dgm:spPr/>
    </dgm:pt>
    <dgm:pt modelId="{FAC14AC7-176A-440C-A8F1-E3B5FE7A10FC}" type="pres">
      <dgm:prSet presAssocID="{3E652CF3-A99D-4B1A-9EE6-4503A5A379FB}" presName="sibTrans" presStyleCnt="0"/>
      <dgm:spPr/>
    </dgm:pt>
    <dgm:pt modelId="{9A2F337F-2B36-4E36-8BBC-884B8A279430}" type="pres">
      <dgm:prSet presAssocID="{DA5A2B21-3014-4952-B495-8A5AB47E86C7}" presName="node" presStyleLbl="node1" presStyleIdx="3" presStyleCnt="4">
        <dgm:presLayoutVars>
          <dgm:bulletEnabled val="1"/>
        </dgm:presLayoutVars>
      </dgm:prSet>
      <dgm:spPr/>
    </dgm:pt>
  </dgm:ptLst>
  <dgm:cxnLst>
    <dgm:cxn modelId="{28724C01-DE11-4775-9909-AC5D952CA4F5}" type="presOf" srcId="{E3796F3F-2166-4C10-BBE7-3FB1707A449B}" destId="{B1176E6C-EFC8-46DF-80E5-304F35386B2A}" srcOrd="0" destOrd="0" presId="urn:microsoft.com/office/officeart/2005/8/layout/default"/>
    <dgm:cxn modelId="{EA77B405-714F-4DB9-B67F-3D0175F12B45}" srcId="{77B20262-C663-4422-B469-E35A1E747C5D}" destId="{8AAF0F38-9032-47FE-A9F1-EF590A010607}" srcOrd="0" destOrd="0" parTransId="{3CB97204-4DCB-4D7F-B238-B52A393E50EE}" sibTransId="{C46903FD-0C29-434B-A550-60D7CC7BC17A}"/>
    <dgm:cxn modelId="{99944739-7649-4595-A481-2D78F6C94A96}" type="presOf" srcId="{41363C07-D1E7-4D0E-BE78-3CD4E33308D8}" destId="{55826D2A-F361-4BE8-9CCA-3D615211147F}" srcOrd="0" destOrd="0" presId="urn:microsoft.com/office/officeart/2005/8/layout/default"/>
    <dgm:cxn modelId="{711858D1-3992-4792-9A39-46A5416553FE}" type="presOf" srcId="{77B20262-C663-4422-B469-E35A1E747C5D}" destId="{B41338FE-6702-4B24-8B57-A9FFDABA30AE}" srcOrd="0" destOrd="0" presId="urn:microsoft.com/office/officeart/2005/8/layout/default"/>
    <dgm:cxn modelId="{ACC9D6D6-E1DA-440B-8490-8F55C0255985}" srcId="{77B20262-C663-4422-B469-E35A1E747C5D}" destId="{41363C07-D1E7-4D0E-BE78-3CD4E33308D8}" srcOrd="1" destOrd="0" parTransId="{4D6D6EBE-A096-45D1-B034-C0E62B0A0260}" sibTransId="{C21C7B18-F981-41BF-BA46-289D96C7C04D}"/>
    <dgm:cxn modelId="{F42673D9-5BF8-4A20-BF4F-A7D778FCAE95}" type="presOf" srcId="{8AAF0F38-9032-47FE-A9F1-EF590A010607}" destId="{EB622FD6-AE2F-4033-B7F8-D7A6EA8A62BB}" srcOrd="0" destOrd="0" presId="urn:microsoft.com/office/officeart/2005/8/layout/default"/>
    <dgm:cxn modelId="{84F15CEF-2FEE-4E0C-8D6D-AE91AB984A37}" type="presOf" srcId="{DA5A2B21-3014-4952-B495-8A5AB47E86C7}" destId="{9A2F337F-2B36-4E36-8BBC-884B8A279430}" srcOrd="0" destOrd="0" presId="urn:microsoft.com/office/officeart/2005/8/layout/default"/>
    <dgm:cxn modelId="{DBA16CEF-5A4D-49A2-93F6-EF81B3BB67F0}" srcId="{77B20262-C663-4422-B469-E35A1E747C5D}" destId="{E3796F3F-2166-4C10-BBE7-3FB1707A449B}" srcOrd="2" destOrd="0" parTransId="{10FA9E7A-B584-4039-BBC7-34F38F961569}" sibTransId="{3E652CF3-A99D-4B1A-9EE6-4503A5A379FB}"/>
    <dgm:cxn modelId="{6F1477FB-A00A-4F15-ABFC-722291E3F3B1}" srcId="{77B20262-C663-4422-B469-E35A1E747C5D}" destId="{DA5A2B21-3014-4952-B495-8A5AB47E86C7}" srcOrd="3" destOrd="0" parTransId="{36FAC5B7-D5E5-4BA4-BA49-3D2D78EED427}" sibTransId="{AC7A37E9-46B5-4B3E-9FC3-136EECE50922}"/>
    <dgm:cxn modelId="{781F65C2-EC5D-4AD3-AABC-EDCFE812A6C4}" type="presParOf" srcId="{B41338FE-6702-4B24-8B57-A9FFDABA30AE}" destId="{EB622FD6-AE2F-4033-B7F8-D7A6EA8A62BB}" srcOrd="0" destOrd="0" presId="urn:microsoft.com/office/officeart/2005/8/layout/default"/>
    <dgm:cxn modelId="{9769C363-66AF-4196-9435-55ED43CCDB54}" type="presParOf" srcId="{B41338FE-6702-4B24-8B57-A9FFDABA30AE}" destId="{1113E139-3E69-4817-84A8-59DBB94561B2}" srcOrd="1" destOrd="0" presId="urn:microsoft.com/office/officeart/2005/8/layout/default"/>
    <dgm:cxn modelId="{5811EDB3-D790-4AD5-8343-AA2F62A3A121}" type="presParOf" srcId="{B41338FE-6702-4B24-8B57-A9FFDABA30AE}" destId="{55826D2A-F361-4BE8-9CCA-3D615211147F}" srcOrd="2" destOrd="0" presId="urn:microsoft.com/office/officeart/2005/8/layout/default"/>
    <dgm:cxn modelId="{27E5F177-E8DF-47E6-B64D-0D400C46A84E}" type="presParOf" srcId="{B41338FE-6702-4B24-8B57-A9FFDABA30AE}" destId="{2A1336DA-B139-4D58-9E64-7DAFC66529A1}" srcOrd="3" destOrd="0" presId="urn:microsoft.com/office/officeart/2005/8/layout/default"/>
    <dgm:cxn modelId="{099EDA71-4F76-4826-97CC-471DAB73FBFF}" type="presParOf" srcId="{B41338FE-6702-4B24-8B57-A9FFDABA30AE}" destId="{B1176E6C-EFC8-46DF-80E5-304F35386B2A}" srcOrd="4" destOrd="0" presId="urn:microsoft.com/office/officeart/2005/8/layout/default"/>
    <dgm:cxn modelId="{A1C956F2-AE69-4891-AD0F-FB72262636CE}" type="presParOf" srcId="{B41338FE-6702-4B24-8B57-A9FFDABA30AE}" destId="{FAC14AC7-176A-440C-A8F1-E3B5FE7A10FC}" srcOrd="5" destOrd="0" presId="urn:microsoft.com/office/officeart/2005/8/layout/default"/>
    <dgm:cxn modelId="{5D4D43E3-4A35-43CF-9B76-81B525828469}" type="presParOf" srcId="{B41338FE-6702-4B24-8B57-A9FFDABA30AE}" destId="{9A2F337F-2B36-4E36-8BBC-884B8A27943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34470-76CE-484A-A778-821E611569C7}">
      <dsp:nvSpPr>
        <dsp:cNvPr id="0" name=""/>
        <dsp:cNvSpPr/>
      </dsp:nvSpPr>
      <dsp:spPr>
        <a:xfrm>
          <a:off x="0" y="0"/>
          <a:ext cx="8897047" cy="15948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C47D7-F85A-4EF8-8B72-DCD4D7AC5357}">
      <dsp:nvSpPr>
        <dsp:cNvPr id="0" name=""/>
        <dsp:cNvSpPr/>
      </dsp:nvSpPr>
      <dsp:spPr>
        <a:xfrm>
          <a:off x="269361" y="212648"/>
          <a:ext cx="1943796" cy="116956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95665-D048-4236-B5CE-0EB170715EB2}">
      <dsp:nvSpPr>
        <dsp:cNvPr id="0" name=""/>
        <dsp:cNvSpPr/>
      </dsp:nvSpPr>
      <dsp:spPr>
        <a:xfrm rot="10800000">
          <a:off x="269361" y="1594860"/>
          <a:ext cx="1943796" cy="19492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2016 the number of gamers worldwide has reached 1.8 billion</a:t>
          </a:r>
        </a:p>
      </dsp:txBody>
      <dsp:txXfrm rot="10800000">
        <a:off x="329139" y="1594860"/>
        <a:ext cx="1824240" cy="1889496"/>
      </dsp:txXfrm>
    </dsp:sp>
    <dsp:sp modelId="{F2B72793-47D8-4089-B9DF-F3DA35D6122C}">
      <dsp:nvSpPr>
        <dsp:cNvPr id="0" name=""/>
        <dsp:cNvSpPr/>
      </dsp:nvSpPr>
      <dsp:spPr>
        <a:xfrm>
          <a:off x="2407537" y="212648"/>
          <a:ext cx="1943796" cy="116956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9BE6D-7A44-4E0D-9733-8366C4BCFB52}">
      <dsp:nvSpPr>
        <dsp:cNvPr id="0" name=""/>
        <dsp:cNvSpPr/>
      </dsp:nvSpPr>
      <dsp:spPr>
        <a:xfrm rot="10800000">
          <a:off x="2407537" y="1594860"/>
          <a:ext cx="1943796" cy="19492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63% of U.S. households are home to at least 1 person who plays video games regularly (3+hours per week)</a:t>
          </a:r>
          <a:endParaRPr lang="en-US" sz="1600" kern="1200" dirty="0"/>
        </a:p>
      </dsp:txBody>
      <dsp:txXfrm rot="10800000">
        <a:off x="2467315" y="1594860"/>
        <a:ext cx="1824240" cy="1889496"/>
      </dsp:txXfrm>
    </dsp:sp>
    <dsp:sp modelId="{64B0C167-7E52-4FE1-B23D-4A85CAC8A35A}">
      <dsp:nvSpPr>
        <dsp:cNvPr id="0" name=""/>
        <dsp:cNvSpPr/>
      </dsp:nvSpPr>
      <dsp:spPr>
        <a:xfrm>
          <a:off x="4545713" y="212648"/>
          <a:ext cx="1943796" cy="116956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1047C-DB31-43E2-83FF-CE7581F8467D}">
      <dsp:nvSpPr>
        <dsp:cNvPr id="0" name=""/>
        <dsp:cNvSpPr/>
      </dsp:nvSpPr>
      <dsp:spPr>
        <a:xfrm rot="10800000">
          <a:off x="4531504" y="1594860"/>
          <a:ext cx="1943796" cy="19492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54% of the most frequent gamers play video games with others</a:t>
          </a:r>
          <a:endParaRPr lang="en-US" sz="2000" kern="1200" dirty="0"/>
        </a:p>
      </dsp:txBody>
      <dsp:txXfrm rot="10800000">
        <a:off x="4591282" y="1594860"/>
        <a:ext cx="1824240" cy="1889496"/>
      </dsp:txXfrm>
    </dsp:sp>
    <dsp:sp modelId="{90D91DDB-1D7B-437D-A3FC-EA1D7B15B9FD}">
      <dsp:nvSpPr>
        <dsp:cNvPr id="0" name=""/>
        <dsp:cNvSpPr/>
      </dsp:nvSpPr>
      <dsp:spPr>
        <a:xfrm>
          <a:off x="6683889" y="212648"/>
          <a:ext cx="1943796" cy="116956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4D4D2-8E3A-468B-8515-10329323CAC3}">
      <dsp:nvSpPr>
        <dsp:cNvPr id="0" name=""/>
        <dsp:cNvSpPr/>
      </dsp:nvSpPr>
      <dsp:spPr>
        <a:xfrm rot="10800000">
          <a:off x="6683889" y="1594860"/>
          <a:ext cx="1943796" cy="19492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E-sports is estimated to earn $1.5 billion in revenue by 2020</a:t>
          </a:r>
        </a:p>
      </dsp:txBody>
      <dsp:txXfrm rot="10800000">
        <a:off x="6743667" y="1594860"/>
        <a:ext cx="1824240" cy="1889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22FD6-AE2F-4033-B7F8-D7A6EA8A62BB}">
      <dsp:nvSpPr>
        <dsp:cNvPr id="0" name=""/>
        <dsp:cNvSpPr/>
      </dsp:nvSpPr>
      <dsp:spPr>
        <a:xfrm>
          <a:off x="668" y="13572"/>
          <a:ext cx="2607149" cy="1564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Gamer Connect is a platform that allows gamers to connect and compete</a:t>
          </a:r>
          <a:endParaRPr lang="en-US" sz="1800" kern="1200" dirty="0"/>
        </a:p>
      </dsp:txBody>
      <dsp:txXfrm>
        <a:off x="668" y="13572"/>
        <a:ext cx="2607149" cy="1564289"/>
      </dsp:txXfrm>
    </dsp:sp>
    <dsp:sp modelId="{55826D2A-F361-4BE8-9CCA-3D615211147F}">
      <dsp:nvSpPr>
        <dsp:cNvPr id="0" name=""/>
        <dsp:cNvSpPr/>
      </dsp:nvSpPr>
      <dsp:spPr>
        <a:xfrm>
          <a:off x="2868532" y="13572"/>
          <a:ext cx="2607149" cy="1564289"/>
        </a:xfrm>
        <a:prstGeom prst="rect">
          <a:avLst/>
        </a:prstGeom>
        <a:solidFill>
          <a:schemeClr val="accent3">
            <a:hueOff val="2213008"/>
            <a:satOff val="-1820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Matching system will match players with other similarly skilled players</a:t>
          </a:r>
          <a:endParaRPr lang="en-US" sz="1800" kern="1200" dirty="0"/>
        </a:p>
      </dsp:txBody>
      <dsp:txXfrm>
        <a:off x="2868532" y="13572"/>
        <a:ext cx="2607149" cy="1564289"/>
      </dsp:txXfrm>
    </dsp:sp>
    <dsp:sp modelId="{B1176E6C-EFC8-46DF-80E5-304F35386B2A}">
      <dsp:nvSpPr>
        <dsp:cNvPr id="0" name=""/>
        <dsp:cNvSpPr/>
      </dsp:nvSpPr>
      <dsp:spPr>
        <a:xfrm>
          <a:off x="668" y="1838576"/>
          <a:ext cx="2607149" cy="1564289"/>
        </a:xfrm>
        <a:prstGeom prst="rect">
          <a:avLst/>
        </a:prstGeom>
        <a:solidFill>
          <a:schemeClr val="accent3">
            <a:hueOff val="4426017"/>
            <a:satOff val="-3641"/>
            <a:lumOff val="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Tournament system will provide a playground for teams new and old to compete in paid contests</a:t>
          </a:r>
          <a:endParaRPr lang="en-US" sz="1800" kern="1200" dirty="0"/>
        </a:p>
      </dsp:txBody>
      <dsp:txXfrm>
        <a:off x="668" y="1838576"/>
        <a:ext cx="2607149" cy="1564289"/>
      </dsp:txXfrm>
    </dsp:sp>
    <dsp:sp modelId="{9A2F337F-2B36-4E36-8BBC-884B8A279430}">
      <dsp:nvSpPr>
        <dsp:cNvPr id="0" name=""/>
        <dsp:cNvSpPr/>
      </dsp:nvSpPr>
      <dsp:spPr>
        <a:xfrm>
          <a:off x="2868532" y="1838576"/>
          <a:ext cx="2607149" cy="1564289"/>
        </a:xfrm>
        <a:prstGeom prst="rect">
          <a:avLst/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Free tournaments will be available to users as well </a:t>
          </a:r>
        </a:p>
      </dsp:txBody>
      <dsp:txXfrm>
        <a:off x="2868532" y="1838576"/>
        <a:ext cx="2607149" cy="1564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http://essentialfacts.theesa.com/Essential-Facts-2016.pdf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2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100" dirty="0"/>
              <a:t>Two Major Segments - Competitive and Casual Gamers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100" dirty="0"/>
              <a:t>eSports interest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100" dirty="0"/>
              <a:t>Looking for social interaction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100" dirty="0"/>
              <a:t>Looking for other gamers using current platform (PC, Xbox, PlayStation, Nintendo)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100" dirty="0"/>
              <a:t>Willing to participate in tournaments or try recommended games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5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6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3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2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0" y="1090762"/>
            <a:ext cx="8847501" cy="2961974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5" y="4278348"/>
            <a:ext cx="5480828" cy="432996"/>
            <a:chOff x="5582264" y="4646737"/>
            <a:chExt cx="5480828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29" cy="670794"/>
            <a:chOff x="5575241" y="4472722"/>
            <a:chExt cx="2202829" cy="670794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"/>
              <a:buChar char="▰"/>
              <a:def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"/>
              <a:buChar char="▻"/>
              <a:def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"/>
              <a:buChar char="▻"/>
              <a:def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"/>
              <a:buChar char="▻"/>
              <a:def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"/>
              <a:buChar char="▻"/>
              <a:def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"/>
              <a:buChar char="▻"/>
              <a:def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"/>
              <a:buChar char="▻"/>
              <a:def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"/>
              <a:buChar char="▻"/>
              <a:def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"/>
              <a:buChar char="▻"/>
              <a:def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61256" y="1110847"/>
            <a:ext cx="6491235" cy="296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/>
              <a:t>Gamer Connect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Kyle </a:t>
            </a:r>
            <a:r>
              <a:rPr lang="en-US" sz="2800" dirty="0" err="1"/>
              <a:t>Domsohn</a:t>
            </a:r>
            <a:r>
              <a:rPr lang="en-US" sz="2800" dirty="0"/>
              <a:t>, Andrew </a:t>
            </a:r>
            <a:r>
              <a:rPr lang="en-US" sz="2800" dirty="0" err="1"/>
              <a:t>Fiss</a:t>
            </a:r>
            <a:r>
              <a:rPr lang="en-US" sz="2800" dirty="0"/>
              <a:t>, Elijah Jamison, Tyler Urquhart</a:t>
            </a:r>
            <a:endParaRPr lang="e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189" y="1938247"/>
            <a:ext cx="1179368" cy="11793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91" y="773724"/>
            <a:ext cx="7854433" cy="3717890"/>
          </a:xfrm>
          <a:prstGeom prst="rect">
            <a:avLst/>
          </a:prstGeom>
        </p:spPr>
      </p:pic>
      <p:pic>
        <p:nvPicPr>
          <p:cNvPr id="3084" name="Picture 12" descr="Image result for 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1" y="3877272"/>
            <a:ext cx="1933353" cy="11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39" y="156470"/>
            <a:ext cx="5233878" cy="1147800"/>
          </a:xfrm>
        </p:spPr>
        <p:txBody>
          <a:bodyPr/>
          <a:lstStyle/>
          <a:p>
            <a:r>
              <a:rPr lang="en-US" sz="3600" dirty="0"/>
              <a:t>Systems Architecture</a:t>
            </a:r>
          </a:p>
        </p:txBody>
      </p:sp>
      <p:pic>
        <p:nvPicPr>
          <p:cNvPr id="3076" name="Picture 4" descr="Image result for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34" y="4530722"/>
            <a:ext cx="276797" cy="27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oog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85" y="4546912"/>
            <a:ext cx="283579" cy="28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attle.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34" y="4179469"/>
            <a:ext cx="306570" cy="30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te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85" y="4190967"/>
            <a:ext cx="355945" cy="3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688154" y="3486778"/>
            <a:ext cx="0" cy="608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04578" y="4851070"/>
            <a:ext cx="967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API Input</a:t>
            </a:r>
          </a:p>
        </p:txBody>
      </p:sp>
    </p:spTree>
    <p:extLst>
      <p:ext uri="{BB962C8B-B14F-4D97-AF65-F5344CB8AC3E}">
        <p14:creationId xmlns:p14="http://schemas.microsoft.com/office/powerpoint/2010/main" val="121058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387" y="-45218"/>
            <a:ext cx="9224388" cy="44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9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Implementation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6" y="1440844"/>
            <a:ext cx="8766808" cy="29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2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504" name="Shape 504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FF9800"/>
                </a:solidFill>
              </a:rPr>
              <a:t>THANKS!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Any questions?</a:t>
            </a:r>
          </a:p>
        </p:txBody>
      </p:sp>
      <p:grpSp>
        <p:nvGrpSpPr>
          <p:cNvPr id="506" name="Shape 506"/>
          <p:cNvGrpSpPr/>
          <p:nvPr/>
        </p:nvGrpSpPr>
        <p:grpSpPr>
          <a:xfrm>
            <a:off x="3996209" y="966816"/>
            <a:ext cx="1197664" cy="1126776"/>
            <a:chOff x="5972700" y="2330200"/>
            <a:chExt cx="411625" cy="387275"/>
          </a:xfrm>
        </p:grpSpPr>
        <p:sp>
          <p:nvSpPr>
            <p:cNvPr id="507" name="Shape 50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Market Overview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0906531"/>
              </p:ext>
            </p:extLst>
          </p:nvPr>
        </p:nvGraphicFramePr>
        <p:xfrm>
          <a:off x="166860" y="1408309"/>
          <a:ext cx="8897047" cy="354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3501" y="1442731"/>
            <a:ext cx="1702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1.8 Billion Users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996" y="1411954"/>
            <a:ext cx="1945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63% of U.S. Households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4273" y="1504287"/>
            <a:ext cx="1702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b="1" dirty="0"/>
          </a:p>
          <a:p>
            <a:pPr algn="ctr"/>
            <a:r>
              <a:rPr lang="en-US" sz="2400" b="1" dirty="0"/>
              <a:t>54% of audience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4090" y="1473510"/>
            <a:ext cx="17026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400" b="1" dirty="0"/>
              <a:t>$1.5 Billion</a:t>
            </a:r>
          </a:p>
        </p:txBody>
      </p:sp>
    </p:spTree>
    <p:extLst>
      <p:ext uri="{BB962C8B-B14F-4D97-AF65-F5344CB8AC3E}">
        <p14:creationId xmlns:p14="http://schemas.microsoft.com/office/powerpoint/2010/main" val="350317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385" y="1587640"/>
            <a:ext cx="7270183" cy="302526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How to find a similarly skilled team?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Many online games are not very fun when </a:t>
            </a:r>
            <a:r>
              <a:rPr lang="en-US" dirty="0"/>
              <a:t>playing with/against people above or below skill level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No easy and efficient way to connect with other players of similar skill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Too easy or too hard = bad experience and frustration</a:t>
            </a:r>
          </a:p>
          <a:p>
            <a:pPr marL="342900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395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Gamer Connect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9640" y="4248041"/>
            <a:ext cx="74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3391" y="1293074"/>
            <a:ext cx="114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Competitive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" name="Arrow: Left-Right-Up 5"/>
          <p:cNvSpPr/>
          <p:nvPr/>
        </p:nvSpPr>
        <p:spPr>
          <a:xfrm rot="5400000">
            <a:off x="5610826" y="2124372"/>
            <a:ext cx="2647189" cy="160014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/>
          <p:cNvSpPr txBox="1"/>
          <p:nvPr/>
        </p:nvSpPr>
        <p:spPr>
          <a:xfrm>
            <a:off x="7734495" y="2770557"/>
            <a:ext cx="153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Gamer Connect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86294156"/>
              </p:ext>
            </p:extLst>
          </p:nvPr>
        </p:nvGraphicFramePr>
        <p:xfrm>
          <a:off x="100483" y="1446962"/>
          <a:ext cx="5476351" cy="341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0778" y="2040622"/>
            <a:ext cx="929986" cy="92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4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2" descr="https://dl.boxcloud.com/api/2.0/internal_files/160901902237/versions/170990240157/representations/png_paged_2048x2048/content/1.png?access_token=1!49_aDJFW4Mkf7y0lZNh4Q7s9Riv1nz7Lwzd3-QFzABx3zqQU49-hmH7Pi69-G2zDN8Y6nEOHfrQL72ad9qWL7wR-lAbcw4v2ACimScSV5a5yUxDWRd5mWC-DvNB_dye6pr6DKS8FQQFMHg8K9iWfF8fp2kZLo37IOp6RtYD8cmhjBohrFwKwX8PBz1M1sjTiSc3dqQOgMMsAzcLKD4xayBq_iEltTMYx4wZVJY4gEUfhKbpOOMqmGmPTytRPEwMi0LWgTMfOjhzVgpnxmMlRMhBp03Wfx3px9Tgz7axG_KEiJyJwASXvam3Vljo1jRkuAKs5VGHtZOgkp86Fg70g2kSlj7W4oppwAtsmGsOLDDvxeVgVWoLTAhamRwKQHJ_r1FmwVjNTlt_dQ8fX&amp;box_client_name=Box%20Content%20Preview&amp;box_client_version=0.119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07"/>
            <a:ext cx="9376229" cy="527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1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Persona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8" name="TextBox 7"/>
          <p:cNvSpPr txBox="1"/>
          <p:nvPr/>
        </p:nvSpPr>
        <p:spPr>
          <a:xfrm>
            <a:off x="1388278" y="2484544"/>
            <a:ext cx="28091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dirty="0">
                <a:latin typeface="Roboto Condensed" panose="020B0604020202020204" charset="0"/>
                <a:ea typeface="Roboto Condensed" panose="020B0604020202020204" charset="0"/>
              </a:rPr>
              <a:t>Anthony Mendoza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2400" dirty="0">
                <a:latin typeface="Roboto Condensed" panose="020B0604020202020204" charset="0"/>
                <a:ea typeface="Roboto Condensed" panose="020B0604020202020204" charset="0"/>
              </a:rPr>
              <a:t>Avid Gamer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2400" dirty="0">
                <a:latin typeface="Roboto Condensed" panose="020B0604020202020204" charset="0"/>
                <a:ea typeface="Roboto Condensed" panose="020B0604020202020204" charset="0"/>
              </a:rPr>
              <a:t>Game: </a:t>
            </a:r>
            <a:r>
              <a:rPr lang="en-US" sz="2400" dirty="0" err="1">
                <a:latin typeface="Roboto Condensed" panose="020B0604020202020204" charset="0"/>
                <a:ea typeface="Roboto Condensed" panose="020B0604020202020204" charset="0"/>
              </a:rPr>
              <a:t>Overwatch</a:t>
            </a:r>
            <a:endParaRPr lang="en-US" sz="24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algn="ctr"/>
            <a:endParaRPr lang="en-US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algn="ctr"/>
            <a:endParaRPr lang="en-US" dirty="0"/>
          </a:p>
        </p:txBody>
      </p:sp>
      <p:pic>
        <p:nvPicPr>
          <p:cNvPr id="1026" name="Picture 2" descr="Image result for michael pe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1299" r="28857"/>
          <a:stretch/>
        </p:blipFill>
        <p:spPr bwMode="auto">
          <a:xfrm>
            <a:off x="4839756" y="1661939"/>
            <a:ext cx="2098788" cy="24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5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Prototype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290808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Financial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898499"/>
            <a:ext cx="8824046" cy="738001"/>
          </a:xfrm>
        </p:spPr>
        <p:txBody>
          <a:bodyPr/>
          <a:lstStyle/>
          <a:p>
            <a:r>
              <a:rPr lang="en-US" dirty="0"/>
              <a:t>Tournament Income = # of total tournaments × $5 buy in × # of players</a:t>
            </a:r>
          </a:p>
          <a:p>
            <a:r>
              <a:rPr lang="en-US" dirty="0"/>
              <a:t>Tournament payout = # of total tournaments × average payout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C174F6A-2E78-4990-A95C-D75A10714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296964"/>
              </p:ext>
            </p:extLst>
          </p:nvPr>
        </p:nvGraphicFramePr>
        <p:xfrm>
          <a:off x="512466" y="1366576"/>
          <a:ext cx="7656844" cy="257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745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Competitive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91350"/>
              </p:ext>
            </p:extLst>
          </p:nvPr>
        </p:nvGraphicFramePr>
        <p:xfrm>
          <a:off x="1421649" y="1414175"/>
          <a:ext cx="5810127" cy="3271291"/>
        </p:xfrm>
        <a:graphic>
          <a:graphicData uri="http://schemas.openxmlformats.org/drawingml/2006/table">
            <a:tbl>
              <a:tblPr firstRow="1" bandRow="1">
                <a:tableStyleId>{2BC38A6B-8FA4-4AEF-84A0-4CFA1E31BB87}</a:tableStyleId>
              </a:tblPr>
              <a:tblGrid>
                <a:gridCol w="1483043">
                  <a:extLst>
                    <a:ext uri="{9D8B030D-6E8A-4147-A177-3AD203B41FA5}">
                      <a16:colId xmlns:a16="http://schemas.microsoft.com/office/drawing/2014/main" val="153905264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414958155"/>
                    </a:ext>
                  </a:extLst>
                </a:gridCol>
                <a:gridCol w="1014883">
                  <a:extLst>
                    <a:ext uri="{9D8B030D-6E8A-4147-A177-3AD203B41FA5}">
                      <a16:colId xmlns:a16="http://schemas.microsoft.com/office/drawing/2014/main" val="1797532980"/>
                    </a:ext>
                  </a:extLst>
                </a:gridCol>
                <a:gridCol w="1225899">
                  <a:extLst>
                    <a:ext uri="{9D8B030D-6E8A-4147-A177-3AD203B41FA5}">
                      <a16:colId xmlns:a16="http://schemas.microsoft.com/office/drawing/2014/main" val="778799707"/>
                    </a:ext>
                  </a:extLst>
                </a:gridCol>
                <a:gridCol w="780016">
                  <a:extLst>
                    <a:ext uri="{9D8B030D-6E8A-4147-A177-3AD203B41FA5}">
                      <a16:colId xmlns:a16="http://schemas.microsoft.com/office/drawing/2014/main" val="416605906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 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Dynamic Team 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Tournaments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Media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4133"/>
                  </a:ext>
                </a:extLst>
              </a:tr>
              <a:tr h="6095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535908"/>
                  </a:ext>
                </a:extLst>
              </a:tr>
              <a:tr h="6095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49227"/>
                  </a:ext>
                </a:extLst>
              </a:tr>
              <a:tr h="6095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849792"/>
                  </a:ext>
                </a:extLst>
              </a:tr>
              <a:tr h="71126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GamerLink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228595"/>
                  </a:ext>
                </a:extLst>
              </a:tr>
            </a:tbl>
          </a:graphicData>
        </a:graphic>
      </p:graphicFrame>
      <p:sp>
        <p:nvSpPr>
          <p:cNvPr id="13" name="Multiplication Sign 12"/>
          <p:cNvSpPr/>
          <p:nvPr/>
        </p:nvSpPr>
        <p:spPr>
          <a:xfrm>
            <a:off x="4537970" y="2223839"/>
            <a:ext cx="371789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Multiplication Sign 13"/>
          <p:cNvSpPr/>
          <p:nvPr/>
        </p:nvSpPr>
        <p:spPr>
          <a:xfrm>
            <a:off x="5609384" y="2223839"/>
            <a:ext cx="371789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/>
          <p:cNvSpPr/>
          <p:nvPr/>
        </p:nvSpPr>
        <p:spPr>
          <a:xfrm>
            <a:off x="6664150" y="2223839"/>
            <a:ext cx="371789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Multiplication Sign 15"/>
          <p:cNvSpPr/>
          <p:nvPr/>
        </p:nvSpPr>
        <p:spPr>
          <a:xfrm>
            <a:off x="5609384" y="2894143"/>
            <a:ext cx="371789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/>
          <p:cNvSpPr/>
          <p:nvPr/>
        </p:nvSpPr>
        <p:spPr>
          <a:xfrm>
            <a:off x="3345711" y="3403771"/>
            <a:ext cx="371789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/>
          <p:cNvSpPr/>
          <p:nvPr/>
        </p:nvSpPr>
        <p:spPr>
          <a:xfrm>
            <a:off x="3345710" y="4038223"/>
            <a:ext cx="371789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/>
          <p:cNvSpPr/>
          <p:nvPr/>
        </p:nvSpPr>
        <p:spPr>
          <a:xfrm>
            <a:off x="6664149" y="2878739"/>
            <a:ext cx="371789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ication Sign 19"/>
          <p:cNvSpPr/>
          <p:nvPr/>
        </p:nvSpPr>
        <p:spPr>
          <a:xfrm>
            <a:off x="3345712" y="2223839"/>
            <a:ext cx="371789" cy="391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Image result for red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23" y="3367577"/>
            <a:ext cx="1374938" cy="56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amebatt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1" y="2764670"/>
            <a:ext cx="1408310" cy="5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amerl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61" y="3993734"/>
            <a:ext cx="901050" cy="6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000" y="2161309"/>
            <a:ext cx="1435012" cy="6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0526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300</Words>
  <Application>Microsoft Office PowerPoint</Application>
  <PresentationFormat>On-screen Show (16:9)</PresentationFormat>
  <Paragraphs>54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Roboto Condensed</vt:lpstr>
      <vt:lpstr>Arial</vt:lpstr>
      <vt:lpstr>Wingdings</vt:lpstr>
      <vt:lpstr>Arvo</vt:lpstr>
      <vt:lpstr>Salerio template</vt:lpstr>
      <vt:lpstr>Gamer Connect  Kyle Domsohn, Andrew Fiss, Elijah Jamison, Tyler Urquhart</vt:lpstr>
      <vt:lpstr>Market Overview</vt:lpstr>
      <vt:lpstr>Problem</vt:lpstr>
      <vt:lpstr>Gamer Connect Overview</vt:lpstr>
      <vt:lpstr>PowerPoint Presentation</vt:lpstr>
      <vt:lpstr>Persona</vt:lpstr>
      <vt:lpstr>Prototype Demonstration</vt:lpstr>
      <vt:lpstr>Financial Analysis</vt:lpstr>
      <vt:lpstr>Competitive Analysis</vt:lpstr>
      <vt:lpstr>Systems Architecture</vt:lpstr>
      <vt:lpstr>PowerPoint Presentation</vt:lpstr>
      <vt:lpstr>Implementation Plan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Gamer Connection  Kyle Domsohn, Andrew Fiss, Elijah Jamison, Tyler Urquhart</dc:title>
  <dc:creator>Tyler Alexander Urquhart</dc:creator>
  <cp:lastModifiedBy>Tyler Urquhart</cp:lastModifiedBy>
  <cp:revision>31</cp:revision>
  <dcterms:modified xsi:type="dcterms:W3CDTF">2017-04-24T23:06:18Z</dcterms:modified>
</cp:coreProperties>
</file>