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0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7" r:id="rId7"/>
    <p:sldId id="260" r:id="rId8"/>
    <p:sldId id="268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S. Maling" initials="M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/>
    <p:restoredTop sz="94746"/>
  </p:normalViewPr>
  <p:slideViewPr>
    <p:cSldViewPr snapToGrid="0" snapToObjects="1">
      <p:cViewPr varScale="1">
        <p:scale>
          <a:sx n="89" d="100"/>
          <a:sy n="89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E3EB-94A7-E94E-ACF2-C5C6F6EDC433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A28B-9E9A-FD41-BAE6-4435FA6FB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25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7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5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5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2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9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B14C-AEC9-1246-BC86-63DA267C16EB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8D0E-D4B8-CF4D-A22B-304005BB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1104" y="1654048"/>
            <a:ext cx="9144000" cy="2387600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022"/>
            <a:ext cx="9144000" cy="567626"/>
          </a:xfrm>
        </p:spPr>
        <p:txBody>
          <a:bodyPr/>
          <a:lstStyle/>
          <a:p>
            <a:r>
              <a:rPr lang="en-US" smtClean="0"/>
              <a:t>Team 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595556"/>
            <a:ext cx="25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Project Managers:</a:t>
            </a:r>
          </a:p>
          <a:p>
            <a:pPr algn="r"/>
            <a:r>
              <a:rPr lang="en-US" dirty="0" smtClean="0"/>
              <a:t>Ryan Pace</a:t>
            </a:r>
          </a:p>
          <a:p>
            <a:pPr algn="r"/>
            <a:r>
              <a:rPr lang="en-US" dirty="0" smtClean="0"/>
              <a:t>Kim Eastlake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2176" y="4641723"/>
            <a:ext cx="2377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Analysts:</a:t>
            </a:r>
          </a:p>
          <a:p>
            <a:r>
              <a:rPr lang="en-US" dirty="0" smtClean="0"/>
              <a:t>Matthew Maling</a:t>
            </a:r>
          </a:p>
          <a:p>
            <a:r>
              <a:rPr lang="en-US" dirty="0" smtClean="0"/>
              <a:t>Katie </a:t>
            </a:r>
            <a:r>
              <a:rPr lang="en-US" dirty="0" err="1" smtClean="0"/>
              <a:t>Margraf</a:t>
            </a:r>
            <a:endParaRPr lang="en-US" dirty="0" smtClean="0"/>
          </a:p>
          <a:p>
            <a:r>
              <a:rPr lang="en-US" dirty="0" smtClean="0"/>
              <a:t>George Raymond</a:t>
            </a:r>
          </a:p>
          <a:p>
            <a:r>
              <a:rPr lang="en-US" dirty="0" err="1" smtClean="0"/>
              <a:t>Weiming</a:t>
            </a:r>
            <a:r>
              <a:rPr lang="en-US" dirty="0" smtClean="0"/>
              <a:t> He</a:t>
            </a:r>
          </a:p>
          <a:p>
            <a:r>
              <a:rPr lang="en-US" dirty="0" err="1" smtClean="0"/>
              <a:t>Liwei</a:t>
            </a:r>
            <a:r>
              <a:rPr lang="en-US" dirty="0" smtClean="0"/>
              <a:t> Yi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39647"/>
            <a:ext cx="4550664" cy="4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1104" y="1654048"/>
            <a:ext cx="9144000" cy="2387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022"/>
            <a:ext cx="9144000" cy="567626"/>
          </a:xfrm>
        </p:spPr>
        <p:txBody>
          <a:bodyPr/>
          <a:lstStyle/>
          <a:p>
            <a:r>
              <a:rPr lang="en-US" dirty="0" smtClean="0"/>
              <a:t>Team 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595556"/>
            <a:ext cx="25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Project Managers:</a:t>
            </a:r>
          </a:p>
          <a:p>
            <a:pPr algn="r"/>
            <a:r>
              <a:rPr lang="en-US" dirty="0" smtClean="0"/>
              <a:t>Ryan Pace</a:t>
            </a:r>
          </a:p>
          <a:p>
            <a:pPr algn="r"/>
            <a:r>
              <a:rPr lang="en-US" dirty="0" smtClean="0"/>
              <a:t>Kim Eastlake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2176" y="4641723"/>
            <a:ext cx="2377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Analysts:</a:t>
            </a:r>
          </a:p>
          <a:p>
            <a:r>
              <a:rPr lang="en-US" dirty="0" smtClean="0"/>
              <a:t>Matthew Maling</a:t>
            </a:r>
          </a:p>
          <a:p>
            <a:r>
              <a:rPr lang="en-US" dirty="0" smtClean="0"/>
              <a:t>Katie </a:t>
            </a:r>
            <a:r>
              <a:rPr lang="en-US" dirty="0" err="1" smtClean="0"/>
              <a:t>Margraf</a:t>
            </a:r>
            <a:endParaRPr lang="en-US" dirty="0" smtClean="0"/>
          </a:p>
          <a:p>
            <a:r>
              <a:rPr lang="en-US" dirty="0" smtClean="0"/>
              <a:t>George Raymond</a:t>
            </a:r>
          </a:p>
          <a:p>
            <a:r>
              <a:rPr lang="en-US" dirty="0" err="1" smtClean="0"/>
              <a:t>Weiming</a:t>
            </a:r>
            <a:r>
              <a:rPr lang="en-US" dirty="0" smtClean="0"/>
              <a:t> He</a:t>
            </a:r>
          </a:p>
          <a:p>
            <a:r>
              <a:rPr lang="en-US" dirty="0" err="1" smtClean="0"/>
              <a:t>Liwei</a:t>
            </a:r>
            <a:r>
              <a:rPr lang="en-US" dirty="0" smtClean="0"/>
              <a:t> Yi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39647"/>
            <a:ext cx="4550664" cy="4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938" y="247402"/>
            <a:ext cx="8009914" cy="108093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Big Idea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70534" y="4664990"/>
            <a:ext cx="5403743" cy="1146875"/>
          </a:xfrm>
          <a:solidFill>
            <a:schemeClr val="bg1">
              <a:alpha val="3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Creating Account Management Tools for Member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04868" y="2560454"/>
            <a:ext cx="4700058" cy="1314123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Providing channels for distributing information about survey member outcome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9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5369" y="856450"/>
            <a:ext cx="10101262" cy="4600575"/>
            <a:chOff x="1918850" y="550350"/>
            <a:chExt cx="1370607" cy="1553599"/>
          </a:xfrm>
        </p:grpSpPr>
        <p:sp>
          <p:nvSpPr>
            <p:cNvPr id="14" name="Rounded Rectangle 13"/>
            <p:cNvSpPr/>
            <p:nvPr/>
          </p:nvSpPr>
          <p:spPr>
            <a:xfrm>
              <a:off x="1918850" y="550350"/>
              <a:ext cx="1370607" cy="15535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958994" y="590494"/>
              <a:ext cx="1290319" cy="147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84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are the Problems?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77820" y="1654576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77820" y="2505075"/>
            <a:ext cx="5157787" cy="36845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Insufficient account management tools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Unable to edit account information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Easier way to track member involvement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friendly platform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Ability to edit personal information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Ability to see survey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0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Should We Do?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39788" y="1690688"/>
            <a:ext cx="10101262" cy="4600575"/>
            <a:chOff x="1918850" y="550350"/>
            <a:chExt cx="1370607" cy="1553599"/>
          </a:xfrm>
        </p:grpSpPr>
        <p:sp>
          <p:nvSpPr>
            <p:cNvPr id="10" name="Rounded Rectangle 9"/>
            <p:cNvSpPr/>
            <p:nvPr/>
          </p:nvSpPr>
          <p:spPr>
            <a:xfrm>
              <a:off x="1918850" y="550350"/>
              <a:ext cx="1370607" cy="155359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satMod val="103000"/>
                    <a:lumMod val="102000"/>
                    <a:tint val="94000"/>
                    <a:alpha val="33000"/>
                  </a:schemeClr>
                </a:gs>
                <a:gs pos="50000">
                  <a:schemeClr val="accent1">
                    <a:alpha val="90000"/>
                    <a:hueOff val="0"/>
                    <a:satOff val="0"/>
                    <a:lumOff val="0"/>
                    <a:alphaOff val="-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alpha val="90000"/>
                    <a:hueOff val="0"/>
                    <a:satOff val="0"/>
                    <a:lumOff val="0"/>
                    <a:alphaOff val="-8000"/>
                    <a:lumMod val="99000"/>
                    <a:satMod val="120000"/>
                    <a:shade val="78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958994" y="590494"/>
              <a:ext cx="1290319" cy="147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890841"/>
            <a:ext cx="5183188" cy="3684588"/>
          </a:xfrm>
        </p:spPr>
        <p:txBody>
          <a:bodyPr/>
          <a:lstStyle/>
          <a:p>
            <a:r>
              <a:rPr lang="en-US" dirty="0" smtClean="0"/>
              <a:t>Offer an rewards program</a:t>
            </a:r>
          </a:p>
          <a:p>
            <a:r>
              <a:rPr lang="en-US" dirty="0" smtClean="0"/>
              <a:t>Create a personal profile with the ability to edit information</a:t>
            </a:r>
          </a:p>
          <a:p>
            <a:r>
              <a:rPr lang="en-US" dirty="0" smtClean="0"/>
              <a:t>Event Page</a:t>
            </a:r>
          </a:p>
          <a:p>
            <a:r>
              <a:rPr lang="en-US" dirty="0" smtClean="0"/>
              <a:t>Have a page to see survey results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890841"/>
            <a:ext cx="5157787" cy="3684588"/>
          </a:xfrm>
          <a:noFill/>
          <a:effectLst/>
        </p:spPr>
        <p:txBody>
          <a:bodyPr/>
          <a:lstStyle/>
          <a:p>
            <a:r>
              <a:rPr lang="en-US" dirty="0" smtClean="0"/>
              <a:t>Keep members actively participating </a:t>
            </a:r>
          </a:p>
          <a:p>
            <a:r>
              <a:rPr lang="en-US" dirty="0" smtClean="0"/>
              <a:t>Member dashboard</a:t>
            </a:r>
          </a:p>
          <a:p>
            <a:r>
              <a:rPr lang="en-US" dirty="0" smtClean="0"/>
              <a:t>Track survey participation</a:t>
            </a:r>
          </a:p>
          <a:p>
            <a:r>
              <a:rPr lang="en-US" dirty="0" smtClean="0"/>
              <a:t>Channels for distributing survey results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Opportunities: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43" y="999263"/>
            <a:ext cx="10844212" cy="4886552"/>
          </a:xfrm>
          <a:noFill/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Update.</a:t>
            </a:r>
          </a:p>
          <a:p>
            <a:pPr marL="0" indent="0" algn="ctr">
              <a:buNone/>
            </a:pP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Participate. </a:t>
            </a:r>
          </a:p>
          <a:p>
            <a:pPr marL="0" indent="0" algn="ctr">
              <a:buNone/>
            </a:pP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Heard.</a:t>
            </a: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5000" r="68267" b="62400"/>
          <a:stretch/>
        </p:blipFill>
        <p:spPr>
          <a:xfrm>
            <a:off x="2750820" y="1661160"/>
            <a:ext cx="1287780" cy="1242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5000" r="68267" b="62400"/>
          <a:stretch/>
        </p:blipFill>
        <p:spPr>
          <a:xfrm>
            <a:off x="2750820" y="2758440"/>
            <a:ext cx="1287780" cy="124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5000" r="68267" b="62400"/>
          <a:stretch/>
        </p:blipFill>
        <p:spPr>
          <a:xfrm>
            <a:off x="2750820" y="3878580"/>
            <a:ext cx="1287780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07" y="0"/>
            <a:ext cx="498696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8987" y="0"/>
            <a:ext cx="51816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Ellen</a:t>
            </a:r>
            <a:endParaRPr lang="en-US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“I hope we have better public transportation here in Philadelphia. The government needs to do something.”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r>
              <a:rPr lang="en-US" sz="1600" b="1" dirty="0" smtClean="0"/>
              <a:t>Age:35</a:t>
            </a:r>
            <a:endParaRPr lang="en-US" sz="1600" b="1" dirty="0"/>
          </a:p>
          <a:p>
            <a:pPr marL="0" indent="0" algn="ctr">
              <a:buNone/>
            </a:pPr>
            <a:r>
              <a:rPr lang="en-US" sz="1600" b="1" dirty="0"/>
              <a:t>Occupation: </a:t>
            </a:r>
            <a:r>
              <a:rPr lang="en-US" sz="1600" b="1" dirty="0" smtClean="0"/>
              <a:t>Nurse at Jefferson Hospital  </a:t>
            </a:r>
          </a:p>
          <a:p>
            <a:pPr lvl="3"/>
            <a:r>
              <a:rPr lang="en-US" sz="1400" i="1" dirty="0" smtClean="0"/>
              <a:t>Graduated from Drexel University</a:t>
            </a:r>
          </a:p>
          <a:p>
            <a:pPr lvl="3"/>
            <a:r>
              <a:rPr lang="en-US" sz="1400" i="1" dirty="0" smtClean="0"/>
              <a:t>Hobbies</a:t>
            </a:r>
            <a:r>
              <a:rPr lang="en-US" sz="1400" i="1" dirty="0"/>
              <a:t>: Gardening, Spending time </a:t>
            </a:r>
            <a:r>
              <a:rPr lang="en-US" sz="1400" i="1" dirty="0" smtClean="0"/>
              <a:t>with her family.</a:t>
            </a:r>
          </a:p>
          <a:p>
            <a:pPr lvl="3"/>
            <a:endParaRPr lang="en-US" sz="1400" i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42" y="1946975"/>
            <a:ext cx="2356689" cy="29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3899" y="365125"/>
            <a:ext cx="11023815" cy="5787702"/>
            <a:chOff x="1918850" y="550350"/>
            <a:chExt cx="1370607" cy="1553599"/>
          </a:xfrm>
          <a:solidFill>
            <a:schemeClr val="accent1">
              <a:alpha val="36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918850" y="550350"/>
              <a:ext cx="1370607" cy="15535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958994" y="590494"/>
              <a:ext cx="1290319" cy="1473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Business Case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3900" y="2098675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Benefits: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Increase member participation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Increase Be Heard Philly awareness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All-in-one Platform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098675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Resources Needed: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 way for members to know about the platform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Actively update/manage content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Member to constantly update their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87490" y="699288"/>
            <a:ext cx="10101262" cy="4600575"/>
            <a:chOff x="1918850" y="550350"/>
            <a:chExt cx="1370607" cy="1553599"/>
          </a:xfrm>
        </p:grpSpPr>
        <p:sp>
          <p:nvSpPr>
            <p:cNvPr id="13" name="Rounded Rectangle 12"/>
            <p:cNvSpPr/>
            <p:nvPr/>
          </p:nvSpPr>
          <p:spPr>
            <a:xfrm>
              <a:off x="1918850" y="550350"/>
              <a:ext cx="1370607" cy="155359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satMod val="103000"/>
                    <a:lumMod val="102000"/>
                    <a:tint val="94000"/>
                    <a:alpha val="33000"/>
                  </a:schemeClr>
                </a:gs>
                <a:gs pos="50000">
                  <a:schemeClr val="accent1">
                    <a:alpha val="90000"/>
                    <a:hueOff val="0"/>
                    <a:satOff val="0"/>
                    <a:lumOff val="0"/>
                    <a:alphaOff val="-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alpha val="90000"/>
                    <a:hueOff val="0"/>
                    <a:satOff val="0"/>
                    <a:lumOff val="0"/>
                    <a:alphaOff val="-8000"/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800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958994" y="590494"/>
              <a:ext cx="1290319" cy="1473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71238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Summary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1500" y="3775075"/>
            <a:ext cx="10782300" cy="18930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Transforming BHP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Into the First Municipal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Research Panel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80321" y="1949902"/>
            <a:ext cx="10515600" cy="694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Creating Account Management Tools for </a:t>
            </a:r>
            <a:r>
              <a:rPr lang="en-US" sz="2400" dirty="0" smtClean="0">
                <a:solidFill>
                  <a:schemeClr val="bg1"/>
                </a:solidFill>
              </a:rPr>
              <a:t>Member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80321" y="2760170"/>
            <a:ext cx="10515600" cy="694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Providing channels for distributing information about survey participation outcome</a:t>
            </a:r>
          </a:p>
        </p:txBody>
      </p:sp>
    </p:spTree>
    <p:extLst>
      <p:ext uri="{BB962C8B-B14F-4D97-AF65-F5344CB8AC3E}">
        <p14:creationId xmlns:p14="http://schemas.microsoft.com/office/powerpoint/2010/main" val="1470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257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Berlin</vt:lpstr>
      <vt:lpstr>Office Theme</vt:lpstr>
      <vt:lpstr>Participation</vt:lpstr>
      <vt:lpstr>The Big Idea</vt:lpstr>
      <vt:lpstr>What are the Problems?</vt:lpstr>
      <vt:lpstr>What Should We Do?</vt:lpstr>
      <vt:lpstr>PowerPoint Presentation</vt:lpstr>
      <vt:lpstr>PowerPoint Presentation</vt:lpstr>
      <vt:lpstr>PowerPoint Presentation</vt:lpstr>
      <vt:lpstr>Business Case</vt:lpstr>
      <vt:lpstr>Summary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</dc:title>
  <dc:creator>Matthew S. Maling</dc:creator>
  <cp:lastModifiedBy>Matthew S. Maling</cp:lastModifiedBy>
  <cp:revision>46</cp:revision>
  <dcterms:created xsi:type="dcterms:W3CDTF">2016-04-04T18:35:57Z</dcterms:created>
  <dcterms:modified xsi:type="dcterms:W3CDTF">2016-04-25T02:45:21Z</dcterms:modified>
</cp:coreProperties>
</file>