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2" r:id="rId5"/>
    <p:sldId id="261" r:id="rId6"/>
    <p:sldId id="264" r:id="rId7"/>
    <p:sldId id="263" r:id="rId8"/>
    <p:sldId id="266" r:id="rId9"/>
    <p:sldId id="26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578"/>
  </p:normalViewPr>
  <p:slideViewPr>
    <p:cSldViewPr snapToGrid="0" snapToObjects="1">
      <p:cViewPr>
        <p:scale>
          <a:sx n="90" d="100"/>
          <a:sy n="90" d="100"/>
        </p:scale>
        <p:origin x="1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5E55E8-4AE2-4D97-B660-8458F2C9442B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2EAC7C-38F6-4143-B5CA-9697D8DA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26496-A753-4025-862A-D375BB5D74C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E3338-87DB-496F-8C9B-31173AFB2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3338-87DB-496F-8C9B-31173AFB29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958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12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0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5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1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FA15AB-5B5F-484C-9CEE-6A9EA15A5C9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C336E1-2EB8-3646-8587-9A4980B1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telegraph.co.uk/multimedia/archive/02111/Concordia-2_211117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17" y="3307827"/>
            <a:ext cx="5467483" cy="34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184400" y="798614"/>
            <a:ext cx="8264525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Carnival’s crisis management of the costa </a:t>
            </a:r>
            <a:r>
              <a:rPr lang="en-US" sz="4400" dirty="0" err="1" smtClean="0"/>
              <a:t>concordia</a:t>
            </a:r>
            <a:r>
              <a:rPr lang="en-US" sz="4400" dirty="0" smtClean="0"/>
              <a:t> disaster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68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29" y="700411"/>
            <a:ext cx="4771292" cy="116433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What Happened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199" y="1528763"/>
            <a:ext cx="11020426" cy="490720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January 13, 2012</a:t>
            </a:r>
          </a:p>
          <a:p>
            <a:r>
              <a:rPr lang="en-US" sz="3200" dirty="0" smtClean="0"/>
              <a:t>Sailing along the cost of </a:t>
            </a:r>
          </a:p>
          <a:p>
            <a:pPr marL="0" indent="0">
              <a:buNone/>
            </a:pPr>
            <a:r>
              <a:rPr lang="en-US" sz="3200" dirty="0" smtClean="0"/>
              <a:t>   the island </a:t>
            </a:r>
            <a:r>
              <a:rPr lang="en-US" sz="3200" dirty="0" err="1" smtClean="0"/>
              <a:t>Giglio</a:t>
            </a:r>
            <a:endParaRPr lang="en-US" sz="3200" dirty="0" smtClean="0"/>
          </a:p>
          <a:p>
            <a:pPr lvl="8"/>
            <a:endParaRPr lang="en-US" sz="2800" dirty="0" smtClean="0"/>
          </a:p>
          <a:p>
            <a:pPr lvl="8"/>
            <a:endParaRPr lang="en-US" sz="2800" dirty="0"/>
          </a:p>
          <a:p>
            <a:pPr lvl="8"/>
            <a:endParaRPr lang="en-US" sz="2800" dirty="0" smtClean="0"/>
          </a:p>
          <a:p>
            <a:pPr lvl="8"/>
            <a:r>
              <a:rPr lang="en-US" sz="3400" dirty="0" smtClean="0"/>
              <a:t>3,206 passengers and </a:t>
            </a:r>
            <a:r>
              <a:rPr lang="en-US" sz="3400" dirty="0" smtClean="0"/>
              <a:t>1,023 crew onboard</a:t>
            </a:r>
            <a:endParaRPr lang="en-US" sz="3400" dirty="0" smtClean="0"/>
          </a:p>
          <a:p>
            <a:pPr lvl="8"/>
            <a:r>
              <a:rPr lang="en-US" sz="3400" dirty="0" smtClean="0"/>
              <a:t>Hit a rocky outcrop</a:t>
            </a:r>
          </a:p>
          <a:p>
            <a:pPr lvl="8"/>
            <a:r>
              <a:rPr lang="en-US" sz="3400" dirty="0" smtClean="0"/>
              <a:t>Crew and captain responded poorly</a:t>
            </a:r>
          </a:p>
          <a:p>
            <a:pPr lvl="8"/>
            <a:r>
              <a:rPr lang="en-US" sz="3400" dirty="0" smtClean="0"/>
              <a:t>30 people died and 2 remain missing </a:t>
            </a:r>
          </a:p>
          <a:p>
            <a:pPr marL="0" indent="0">
              <a:buNone/>
            </a:pPr>
            <a:endParaRPr lang="en-US" sz="3000" dirty="0" smtClean="0"/>
          </a:p>
        </p:txBody>
      </p:sp>
      <p:pic>
        <p:nvPicPr>
          <p:cNvPr id="2052" name="Picture 4" descr="http://resources0.news.com.au/images/2012/01/26/1226254/264240-costa-concordia-cruise-liner-dis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91" y="308219"/>
            <a:ext cx="6143903" cy="34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eyassets.timeincuk.net/inspirewp/live/wp-content/uploads/sites/18/2012/01/italy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65070"/>
            <a:ext cx="3773672" cy="28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Costa’s Immediate Action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11124"/>
            <a:ext cx="10363826" cy="342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Costa company commented within hours after accident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Posted updates on their website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Costa Cruises offered compensation to passengers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They held two press conferences </a:t>
            </a:r>
          </a:p>
        </p:txBody>
      </p:sp>
      <p:pic>
        <p:nvPicPr>
          <p:cNvPr id="6" name="Picture 2" descr="http://www.cruiseind.com/wp-content/uploads/2013/11/COSTA-LOGO-OFFI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91" y="4093535"/>
            <a:ext cx="4242584" cy="26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65138"/>
            <a:ext cx="6143625" cy="1325563"/>
          </a:xfrm>
        </p:spPr>
        <p:txBody>
          <a:bodyPr/>
          <a:lstStyle/>
          <a:p>
            <a:r>
              <a:rPr lang="en-US" b="1" dirty="0" smtClean="0"/>
              <a:t>Carnival’s CEO’s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90688"/>
            <a:ext cx="10363826" cy="3424107"/>
          </a:xfrm>
        </p:spPr>
        <p:txBody>
          <a:bodyPr>
            <a:noAutofit/>
          </a:bodyPr>
          <a:lstStyle/>
          <a:p>
            <a:r>
              <a:rPr lang="en-US" sz="2800" dirty="0" smtClean="0"/>
              <a:t>Mickey </a:t>
            </a:r>
            <a:r>
              <a:rPr lang="en-US" sz="2800" dirty="0" err="1" smtClean="0"/>
              <a:t>Arison</a:t>
            </a:r>
            <a:endParaRPr lang="en-US" sz="2800" dirty="0" smtClean="0"/>
          </a:p>
          <a:p>
            <a:r>
              <a:rPr lang="en-US" sz="2800" dirty="0" smtClean="0"/>
              <a:t>Tweet</a:t>
            </a:r>
          </a:p>
          <a:p>
            <a:r>
              <a:rPr lang="en-US" sz="2800" dirty="0" smtClean="0"/>
              <a:t>No in person statement or press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conference</a:t>
            </a:r>
          </a:p>
          <a:p>
            <a:r>
              <a:rPr lang="en-US" sz="2800" dirty="0" smtClean="0"/>
              <a:t>Official statement expressing condolence </a:t>
            </a:r>
          </a:p>
          <a:p>
            <a:pPr lvl="1"/>
            <a:r>
              <a:rPr lang="en-US" sz="2400" dirty="0" smtClean="0"/>
              <a:t>– 4 days late</a:t>
            </a:r>
          </a:p>
          <a:p>
            <a:r>
              <a:rPr lang="en-US" sz="2800" dirty="0" smtClean="0"/>
              <a:t>Sent executive to visit shipwreck scene</a:t>
            </a:r>
            <a:endParaRPr lang="en-US" sz="28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874" y="163107"/>
            <a:ext cx="4758455" cy="37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502696"/>
            <a:ext cx="10364451" cy="1596177"/>
          </a:xfrm>
        </p:spPr>
        <p:txBody>
          <a:bodyPr/>
          <a:lstStyle/>
          <a:p>
            <a:r>
              <a:rPr lang="en-US" b="1" dirty="0" smtClean="0"/>
              <a:t>Carnival’s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92526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Originally offered 30% coupon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Later offered complete compensation package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Executives </a:t>
            </a:r>
            <a:r>
              <a:rPr lang="en-US" sz="2800" dirty="0" smtClean="0"/>
              <a:t>seemed </a:t>
            </a:r>
            <a:r>
              <a:rPr lang="en-US" sz="2800" dirty="0" smtClean="0"/>
              <a:t>uninvolved </a:t>
            </a:r>
            <a:endParaRPr lang="en-US" sz="28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 smtClean="0"/>
          </a:p>
        </p:txBody>
      </p:sp>
      <p:pic>
        <p:nvPicPr>
          <p:cNvPr id="3074" name="Picture 2" descr="http://i.telegraph.co.uk/multimedia/archive/02110/cruise-disaster_211091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00425"/>
            <a:ext cx="4992162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89905"/>
            <a:ext cx="10364451" cy="159617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Captain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57209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captain admitted to mistake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His crisis response was poor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Sentenced to 16 years in prison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Companies did not pay his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legal fees</a:t>
            </a:r>
          </a:p>
        </p:txBody>
      </p:sp>
      <p:pic>
        <p:nvPicPr>
          <p:cNvPr id="5" name="Picture 2" descr="http://www.thetimes.co.uk/tto/multimedia/archive/00530/Costa_Concordia_cap_53017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146477"/>
            <a:ext cx="5690478" cy="320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67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Long-Run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9726" y="111125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Shares </a:t>
            </a:r>
            <a:r>
              <a:rPr lang="en-US" sz="2400" dirty="0" smtClean="0"/>
              <a:t>fell 14</a:t>
            </a:r>
            <a:r>
              <a:rPr lang="en-US" sz="2400" dirty="0" smtClean="0"/>
              <a:t>%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Net </a:t>
            </a:r>
            <a:r>
              <a:rPr lang="en-US" sz="2400" dirty="0" smtClean="0"/>
              <a:t>profit decreased for </a:t>
            </a:r>
            <a:r>
              <a:rPr lang="en-US" sz="2400" dirty="0" smtClean="0"/>
              <a:t>the </a:t>
            </a:r>
            <a:r>
              <a:rPr lang="en-US" sz="2400" dirty="0" smtClean="0"/>
              <a:t>year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Stricter safety regulations for entire industry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 great long-term effects</a:t>
            </a:r>
            <a:endParaRPr lang="en-US" sz="2400" dirty="0"/>
          </a:p>
        </p:txBody>
      </p:sp>
      <p:pic>
        <p:nvPicPr>
          <p:cNvPr id="6" name="Picture 2" descr="http://www.hawaiicruises.travel/images/carnival_hawai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26" y="3586163"/>
            <a:ext cx="56187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Takeaways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Be united as a </a:t>
            </a:r>
            <a:r>
              <a:rPr lang="en-US" sz="2800" dirty="0" smtClean="0"/>
              <a:t>company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CEO should be at the forefront of crisis management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Appear sympathetic and understanding </a:t>
            </a:r>
          </a:p>
        </p:txBody>
      </p:sp>
    </p:spTree>
    <p:extLst>
      <p:ext uri="{BB962C8B-B14F-4D97-AF65-F5344CB8AC3E}">
        <p14:creationId xmlns:p14="http://schemas.microsoft.com/office/powerpoint/2010/main" val="3980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Work Cited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 err="1" smtClean="0">
                <a:effectLst/>
              </a:rPr>
              <a:t>Bhasin</a:t>
            </a:r>
            <a:r>
              <a:rPr lang="en-US" sz="2000" dirty="0" smtClean="0">
                <a:effectLst/>
              </a:rPr>
              <a:t>, K. (2012, January 24). Carnival Is Failing Spectacularly In The Handling Of Its Costa Concordia Crisis. Retrieved October 12, 2015. </a:t>
            </a:r>
          </a:p>
          <a:p>
            <a:r>
              <a:rPr lang="en-US" sz="2000" dirty="0" err="1" smtClean="0">
                <a:effectLst/>
              </a:rPr>
              <a:t>Booton</a:t>
            </a:r>
            <a:r>
              <a:rPr lang="en-US" sz="2000" dirty="0" smtClean="0">
                <a:effectLst/>
              </a:rPr>
              <a:t>, J. (2012, January 27). Carnival Fails Crisis 101 in Costa Response. Retrieved October 12, 2015. </a:t>
            </a:r>
          </a:p>
          <a:p>
            <a:r>
              <a:rPr lang="en-US" sz="2000" dirty="0" smtClean="0">
                <a:effectLst/>
              </a:rPr>
              <a:t>Coombs, T. (2007). Crisis Management and Communications. Retrieved October 1, 2015. </a:t>
            </a:r>
          </a:p>
          <a:p>
            <a:r>
              <a:rPr lang="en-US" sz="2000" dirty="0" smtClean="0">
                <a:effectLst/>
              </a:rPr>
              <a:t>Costa Concordia: What happened. (2015, February 10). Retrieved October 10, 2015. </a:t>
            </a:r>
          </a:p>
          <a:p>
            <a:r>
              <a:rPr lang="en-US" sz="2000" dirty="0" smtClean="0">
                <a:effectLst/>
              </a:rPr>
              <a:t>Coulter, A. (Ed.). (2013, January 8). Long-Term Impact From the Costa Concordia Cruise Disaster. Retrieved October 13, 2015. </a:t>
            </a:r>
          </a:p>
          <a:p>
            <a:r>
              <a:rPr lang="en-US" sz="2000" dirty="0" smtClean="0">
                <a:effectLst/>
              </a:rPr>
              <a:t>Gaines-Ross, L. (2010). Reputation Warfare. Spotlight. </a:t>
            </a:r>
          </a:p>
          <a:p>
            <a:r>
              <a:rPr lang="en-US" sz="2000" dirty="0" smtClean="0">
                <a:effectLst/>
              </a:rPr>
              <a:t>Walker, J. (2012, January 22). Cruise Crisis Management FAIL - How Carnival is Ruining its Reputation Following the Costa Concordia Disaster. Retrieved October 12, 2015. </a:t>
            </a:r>
          </a:p>
        </p:txBody>
      </p:sp>
    </p:spTree>
    <p:extLst>
      <p:ext uri="{BB962C8B-B14F-4D97-AF65-F5344CB8AC3E}">
        <p14:creationId xmlns:p14="http://schemas.microsoft.com/office/powerpoint/2010/main" val="16001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1654</TotalTime>
  <Words>346</Words>
  <Application>Microsoft Macintosh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Tw Cen MT</vt:lpstr>
      <vt:lpstr>Arial</vt:lpstr>
      <vt:lpstr>Droplet</vt:lpstr>
      <vt:lpstr>PowerPoint Presentation</vt:lpstr>
      <vt:lpstr>What Happened</vt:lpstr>
      <vt:lpstr>Costa’s Immediate Action </vt:lpstr>
      <vt:lpstr>Carnival’s CEO’s Response</vt:lpstr>
      <vt:lpstr>Carnival’s Response</vt:lpstr>
      <vt:lpstr>The Captain</vt:lpstr>
      <vt:lpstr>Long-Run</vt:lpstr>
      <vt:lpstr>Takeaways</vt:lpstr>
      <vt:lpstr>Work Cited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Carnival’s Crisis Management of  The Costa Concordia Disaster</dc:title>
  <dc:creator>Gabrielle Marie Finley</dc:creator>
  <cp:lastModifiedBy>Gabrielle Marie Finley</cp:lastModifiedBy>
  <cp:revision>26</cp:revision>
  <cp:lastPrinted>2015-10-20T19:09:54Z</cp:lastPrinted>
  <dcterms:created xsi:type="dcterms:W3CDTF">2015-10-19T15:34:32Z</dcterms:created>
  <dcterms:modified xsi:type="dcterms:W3CDTF">2015-10-22T14:13:47Z</dcterms:modified>
</cp:coreProperties>
</file>