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1EFD03F-C6A8-4981-9945-6EB52211DCBF}">
  <a:tblStyle styleId="{A1EFD03F-C6A8-4981-9945-6EB52211DCBF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1V>
      <a:tcStyle>
        <a:tcBdr>
          <a:top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>
              <a:alpha val="40000"/>
            </a:schemeClr>
          </a:solidFill>
        </a:fill>
      </a:tcStyle>
    </a:band1V>
    <a:lastCol>
      <a:tcTxStyle b="on" i="off"/>
      <a:tcStyle>
        <a:tcBdr>
          <a:left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lastCol>
    <a:firstCol>
      <a:tcTxStyle b="on" i="off"/>
      <a:tcStyle>
        <a:tcBdr>
          <a:left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firstCol>
    <a:lastRow>
      <a:tcTxStyle b="on" i="off"/>
      <a:tcStyle>
        <a:tcBdr>
          <a:left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left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chemeClr val="accent1"/>
          </a:solidFill>
        </a:fill>
      </a:tcStyle>
    </a:firstRow>
  </a:tblStyle>
  <a:tblStyle styleId="{E3FDFFF3-9FC2-41D5-A0CA-0F997F011007}" styleName="Table_1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1V>
      <a:tcStyle>
        <a:tcBdr>
          <a:top>
            <a:ln w="9525" cap="flat" cmpd="sng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6">
              <a:alpha val="40000"/>
            </a:schemeClr>
          </a:solidFill>
        </a:fill>
      </a:tcStyle>
    </a:band1V>
    <a:lastCol>
      <a:tcTxStyle b="on" i="off"/>
      <a:tcStyle>
        <a:tcBdr>
          <a:left>
            <a:ln w="9525" cap="flat" cmpd="sng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lastCol>
    <a:firstCol>
      <a:tcTxStyle b="on" i="off"/>
      <a:tcStyle>
        <a:tcBdr>
          <a:left>
            <a:ln w="9525" cap="flat" cmpd="sng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firstCol>
    <a:lastRow>
      <a:tcTxStyle b="on" i="off"/>
      <a:tcStyle>
        <a:tcBdr>
          <a:left>
            <a:ln w="9525" cap="flat" cmpd="sng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left>
            <a:ln w="9525" cap="flat" cmpd="sng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Scalability— easy and f</a:t>
            </a:r>
            <a:r>
              <a:rPr lang="en-US"/>
              <a:t>lexible to change in size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Performance— load balance any tier and mi</a:t>
            </a:r>
            <a:r>
              <a:rPr lang="en-US"/>
              <a:t>nimum network utilization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Availability— </a:t>
            </a:r>
            <a:r>
              <a:rPr lang="en-US"/>
              <a:t>simple architecture have less faults and available most of the time</a:t>
            </a:r>
          </a:p>
        </p:txBody>
      </p:sp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457200" lvl="0" indent="-254000" rtl="0">
              <a:spcBef>
                <a:spcPts val="0"/>
              </a:spcBef>
              <a:buClr>
                <a:schemeClr val="accent1"/>
              </a:buClr>
              <a:buSzPct val="100000"/>
              <a:buFont typeface="Calibri"/>
              <a:buChar char="❖"/>
            </a:pPr>
            <a:r>
              <a:rPr lang="en-US" sz="1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Universities don’t provide or have lackluster tools to encourage meeting in a free purely collaborative environment</a:t>
            </a:r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Easily adaptable depending on the need of the university.</a:t>
            </a:r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Quizlet</a:t>
            </a:r>
          </a:p>
          <a:p>
            <a:pPr marL="457200" marR="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Self learning tool with flashcards</a:t>
            </a:r>
          </a:p>
          <a:p>
            <a:pPr marL="457200" marR="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Collaborative share of school content and questions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Course Hero</a:t>
            </a:r>
          </a:p>
          <a:p>
            <a:pPr marL="457200" marR="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Storage of abundant study resources</a:t>
            </a:r>
          </a:p>
          <a:p>
            <a:pPr marL="457200" marR="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Contact tutors for help and study</a:t>
            </a:r>
          </a:p>
          <a:p>
            <a:pPr marL="457200" marR="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Share own study materials for other users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Study Blue</a:t>
            </a:r>
          </a:p>
          <a:p>
            <a:pPr marL="457200" marR="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Learning platform with uploaded study materials</a:t>
            </a:r>
          </a:p>
          <a:p>
            <a:pPr marL="457200" marR="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Study with practice quizzes and later materials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Koofers</a:t>
            </a:r>
          </a:p>
          <a:p>
            <a:pPr marL="457200" marR="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Practice exams as study materials</a:t>
            </a:r>
          </a:p>
          <a:p>
            <a:pPr marL="457200" marR="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Ranking in professor ratings</a:t>
            </a:r>
          </a:p>
          <a:p>
            <a:pPr marL="457200" marR="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Tool with job search available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3175" y="6400800"/>
            <a:ext cx="1218882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15" y="6334316"/>
            <a:ext cx="12188824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Shape 17"/>
          <p:cNvSpPr txBox="1">
            <a:spLocks noGrp="1"/>
          </p:cNvSpPr>
          <p:nvPr>
            <p:ph type="ctrTitle"/>
          </p:nvPr>
        </p:nvSpPr>
        <p:spPr>
          <a:xfrm>
            <a:off x="1097279" y="758952"/>
            <a:ext cx="10058398" cy="356615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Font typeface="Calibri"/>
              <a:buNone/>
              <a:defRPr sz="8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>
            <a:off x="1100050" y="4455619"/>
            <a:ext cx="1005839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None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alibri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alibri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3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2" name="Shape 22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8" cy="14507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 rot="5400000">
            <a:off x="4114798" y="-1171784"/>
            <a:ext cx="4023360" cy="100583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marR="0" lvl="0" indent="416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84048" marR="0" lvl="1" indent="263652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66928" marR="0" lvl="2" indent="169672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49808" marR="0" lvl="3" indent="151891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32688" marR="0" lvl="4" indent="159511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00000" marR="0" lvl="5" indent="1064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00000" marR="0" lvl="6" indent="1096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00000" marR="0" lvl="7" indent="1128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99999" marR="0" lvl="8" indent="116101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alibri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alibri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3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/>
        </p:nvSpPr>
        <p:spPr>
          <a:xfrm>
            <a:off x="3175" y="6400800"/>
            <a:ext cx="1218882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Shape 91"/>
          <p:cNvSpPr/>
          <p:nvPr/>
        </p:nvSpPr>
        <p:spPr>
          <a:xfrm>
            <a:off x="15" y="6334316"/>
            <a:ext cx="12188824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 rot="5400000">
            <a:off x="7160639" y="1979035"/>
            <a:ext cx="5757421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 rot="5400000">
            <a:off x="1826637" y="-573660"/>
            <a:ext cx="5757422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marR="0" lvl="0" indent="416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84048" marR="0" lvl="1" indent="263652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66928" marR="0" lvl="2" indent="169672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49808" marR="0" lvl="3" indent="151891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32688" marR="0" lvl="4" indent="159511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00000" marR="0" lvl="5" indent="1064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00000" marR="0" lvl="6" indent="1096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00000" marR="0" lvl="7" indent="1128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99999" marR="0" lvl="8" indent="116101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alibri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alibri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3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8" cy="14507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058398" cy="40233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marR="0" lvl="0" indent="416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84048" marR="0" lvl="1" indent="263652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66928" marR="0" lvl="2" indent="169672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49808" marR="0" lvl="3" indent="151891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32688" marR="0" lvl="4" indent="159511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00000" marR="0" lvl="5" indent="1064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00000" marR="0" lvl="6" indent="1096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00000" marR="0" lvl="7" indent="1128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99999" marR="0" lvl="8" indent="116101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alibri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alibri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3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lt1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>
            <a:off x="3175" y="6400800"/>
            <a:ext cx="1218882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Shape 31"/>
          <p:cNvSpPr/>
          <p:nvPr/>
        </p:nvSpPr>
        <p:spPr>
          <a:xfrm>
            <a:off x="15" y="6334316"/>
            <a:ext cx="12188824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1097279" y="758952"/>
            <a:ext cx="10058398" cy="356615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Font typeface="Calibri"/>
              <a:buNone/>
              <a:defRPr sz="8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1097279" y="4453128"/>
            <a:ext cx="1005839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None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alibri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alibri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3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7" name="Shape 37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8" cy="14507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marR="0" lvl="0" indent="416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84048" marR="0" lvl="1" indent="263652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66928" marR="0" lvl="2" indent="169672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49808" marR="0" lvl="3" indent="151891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32688" marR="0" lvl="4" indent="159511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00000" marR="0" lvl="5" indent="1064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00000" marR="0" lvl="6" indent="1096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00000" marR="0" lvl="7" indent="1128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99999" marR="0" lvl="8" indent="116101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6217919" y="1845733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marR="0" lvl="0" indent="416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84048" marR="0" lvl="1" indent="263652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66928" marR="0" lvl="2" indent="169672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49808" marR="0" lvl="3" indent="151891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32688" marR="0" lvl="4" indent="159511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00000" marR="0" lvl="5" indent="1064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00000" marR="0" lvl="6" indent="1096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00000" marR="0" lvl="7" indent="1128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99999" marR="0" lvl="8" indent="116101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alibri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alibri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3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8" cy="14507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1097279" y="1846050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None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20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8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2"/>
          </p:nvPr>
        </p:nvSpPr>
        <p:spPr>
          <a:xfrm>
            <a:off x="1097279" y="2582333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marR="0" lvl="0" indent="416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84048" marR="0" lvl="1" indent="263652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66928" marR="0" lvl="2" indent="169672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49808" marR="0" lvl="3" indent="151891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32688" marR="0" lvl="4" indent="159511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00000" marR="0" lvl="5" indent="1064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00000" marR="0" lvl="6" indent="1096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00000" marR="0" lvl="7" indent="1128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99999" marR="0" lvl="8" indent="116101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3"/>
          </p:nvPr>
        </p:nvSpPr>
        <p:spPr>
          <a:xfrm>
            <a:off x="6217919" y="1846050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None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20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8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4"/>
          </p:nvPr>
        </p:nvSpPr>
        <p:spPr>
          <a:xfrm>
            <a:off x="6217919" y="2582333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marR="0" lvl="0" indent="416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84048" marR="0" lvl="1" indent="263652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66928" marR="0" lvl="2" indent="169672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49808" marR="0" lvl="3" indent="151891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32688" marR="0" lvl="4" indent="159511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00000" marR="0" lvl="5" indent="1064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00000" marR="0" lvl="6" indent="1096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00000" marR="0" lvl="7" indent="1128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99999" marR="0" lvl="8" indent="116101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alibri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alibri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3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8" cy="14507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alibri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alibri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3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3175" y="6400800"/>
            <a:ext cx="1218882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Shape 61"/>
          <p:cNvSpPr/>
          <p:nvPr/>
        </p:nvSpPr>
        <p:spPr>
          <a:xfrm>
            <a:off x="15" y="6334316"/>
            <a:ext cx="12188824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alibri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alibri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3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/>
        </p:nvSpPr>
        <p:spPr>
          <a:xfrm>
            <a:off x="15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Shape 67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594358"/>
            <a:ext cx="3200397" cy="228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alibri"/>
              <a:buNone/>
              <a:defRPr sz="3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800600" y="731520"/>
            <a:ext cx="6492238" cy="5257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marR="0" lvl="0" indent="416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84048" marR="0" lvl="1" indent="263652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66928" marR="0" lvl="2" indent="169672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49808" marR="0" lvl="3" indent="151891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32688" marR="0" lvl="4" indent="159511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00000" marR="0" lvl="5" indent="1064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00000" marR="0" lvl="6" indent="1096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00000" marR="0" lvl="7" indent="1128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99999" marR="0" lvl="8" indent="116101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2"/>
          </p:nvPr>
        </p:nvSpPr>
        <p:spPr>
          <a:xfrm>
            <a:off x="457200" y="2926080"/>
            <a:ext cx="3200397" cy="3379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None/>
              <a:defRPr sz="15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65512" y="6459785"/>
            <a:ext cx="261850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alibri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800600" y="6459785"/>
            <a:ext cx="46481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  <a:defRPr sz="9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3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alibri"/>
              <a:buNone/>
            </a:pPr>
            <a:fld id="{00000000-1234-1234-1234-123412341234}" type="slidenum">
              <a:rPr lang="en-US"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/>
        </p:nvSpPr>
        <p:spPr>
          <a:xfrm>
            <a:off x="0" y="4953000"/>
            <a:ext cx="12188824" cy="19049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Shape 76"/>
          <p:cNvSpPr/>
          <p:nvPr/>
        </p:nvSpPr>
        <p:spPr>
          <a:xfrm>
            <a:off x="15" y="4915076"/>
            <a:ext cx="12188824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1097279" y="5074919"/>
            <a:ext cx="10113264" cy="8229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alibri"/>
              <a:buNone/>
              <a:defRPr sz="3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78" name="Shape 78"/>
          <p:cNvSpPr>
            <a:spLocks noGrp="1"/>
          </p:cNvSpPr>
          <p:nvPr>
            <p:ph type="pic" idx="2"/>
          </p:nvPr>
        </p:nvSpPr>
        <p:spPr>
          <a:xfrm>
            <a:off x="15" y="0"/>
            <a:ext cx="12191984" cy="4915076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None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1097279" y="5907023"/>
            <a:ext cx="10113264" cy="5943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Calibri"/>
              <a:buNone/>
              <a:defRPr sz="15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alibri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alibri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3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Shape 7"/>
          <p:cNvSpPr/>
          <p:nvPr/>
        </p:nvSpPr>
        <p:spPr>
          <a:xfrm>
            <a:off x="0" y="6334316"/>
            <a:ext cx="12192000" cy="6599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8" cy="14507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058398" cy="40233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marR="0" lvl="0" indent="416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84048" marR="0" lvl="1" indent="263652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66928" marR="0" lvl="2" indent="169672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49808" marR="0" lvl="3" indent="151891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32688" marR="0" lvl="4" indent="159511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00000" marR="0" lvl="5" indent="1064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00000" marR="0" lvl="6" indent="1096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00000" marR="0" lvl="7" indent="1128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99999" marR="0" lvl="8" indent="116101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alibri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alibri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3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" name="Shape 13"/>
          <p:cNvCxnSpPr/>
          <p:nvPr/>
        </p:nvCxnSpPr>
        <p:spPr>
          <a:xfrm>
            <a:off x="1193532" y="1737841"/>
            <a:ext cx="9966959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ctrTitle"/>
          </p:nvPr>
        </p:nvSpPr>
        <p:spPr>
          <a:xfrm>
            <a:off x="1097279" y="758952"/>
            <a:ext cx="10058398" cy="356615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25000"/>
              <a:buFont typeface="Calibri"/>
              <a:buNone/>
            </a:pPr>
            <a:r>
              <a:rPr lang="en-US" sz="8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Group Up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subTitle" idx="1"/>
          </p:nvPr>
        </p:nvSpPr>
        <p:spPr>
          <a:xfrm>
            <a:off x="1100050" y="4455619"/>
            <a:ext cx="10058398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lang="en-US"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CONNOR G</a:t>
            </a:r>
            <a:r>
              <a:rPr lang="en-US"/>
              <a:t>AWLIK</a:t>
            </a:r>
            <a:r>
              <a:rPr lang="en-US"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, EVAN CH</a:t>
            </a:r>
            <a:r>
              <a:rPr lang="en-US"/>
              <a:t>IAO</a:t>
            </a:r>
            <a:r>
              <a:rPr lang="en-US"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, MIKE DENNIS &amp; KIN L</a:t>
            </a:r>
            <a:r>
              <a:rPr lang="en-US"/>
              <a:t>EE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lang="en-US"/>
              <a:t>Mentor: SATBIR BEDI</a:t>
            </a:r>
          </a:p>
        </p:txBody>
      </p:sp>
      <p:sp>
        <p:nvSpPr>
          <p:cNvPr id="103" name="Shape 103"/>
          <p:cNvSpPr/>
          <p:nvPr/>
        </p:nvSpPr>
        <p:spPr>
          <a:xfrm>
            <a:off x="1097279" y="1494262"/>
            <a:ext cx="10176604" cy="479503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4" name="Shape 10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59903" y="628443"/>
            <a:ext cx="3133149" cy="23498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1097279" y="-399193"/>
            <a:ext cx="10058400" cy="1450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Calibri"/>
              <a:buNone/>
            </a:pPr>
            <a:r>
              <a:rPr lang="en-US" sz="48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Data Model</a:t>
            </a:r>
          </a:p>
        </p:txBody>
      </p:sp>
      <p:sp>
        <p:nvSpPr>
          <p:cNvPr id="182" name="Shape 182"/>
          <p:cNvSpPr/>
          <p:nvPr/>
        </p:nvSpPr>
        <p:spPr>
          <a:xfrm>
            <a:off x="869795" y="1650380"/>
            <a:ext cx="10716300" cy="513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3" name="Shape 18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209" y="962394"/>
            <a:ext cx="11887200" cy="5282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1097279" y="-399193"/>
            <a:ext cx="10058398" cy="14507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Calibri"/>
              <a:buNone/>
            </a:pPr>
            <a:r>
              <a:rPr lang="en-US" sz="48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System architecture</a:t>
            </a:r>
          </a:p>
        </p:txBody>
      </p:sp>
      <p:pic>
        <p:nvPicPr>
          <p:cNvPr id="189" name="Shape 18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0975" y="1980600"/>
            <a:ext cx="11610975" cy="4171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1097279" y="-399193"/>
            <a:ext cx="10058398" cy="14507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Calibri"/>
              <a:buNone/>
            </a:pPr>
            <a:r>
              <a:rPr lang="en-US" sz="48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Issue at stake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1097275" y="1724775"/>
            <a:ext cx="10058400" cy="40494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45700" rIns="0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endParaRPr sz="3000" i="0" u="none" strike="noStrike" cap="none">
              <a:solidFill>
                <a:srgbClr val="3F3F3F"/>
              </a:solidFill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❖"/>
            </a:pPr>
            <a:r>
              <a:rPr lang="en-US" sz="3000"/>
              <a:t>Difficult finding like minded peers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❖"/>
            </a:pPr>
            <a:r>
              <a:rPr lang="en-US" sz="3000" i="0" u="none" strike="noStrike" cap="none">
                <a:solidFill>
                  <a:srgbClr val="3F3F3F"/>
                </a:solidFill>
              </a:rPr>
              <a:t>Larger class</a:t>
            </a:r>
            <a:r>
              <a:rPr lang="en-US" sz="3000"/>
              <a:t>es</a:t>
            </a:r>
            <a:r>
              <a:rPr lang="en-US" sz="3000" i="0" u="none" strike="noStrike" cap="none">
                <a:solidFill>
                  <a:srgbClr val="3F3F3F"/>
                </a:solidFill>
              </a:rPr>
              <a:t> can be isolating and intimidating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❖"/>
            </a:pPr>
            <a:r>
              <a:rPr lang="en-US" sz="3000" i="0" u="none" strike="noStrike" cap="none">
                <a:solidFill>
                  <a:srgbClr val="3F3F3F"/>
                </a:solidFill>
              </a:rPr>
              <a:t>Many students lack experience </a:t>
            </a:r>
            <a:r>
              <a:rPr lang="en-US" sz="3000"/>
              <a:t>with</a:t>
            </a:r>
            <a:r>
              <a:rPr lang="en-US" sz="3000" i="0" u="none" strike="noStrike" cap="none">
                <a:solidFill>
                  <a:srgbClr val="3F3F3F"/>
                </a:solidFill>
              </a:rPr>
              <a:t> groups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❖"/>
            </a:pPr>
            <a:r>
              <a:rPr lang="en-US" sz="3000"/>
              <a:t>Lack of collaboration tools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/>
              <a:t>Increase Collaborative Learning → Improved Student Performance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1066804" y="-170946"/>
            <a:ext cx="10058400" cy="145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Calibri"/>
              <a:buNone/>
            </a:pPr>
            <a:r>
              <a:rPr lang="en-US" b="1"/>
              <a:t>Case Study</a:t>
            </a:r>
          </a:p>
        </p:txBody>
      </p:sp>
      <p:pic>
        <p:nvPicPr>
          <p:cNvPr id="116" name="Shape 116" descr="Collaborative.PNG"/>
          <p:cNvPicPr preferRelativeResize="0"/>
          <p:nvPr/>
        </p:nvPicPr>
        <p:blipFill rotWithShape="1">
          <a:blip r:embed="rId3">
            <a:alphaModFix/>
          </a:blip>
          <a:srcRect l="4901" t="6103" r="3313" b="25318"/>
          <a:stretch/>
        </p:blipFill>
        <p:spPr>
          <a:xfrm>
            <a:off x="5175550" y="2040775"/>
            <a:ext cx="6893100" cy="375180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Shape 117"/>
          <p:cNvSpPr txBox="1"/>
          <p:nvPr/>
        </p:nvSpPr>
        <p:spPr>
          <a:xfrm>
            <a:off x="304375" y="2713225"/>
            <a:ext cx="5063400" cy="240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 i="1">
                <a:latin typeface="Calibri"/>
                <a:ea typeface="Calibri"/>
                <a:cs typeface="Calibri"/>
                <a:sym typeface="Calibri"/>
              </a:rPr>
              <a:t>“</a:t>
            </a:r>
            <a:r>
              <a:rPr lang="en-US" sz="24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 respect to academic achievement, the lowest of the three studies cited would move a</a:t>
            </a:r>
            <a:r>
              <a:rPr lang="en-US" sz="2400" i="1">
                <a:solidFill>
                  <a:schemeClr val="dk1"/>
                </a:solidFill>
              </a:rPr>
              <a:t> student from the </a:t>
            </a:r>
            <a:r>
              <a:rPr lang="en-US" sz="2400" b="1" i="1">
                <a:solidFill>
                  <a:schemeClr val="dk1"/>
                </a:solidFill>
              </a:rPr>
              <a:t>50th to the 70th</a:t>
            </a:r>
            <a:r>
              <a:rPr lang="en-US" sz="2400" i="1">
                <a:solidFill>
                  <a:schemeClr val="dk1"/>
                </a:solidFill>
              </a:rPr>
              <a:t> percentile on an exam.”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1097279" y="-399193"/>
            <a:ext cx="10058398" cy="14507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Calibri"/>
              <a:buNone/>
            </a:pPr>
            <a:r>
              <a:rPr lang="en-US" sz="48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Solution = Group Up!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1097275" y="1974700"/>
            <a:ext cx="10058400" cy="3852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495300" marR="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❖"/>
            </a:pPr>
            <a:r>
              <a:rPr lang="en-US" sz="3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Provides the means for students to meet</a:t>
            </a:r>
          </a:p>
          <a:p>
            <a:pPr marL="495300" marR="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❖"/>
            </a:pPr>
            <a:r>
              <a:rPr lang="en-US" sz="3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Matches unknown students w</a:t>
            </a:r>
            <a:r>
              <a:rPr lang="en-US" sz="3000"/>
              <a:t>ho are like minded</a:t>
            </a:r>
          </a:p>
          <a:p>
            <a:pPr marL="495300" marR="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❖"/>
            </a:pPr>
            <a:r>
              <a:rPr lang="en-US" sz="3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Creates study groups which improves collaboration</a:t>
            </a:r>
          </a:p>
          <a:p>
            <a:pPr marL="495300" marR="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❖"/>
            </a:pPr>
            <a:r>
              <a:rPr lang="en-US" sz="3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Develops a network of peers to draw on</a:t>
            </a:r>
          </a:p>
          <a:p>
            <a:pPr marL="495300" marR="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❖"/>
            </a:pPr>
            <a:r>
              <a:rPr lang="en-US" sz="3000"/>
              <a:t>Adapts any needs for different requests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1097279" y="-399193"/>
            <a:ext cx="10058398" cy="14507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Calibri"/>
              <a:buNone/>
            </a:pPr>
            <a:r>
              <a:rPr lang="en-US" sz="48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Competitors &amp; Market </a:t>
            </a:r>
            <a:r>
              <a:rPr lang="en-US" b="1"/>
              <a:t>A</a:t>
            </a:r>
            <a:r>
              <a:rPr lang="en-US" sz="48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nalysis</a:t>
            </a:r>
          </a:p>
        </p:txBody>
      </p:sp>
      <p:graphicFrame>
        <p:nvGraphicFramePr>
          <p:cNvPr id="129" name="Shape 129"/>
          <p:cNvGraphicFramePr/>
          <p:nvPr/>
        </p:nvGraphicFramePr>
        <p:xfrm>
          <a:off x="309486" y="2042030"/>
          <a:ext cx="3000000" cy="3000000"/>
        </p:xfrm>
        <a:graphic>
          <a:graphicData uri="http://schemas.openxmlformats.org/drawingml/2006/table">
            <a:tbl>
              <a:tblPr firstRow="1" bandRow="1">
                <a:gradFill>
                  <a:gsLst>
                    <a:gs pos="0">
                      <a:srgbClr val="FFBA81"/>
                    </a:gs>
                    <a:gs pos="35000">
                      <a:srgbClr val="FFCCA8"/>
                    </a:gs>
                    <a:gs pos="100000">
                      <a:srgbClr val="FFE9DB"/>
                    </a:gs>
                  </a:gsLst>
                  <a:lin ang="16200000" scaled="0"/>
                </a:gradFill>
                <a:tableStyleId>{A1EFD03F-C6A8-4981-9945-6EB52211DCBF}</a:tableStyleId>
              </a:tblPr>
              <a:tblGrid>
                <a:gridCol w="1338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8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8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8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8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87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29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u="none" strike="noStrike" cap="none"/>
                        <a:t>Features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u="none" strike="noStrike" cap="none"/>
                        <a:t>Quizlet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u="none" strike="noStrike" cap="none"/>
                        <a:t>Study Blue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u="none" strike="noStrike" cap="none"/>
                        <a:t>Koofers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u="none" strike="noStrike" cap="none"/>
                        <a:t>Course Hero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u="none" strike="noStrike" cap="none"/>
                        <a:t>GroupUp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400" b="1" u="none" strike="noStrike" cap="none"/>
                        <a:t>Material Sharing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400" b="1" u="none" strike="noStrike" cap="none"/>
                        <a:t>Quizzes Questions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400" b="1" u="none" strike="noStrike" cap="none"/>
                        <a:t>Tutors Interaction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400" b="1" u="none" strike="noStrike" cap="none"/>
                        <a:t>Recruiters Interaction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400" b="1" u="none" strike="noStrike" cap="none"/>
                        <a:t>Matching Feature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400" b="1" u="none" strike="noStrike" cap="none"/>
                        <a:t>Meet up Study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30" name="Shape 130"/>
          <p:cNvGraphicFramePr/>
          <p:nvPr/>
        </p:nvGraphicFramePr>
        <p:xfrm>
          <a:off x="8568784" y="2042030"/>
          <a:ext cx="3000000" cy="3000000"/>
        </p:xfrm>
        <a:graphic>
          <a:graphicData uri="http://schemas.openxmlformats.org/drawingml/2006/table">
            <a:tbl>
              <a:tblPr firstRow="1" bandRow="1">
                <a:gradFill>
                  <a:gsLst>
                    <a:gs pos="0">
                      <a:srgbClr val="D2DEC6"/>
                    </a:gs>
                    <a:gs pos="35000">
                      <a:srgbClr val="E0E6D7"/>
                    </a:gs>
                    <a:gs pos="100000">
                      <a:srgbClr val="F3F6EF"/>
                    </a:gs>
                  </a:gsLst>
                  <a:lin ang="16200000" scaled="0"/>
                </a:gradFill>
                <a:tableStyleId>{E3FDFFF3-9FC2-41D5-A0CA-0F997F011007}</a:tableStyleId>
              </a:tblPr>
              <a:tblGrid>
                <a:gridCol w="336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287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400" u="none" strike="noStrike" cap="none"/>
                        <a:t>Targeted Market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9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1800" b="1" u="none" strike="noStrike" cap="none"/>
                        <a:t>High Schools</a:t>
                      </a:r>
                    </a:p>
                    <a:p>
                      <a:pPr marL="742950" marR="0" lvl="1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1800" b="1" u="none" strike="noStrike" cap="none"/>
                        <a:t>Low graduation rates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1800" b="1" u="none" strike="noStrike" cap="none"/>
                        <a:t>College &amp; Universities</a:t>
                      </a:r>
                    </a:p>
                    <a:p>
                      <a:pPr marL="742950" marR="0" lvl="1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1800" b="1" u="none" strike="noStrike" cap="none"/>
                        <a:t>Students in First and Second years</a:t>
                      </a:r>
                    </a:p>
                    <a:p>
                      <a:pPr marL="742950" marR="0" lvl="1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1800" b="1" u="none" strike="noStrike" cap="none"/>
                        <a:t>GenEd classes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1800" b="1" u="none" strike="noStrike" cap="none"/>
                        <a:t>Commuter Schools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1" name="Shape 131" descr="Image result for check mark"/>
          <p:cNvSpPr/>
          <p:nvPr/>
        </p:nvSpPr>
        <p:spPr>
          <a:xfrm>
            <a:off x="5943600" y="3276600"/>
            <a:ext cx="304799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2" name="Shape 132" descr="Image result for check mar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57975" y="2781665"/>
            <a:ext cx="686751" cy="4949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Shape 133" descr="Image result for check mar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57974" y="3276600"/>
            <a:ext cx="686751" cy="4949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Shape 134" descr="Image result for check mar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48219" y="3276599"/>
            <a:ext cx="686751" cy="4949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Shape 135" descr="Image result for check mar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26723" y="2781665"/>
            <a:ext cx="686751" cy="4949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Shape 136" descr="Image result for check mar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03014" y="4348905"/>
            <a:ext cx="686751" cy="4949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Shape 137" descr="Image result for check mar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54178" y="3825833"/>
            <a:ext cx="686751" cy="4949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Shape 138" descr="Image result for check mar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17260" y="4848221"/>
            <a:ext cx="686751" cy="4949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Shape 139" descr="Image result for check mar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17260" y="5385360"/>
            <a:ext cx="686751" cy="4949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Shape 140" descr="Image result for check mar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52228" y="2801344"/>
            <a:ext cx="686751" cy="4949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Shape 141" descr="Image result for check mar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03014" y="2773396"/>
            <a:ext cx="686751" cy="4949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1097279" y="-399193"/>
            <a:ext cx="10058398" cy="1450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Calibri"/>
              <a:buNone/>
            </a:pPr>
            <a:r>
              <a:rPr lang="en-US" sz="48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Melissa Oak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1097279" y="1870858"/>
            <a:ext cx="10058398" cy="40232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❖"/>
            </a:pPr>
            <a:r>
              <a:rPr lang="en-US" sz="3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Melissa is a Junior at Temple</a:t>
            </a:r>
          </a:p>
          <a:p>
            <a:pPr marL="457200" marR="0" lvl="0" indent="-381000" algn="l" rtl="0"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❖"/>
            </a:pPr>
            <a:r>
              <a:rPr lang="en-US" sz="3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Melissa’s Calculus class has 250 students and she doesn’t know anyone</a:t>
            </a:r>
          </a:p>
          <a:p>
            <a:pPr marL="457200" marR="0" lvl="0" indent="-381000" algn="l" rtl="0"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❖"/>
            </a:pPr>
            <a:r>
              <a:rPr lang="en-US" sz="3000"/>
              <a:t>Melissa want’s to create a study group for Calculus</a:t>
            </a:r>
          </a:p>
          <a:p>
            <a:pPr marL="0" marR="0" lvl="0" indent="0" algn="l" rtl="0"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lang="en-US"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pic>
        <p:nvPicPr>
          <p:cNvPr id="148" name="Shape 14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26800" y="0"/>
            <a:ext cx="1592225" cy="1611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1097279" y="-399193"/>
            <a:ext cx="10058398" cy="14507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Calibri"/>
              <a:buNone/>
            </a:pPr>
            <a:r>
              <a:rPr lang="en-US" sz="48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Financials</a:t>
            </a:r>
          </a:p>
        </p:txBody>
      </p:sp>
      <p:pic>
        <p:nvPicPr>
          <p:cNvPr id="154" name="Shape 15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1072" y="2519413"/>
            <a:ext cx="6134700" cy="3681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Shape 155"/>
          <p:cNvSpPr txBox="1"/>
          <p:nvPr/>
        </p:nvSpPr>
        <p:spPr>
          <a:xfrm>
            <a:off x="1097275" y="1850575"/>
            <a:ext cx="4345500" cy="49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US" sz="24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Net income for year 3: $149,900</a:t>
            </a:r>
          </a:p>
        </p:txBody>
      </p:sp>
      <p:sp>
        <p:nvSpPr>
          <p:cNvPr id="156" name="Shape 156"/>
          <p:cNvSpPr txBox="1"/>
          <p:nvPr/>
        </p:nvSpPr>
        <p:spPr>
          <a:xfrm>
            <a:off x="6982400" y="2177150"/>
            <a:ext cx="4867500" cy="391890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400" b="1" u="sng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Labor Cost for Initial Development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rtl="0">
              <a:spcBef>
                <a:spcPts val="0"/>
              </a:spcBef>
              <a:buClr>
                <a:schemeClr val="accent1"/>
              </a:buClr>
              <a:buSzPct val="100000"/>
              <a:buFont typeface="Calibri"/>
              <a:buChar char="❖"/>
            </a:pPr>
            <a:r>
              <a:rPr lang="en-US" sz="2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Mobile App Developer: $40,500</a:t>
            </a:r>
          </a:p>
          <a:p>
            <a:pPr marL="457200" lvl="0" indent="-381000" rtl="0">
              <a:spcBef>
                <a:spcPts val="0"/>
              </a:spcBef>
              <a:buClr>
                <a:schemeClr val="accent1"/>
              </a:buClr>
              <a:buSzPct val="100000"/>
              <a:buFont typeface="Calibri"/>
              <a:buChar char="❖"/>
            </a:pPr>
            <a:r>
              <a:rPr lang="en-US" sz="2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Project Manager: $36,000</a:t>
            </a:r>
          </a:p>
          <a:p>
            <a:pPr marL="457200" lvl="0" indent="-381000" rtl="0">
              <a:spcBef>
                <a:spcPts val="0"/>
              </a:spcBef>
              <a:buClr>
                <a:schemeClr val="accent1"/>
              </a:buClr>
              <a:buSzPct val="100000"/>
              <a:buFont typeface="Calibri"/>
              <a:buChar char="❖"/>
            </a:pPr>
            <a:r>
              <a:rPr lang="en-US" sz="2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Unit Tester: $4,400</a:t>
            </a:r>
          </a:p>
          <a:p>
            <a:pPr marL="457200" lvl="0" indent="-381000" rtl="0">
              <a:spcBef>
                <a:spcPts val="0"/>
              </a:spcBef>
              <a:buClr>
                <a:schemeClr val="accent1"/>
              </a:buClr>
              <a:buSzPct val="100000"/>
              <a:buFont typeface="Calibri"/>
              <a:buChar char="❖"/>
            </a:pPr>
            <a:r>
              <a:rPr lang="en-US" sz="2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Data Architect: $36,000</a:t>
            </a:r>
          </a:p>
          <a:p>
            <a:pPr marL="914400" lvl="1" indent="-381000">
              <a:spcBef>
                <a:spcPts val="0"/>
              </a:spcBef>
              <a:buClr>
                <a:srgbClr val="3F3F3F"/>
              </a:buClr>
              <a:buSzPct val="100000"/>
              <a:buFont typeface="Calibri"/>
              <a:buChar char="➢"/>
            </a:pPr>
            <a:r>
              <a:rPr lang="en-US" sz="2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Reference: http://www.payscale.com</a:t>
            </a:r>
          </a:p>
        </p:txBody>
      </p:sp>
      <p:cxnSp>
        <p:nvCxnSpPr>
          <p:cNvPr id="157" name="Shape 157"/>
          <p:cNvCxnSpPr/>
          <p:nvPr/>
        </p:nvCxnSpPr>
        <p:spPr>
          <a:xfrm>
            <a:off x="6775022" y="2367013"/>
            <a:ext cx="0" cy="3681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1097279" y="-399193"/>
            <a:ext cx="10058398" cy="14507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Calibri"/>
              <a:buNone/>
            </a:pPr>
            <a:r>
              <a:rPr lang="en-US" sz="48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Implementation plan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058398" cy="402336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495300" marR="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❖"/>
            </a:pPr>
            <a:r>
              <a:rPr lang="en-US" sz="3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Year one goal: 10,000 users</a:t>
            </a:r>
          </a:p>
          <a:p>
            <a:pPr marL="495300" marR="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❖"/>
            </a:pPr>
            <a:r>
              <a:rPr lang="en-US" sz="3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Approach Temple University as first customer</a:t>
            </a:r>
          </a:p>
          <a:p>
            <a:pPr marL="787908" marR="0" lvl="1" indent="-457708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61982"/>
              <a:buFont typeface="Noto Sans Symbols"/>
              <a:buChar char="❖"/>
            </a:pPr>
            <a:r>
              <a:rPr lang="en-US" sz="2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Built to purpose versions</a:t>
            </a: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95300" marR="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❖"/>
            </a:pPr>
            <a:r>
              <a:rPr lang="en-US" sz="3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Year two goal: Two universities with licenses </a:t>
            </a:r>
          </a:p>
          <a:p>
            <a:pPr marL="495300" marR="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❖"/>
            </a:pPr>
            <a:r>
              <a:rPr lang="en-US" sz="3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Year three goal: Six universities with licenses</a:t>
            </a:r>
          </a:p>
          <a:p>
            <a:pPr marL="495300" marR="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❖"/>
            </a:pPr>
            <a:r>
              <a:rPr lang="en-US" sz="3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Improve base application with additional phases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1097279" y="-399193"/>
            <a:ext cx="10058398" cy="14507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Calibri"/>
              <a:buNone/>
            </a:pPr>
            <a:r>
              <a:rPr lang="en-US" b="1"/>
              <a:t>Process Model</a:t>
            </a:r>
          </a:p>
        </p:txBody>
      </p:sp>
      <p:sp>
        <p:nvSpPr>
          <p:cNvPr id="175" name="Shape 175"/>
          <p:cNvSpPr/>
          <p:nvPr/>
        </p:nvSpPr>
        <p:spPr>
          <a:xfrm>
            <a:off x="869795" y="1650380"/>
            <a:ext cx="10716321" cy="512957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6" name="Shape 1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8600" y="1203999"/>
            <a:ext cx="10575748" cy="4994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404</Words>
  <Application>Microsoft Office PowerPoint</Application>
  <PresentationFormat>Widescreen</PresentationFormat>
  <Paragraphs>83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Noto Sans Symbols</vt:lpstr>
      <vt:lpstr>Arial</vt:lpstr>
      <vt:lpstr>Calibri</vt:lpstr>
      <vt:lpstr>Retrospect</vt:lpstr>
      <vt:lpstr>Group Up</vt:lpstr>
      <vt:lpstr>Issue at stake</vt:lpstr>
      <vt:lpstr>Case Study</vt:lpstr>
      <vt:lpstr>Solution = Group Up!</vt:lpstr>
      <vt:lpstr>Competitors &amp; Market Analysis</vt:lpstr>
      <vt:lpstr>Melissa Oak</vt:lpstr>
      <vt:lpstr>Financials</vt:lpstr>
      <vt:lpstr>Implementation plan</vt:lpstr>
      <vt:lpstr>Process Model</vt:lpstr>
      <vt:lpstr>Data Model</vt:lpstr>
      <vt:lpstr>System architecture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Up</dc:title>
  <cp:lastModifiedBy>Kin San Lee</cp:lastModifiedBy>
  <cp:revision>1</cp:revision>
  <dcterms:modified xsi:type="dcterms:W3CDTF">2017-04-25T21:43:56Z</dcterms:modified>
</cp:coreProperties>
</file>