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2"/>
  </p:notesMasterIdLst>
  <p:sldIdLst>
    <p:sldId id="256" r:id="rId2"/>
    <p:sldId id="257" r:id="rId3"/>
    <p:sldId id="268" r:id="rId4"/>
    <p:sldId id="267" r:id="rId5"/>
    <p:sldId id="260" r:id="rId6"/>
    <p:sldId id="269" r:id="rId7"/>
    <p:sldId id="265" r:id="rId8"/>
    <p:sldId id="263" r:id="rId9"/>
    <p:sldId id="258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76239" autoAdjust="0"/>
  </p:normalViewPr>
  <p:slideViewPr>
    <p:cSldViewPr snapToGrid="0">
      <p:cViewPr varScale="1">
        <p:scale>
          <a:sx n="89" d="100"/>
          <a:sy n="89" d="100"/>
        </p:scale>
        <p:origin x="12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FDA12-F96C-4448-B24C-67C5A12C7005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DD0DA-ADA6-4813-8CEC-A07A8E4C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7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ando.com/2013/12/23/housecall-the-uber-for-all-your-home-services-raises-1-5m-from-e-venture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problem </a:t>
            </a:r>
          </a:p>
          <a:p>
            <a:r>
              <a:rPr lang="en-US" b="1" dirty="0" smtClean="0"/>
              <a:t>Liz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7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“Collectively, less than two percent of the $400 billion home services market goes through online and mobile platforms like </a:t>
            </a:r>
            <a:r>
              <a:rPr lang="en-US" dirty="0" err="1" smtClean="0"/>
              <a:t>HomeJoy</a:t>
            </a:r>
            <a:r>
              <a:rPr lang="en-US" dirty="0" smtClean="0"/>
              <a:t> and </a:t>
            </a:r>
            <a:r>
              <a:rPr lang="en-US" dirty="0" err="1" smtClean="0"/>
              <a:t>RedBeacon</a:t>
            </a:r>
            <a:r>
              <a:rPr lang="en-US" dirty="0" smtClean="0"/>
              <a:t> today</a:t>
            </a:r>
            <a:r>
              <a:rPr lang="en-US" dirty="0" smtClean="0">
                <a:solidFill>
                  <a:schemeClr val="tx1"/>
                </a:solidFill>
              </a:rPr>
              <a:t>.” </a:t>
            </a:r>
            <a:r>
              <a:rPr lang="en-US" sz="1000" dirty="0" smtClean="0">
                <a:solidFill>
                  <a:schemeClr val="tx1"/>
                </a:solidFill>
              </a:rPr>
              <a:t>(source: </a:t>
            </a:r>
            <a:r>
              <a:rPr lang="en-US" sz="1000" dirty="0" smtClean="0">
                <a:solidFill>
                  <a:schemeClr val="tx1"/>
                </a:solidFill>
                <a:hlinkClick r:id="rId3"/>
              </a:rPr>
              <a:t>http://pando.com/2013/12/23/housecall-the-uber-for-all-your-home-services-raises-1-5m-from-e-ventures/</a:t>
            </a:r>
            <a:r>
              <a:rPr lang="en-US" sz="1000" dirty="0" smtClean="0">
                <a:solidFill>
                  <a:schemeClr val="tx1"/>
                </a:solidFill>
              </a:rPr>
              <a:t>)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Little to no development on the automation of labor-intensive functions via the use of technology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Master tradesmen are pricy and starting a trade business immediately after school is expensive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Limited accessibility for reliable</a:t>
            </a:r>
            <a:r>
              <a:rPr lang="en-US" baseline="0" dirty="0" smtClean="0"/>
              <a:t> tradesmen (ratings through app)</a:t>
            </a:r>
          </a:p>
          <a:p>
            <a:pPr marL="0" indent="0">
              <a:buFontTx/>
              <a:buNone/>
            </a:pPr>
            <a:r>
              <a:rPr lang="en-US" b="1" baseline="0" dirty="0" smtClean="0"/>
              <a:t>Liz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2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 of app,</a:t>
            </a:r>
            <a:r>
              <a:rPr lang="en-US" baseline="0" dirty="0" smtClean="0"/>
              <a:t> introduce app</a:t>
            </a:r>
          </a:p>
          <a:p>
            <a:endParaRPr lang="en-US" baseline="0" dirty="0" smtClean="0"/>
          </a:p>
          <a:p>
            <a:r>
              <a:rPr lang="en-US" baseline="0" dirty="0" smtClean="0"/>
              <a:t>Available on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, google play, and windows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posting fees for contractor’s customers to post potential jobs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Liz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3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Rick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7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low cost to consumers through auction-style bids placed on behalf of apprentice tradesmen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First app of it’s kind</a:t>
            </a:r>
            <a:r>
              <a:rPr lang="en-US" baseline="0" dirty="0" smtClean="0"/>
              <a:t> </a:t>
            </a:r>
            <a:r>
              <a:rPr lang="en-US" dirty="0" smtClean="0"/>
              <a:t>in the Greater Philadelphia area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(source</a:t>
            </a:r>
            <a:r>
              <a:rPr lang="en-US" baseline="0" dirty="0" smtClean="0"/>
              <a:t> of chart: http://techcrunch.com/2015/01/12/80-of-all-online-adults-now-own-a-smartphone-less-than-10-use-wearables/)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Rick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graph bigger.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98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credit card companies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4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Set up marketing data analytics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Get press (contact blog authors, newspapers, magazines,</a:t>
            </a:r>
            <a:r>
              <a:rPr lang="en-US" baseline="0" dirty="0" smtClean="0"/>
              <a:t> etc.)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Market app to review sites and blogs to publicize the announcement of our app (create</a:t>
            </a:r>
            <a:r>
              <a:rPr lang="en-US" baseline="0" dirty="0" smtClean="0"/>
              <a:t> blog, create product video, get press, manually recruit customers, email distribution list)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Publish</a:t>
            </a:r>
            <a:r>
              <a:rPr lang="en-US" baseline="0" dirty="0" smtClean="0"/>
              <a:t> app via apple app store and google play store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Review data collected (discuss reviews and improvements we can make)</a:t>
            </a:r>
          </a:p>
          <a:p>
            <a:pPr marL="0" indent="0">
              <a:buFontTx/>
              <a:buNone/>
            </a:pPr>
            <a:r>
              <a:rPr lang="en-US" b="1" baseline="0" dirty="0" err="1" smtClean="0"/>
              <a:t>Pushpinder</a:t>
            </a:r>
            <a:endParaRPr lang="en-US" b="1" baseline="0" dirty="0" smtClean="0"/>
          </a:p>
          <a:p>
            <a:pPr marL="0" indent="0">
              <a:buFontTx/>
              <a:buNone/>
            </a:pPr>
            <a:endParaRPr lang="en-US" b="1" baseline="0" dirty="0" smtClean="0"/>
          </a:p>
          <a:p>
            <a:pPr marL="0" indent="0">
              <a:buFontTx/>
              <a:buNone/>
            </a:pPr>
            <a:r>
              <a:rPr lang="en-US" b="1" baseline="0" dirty="0" smtClean="0"/>
              <a:t>Plan needs to include timeline and geographic limits/rollouts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3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Revenue</a:t>
            </a:r>
            <a:r>
              <a:rPr lang="en-US" baseline="0" dirty="0" smtClean="0"/>
              <a:t> includes subscription revenue from tradesmen, “won bid” revenue ($20 charged for each bid that a tradesman has won), and ad revenue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100 subscribers for 1</a:t>
            </a:r>
            <a:r>
              <a:rPr lang="en-US" baseline="30000" dirty="0" smtClean="0"/>
              <a:t>st</a:t>
            </a:r>
            <a:r>
              <a:rPr lang="en-US" baseline="0" dirty="0" smtClean="0"/>
              <a:t> year, 300 for 2</a:t>
            </a:r>
            <a:r>
              <a:rPr lang="en-US" baseline="30000" dirty="0" smtClean="0"/>
              <a:t>nd</a:t>
            </a:r>
            <a:r>
              <a:rPr lang="en-US" baseline="0" dirty="0" smtClean="0"/>
              <a:t> , 600 for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Each subscriber will have at least 3 job per month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Expenses include app development for the first year, app maintenance for years 2 and 3, and ad fees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="1" baseline="0" dirty="0" smtClean="0"/>
              <a:t>Chau</a:t>
            </a:r>
          </a:p>
          <a:p>
            <a:pPr marL="0" indent="0">
              <a:buFontTx/>
              <a:buNone/>
            </a:pPr>
            <a:r>
              <a:rPr lang="en-US" b="0" baseline="0" dirty="0" smtClean="0"/>
              <a:t>Round off. No decimals, round up if there is a decimal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Chau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DD0DA-ADA6-4813-8CEC-A07A8E4CBB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4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1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2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17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51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49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529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775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15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1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17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87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5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5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201DE9-C103-4370-8375-9963E1C31C5C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AE536E-0885-47B2-960D-B3E29F65F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2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787105"/>
            <a:ext cx="6815669" cy="1147961"/>
          </a:xfrm>
        </p:spPr>
        <p:txBody>
          <a:bodyPr/>
          <a:lstStyle/>
          <a:p>
            <a:r>
              <a:rPr lang="en-US" dirty="0" smtClean="0"/>
              <a:t>Odd Job Auction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461639"/>
            <a:ext cx="6815669" cy="504500"/>
          </a:xfrm>
        </p:spPr>
        <p:txBody>
          <a:bodyPr/>
          <a:lstStyle/>
          <a:p>
            <a:r>
              <a:rPr lang="en-US" dirty="0" smtClean="0"/>
              <a:t>Elizabeth </a:t>
            </a:r>
            <a:r>
              <a:rPr lang="en-US" dirty="0" err="1" smtClean="0"/>
              <a:t>Gulla</a:t>
            </a:r>
            <a:r>
              <a:rPr lang="en-US" dirty="0" smtClean="0"/>
              <a:t>, Richard </a:t>
            </a:r>
            <a:r>
              <a:rPr lang="en-US" dirty="0" err="1" smtClean="0"/>
              <a:t>Sitek</a:t>
            </a:r>
            <a:r>
              <a:rPr lang="en-US" dirty="0" smtClean="0"/>
              <a:t>, Chau Tran, </a:t>
            </a:r>
            <a:r>
              <a:rPr lang="en-US" dirty="0" err="1" smtClean="0"/>
              <a:t>Pushpinder</a:t>
            </a:r>
            <a:r>
              <a:rPr lang="en-US" dirty="0" smtClean="0"/>
              <a:t> </a:t>
            </a:r>
            <a:r>
              <a:rPr lang="en-US" dirty="0" err="1" smtClean="0"/>
              <a:t>Multani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92" y="2935066"/>
            <a:ext cx="1249679" cy="12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7466"/>
            <a:ext cx="1249679" cy="12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020732" cy="3318936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 smtClean="0"/>
              <a:t>$392B/year of home services occur through antiquated platforms</a:t>
            </a:r>
          </a:p>
          <a:p>
            <a:r>
              <a:rPr lang="en-US" sz="11200" dirty="0" smtClean="0"/>
              <a:t>Labor-intensive jobs are difficult to automate</a:t>
            </a:r>
          </a:p>
          <a:p>
            <a:r>
              <a:rPr lang="en-US" sz="11200" dirty="0" smtClean="0"/>
              <a:t>Home services are expensive </a:t>
            </a:r>
          </a:p>
          <a:p>
            <a:r>
              <a:rPr lang="en-US" sz="11200" dirty="0" smtClean="0"/>
              <a:t>Experienced &amp; reliable tradesmen charge high rates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7466"/>
            <a:ext cx="1249679" cy="1211262"/>
          </a:xfrm>
          <a:prstGeom prst="rect">
            <a:avLst/>
          </a:prstGeom>
        </p:spPr>
      </p:pic>
      <p:pic>
        <p:nvPicPr>
          <p:cNvPr id="6" name="Picture 5" descr="https://bestplumbers.com/wp-content/uploads/2015/02/plumber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849880"/>
            <a:ext cx="4123265" cy="2738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Solution: Odd Job Auction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95402" y="2525399"/>
            <a:ext cx="5515301" cy="3717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Auction-style home services networking platform</a:t>
            </a:r>
          </a:p>
          <a:p>
            <a:r>
              <a:rPr lang="en-US" dirty="0" smtClean="0"/>
              <a:t>Available on all major operating systems</a:t>
            </a:r>
          </a:p>
          <a:p>
            <a:r>
              <a:rPr lang="en-US" dirty="0" smtClean="0"/>
              <a:t>No posting fees</a:t>
            </a:r>
          </a:p>
          <a:p>
            <a:r>
              <a:rPr lang="en-US" dirty="0" smtClean="0"/>
              <a:t>No hidden fees</a:t>
            </a:r>
          </a:p>
          <a:p>
            <a:pPr lvl="1"/>
            <a:r>
              <a:rPr lang="en-US" dirty="0" smtClean="0"/>
              <a:t>Flat monthly fee for contractors</a:t>
            </a:r>
          </a:p>
          <a:p>
            <a:pPr lvl="1"/>
            <a:r>
              <a:rPr lang="en-US" dirty="0" smtClean="0"/>
              <a:t>Flat rate for first contact with new client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03" y="2895660"/>
            <a:ext cx="3071648" cy="29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18" y="3500597"/>
            <a:ext cx="9601196" cy="2306313"/>
          </a:xfrm>
        </p:spPr>
        <p:txBody>
          <a:bodyPr numCol="3"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Feedback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Many contractors to choose from</a:t>
            </a:r>
          </a:p>
          <a:p>
            <a:r>
              <a:rPr lang="en-US" dirty="0" smtClean="0"/>
              <a:t>1.25 Stars – Consumer Affairs</a:t>
            </a:r>
          </a:p>
          <a:p>
            <a:endParaRPr lang="en-US" dirty="0" smtClean="0"/>
          </a:p>
          <a:p>
            <a:pPr marL="342900" lvl="1" indent="-342900"/>
            <a:r>
              <a:rPr lang="en-US" dirty="0" smtClean="0"/>
              <a:t>1.5 Stars – Consumer Affairs</a:t>
            </a:r>
          </a:p>
          <a:p>
            <a:pPr marL="342900" lvl="1" indent="-342900"/>
            <a:r>
              <a:rPr lang="en-US" dirty="0" smtClean="0"/>
              <a:t>Company takeovers</a:t>
            </a:r>
          </a:p>
          <a:p>
            <a:pPr marL="342900" lvl="1" indent="-342900"/>
            <a:r>
              <a:rPr lang="en-US" dirty="0" smtClean="0"/>
              <a:t>Employed by HomeAdvisor</a:t>
            </a:r>
          </a:p>
          <a:p>
            <a:pPr marL="285750" lvl="1"/>
            <a:endParaRPr lang="en-US" sz="2200" dirty="0"/>
          </a:p>
          <a:p>
            <a:pPr marL="285750" lvl="1"/>
            <a:endParaRPr lang="en-US" sz="2200" dirty="0" smtClean="0"/>
          </a:p>
          <a:p>
            <a:pPr marL="285750" lvl="1"/>
            <a:endParaRPr lang="en-US" sz="2200" dirty="0"/>
          </a:p>
          <a:p>
            <a:pPr marL="342900" lvl="1" indent="-342900"/>
            <a:r>
              <a:rPr lang="en-US" sz="2200" dirty="0" smtClean="0"/>
              <a:t>Not employed by Handy</a:t>
            </a:r>
          </a:p>
          <a:p>
            <a:pPr marL="342900" lvl="1" indent="-342900"/>
            <a:r>
              <a:rPr lang="en-US" sz="2200" dirty="0" smtClean="0"/>
              <a:t>Takes on consumer risk</a:t>
            </a:r>
          </a:p>
          <a:p>
            <a:pPr marL="342900" lvl="1" indent="-342900"/>
            <a:r>
              <a:rPr lang="en-US" sz="2200" dirty="0" smtClean="0"/>
              <a:t>Handles all transactions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8" name="Picture 4" descr="http://blog.reviewinc.com/wp-content/uploads/2014/10/AngiesLi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80003"/>
            <a:ext cx="2762736" cy="920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mproveit360.com/assets/HomeAdvisor-Contractor-Lead-Gener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18" y="2494238"/>
            <a:ext cx="3376966" cy="1125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84" y="1906024"/>
            <a:ext cx="2980374" cy="2302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7466"/>
            <a:ext cx="1249679" cy="12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00902" cy="2945234"/>
          </a:xfrm>
        </p:spPr>
        <p:txBody>
          <a:bodyPr>
            <a:normAutofit/>
          </a:bodyPr>
          <a:lstStyle/>
          <a:p>
            <a:r>
              <a:rPr lang="en-US" dirty="0" smtClean="0"/>
              <a:t>Provides unmatched value </a:t>
            </a:r>
          </a:p>
          <a:p>
            <a:r>
              <a:rPr lang="en-US" dirty="0" smtClean="0"/>
              <a:t>Low costs to service providers</a:t>
            </a:r>
          </a:p>
          <a:p>
            <a:pPr lvl="1"/>
            <a:r>
              <a:rPr lang="en-US" dirty="0" smtClean="0"/>
              <a:t>$10/month service fee</a:t>
            </a:r>
          </a:p>
          <a:p>
            <a:pPr lvl="1"/>
            <a:r>
              <a:rPr lang="en-US" dirty="0" smtClean="0"/>
              <a:t>$20/connection</a:t>
            </a:r>
          </a:p>
          <a:p>
            <a:r>
              <a:rPr lang="en-US" dirty="0" smtClean="0"/>
              <a:t>We don’t handle the transactions</a:t>
            </a:r>
          </a:p>
          <a:p>
            <a:r>
              <a:rPr lang="en-US" dirty="0" smtClean="0"/>
              <a:t>First app of its kind in this market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7466"/>
            <a:ext cx="1249679" cy="1211262"/>
          </a:xfrm>
          <a:prstGeom prst="rect">
            <a:avLst/>
          </a:prstGeom>
        </p:spPr>
      </p:pic>
      <p:pic>
        <p:nvPicPr>
          <p:cNvPr id="1026" name="Picture 2" descr="https://tctechcrunch2011.files.wordpress.com/2015/01/screen-shot-2015-01-12-at-15-18-19.png?w=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303" y="2622191"/>
            <a:ext cx="5096933" cy="2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10" name="Content Placeholder 9" descr="Screen Shot 2015-04-20 at 12.35.0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1" b="31251"/>
          <a:stretch>
            <a:fillRect/>
          </a:stretch>
        </p:blipFill>
        <p:spPr>
          <a:xfrm>
            <a:off x="1187824" y="2188728"/>
            <a:ext cx="9601196" cy="3606193"/>
          </a:xfrm>
        </p:spPr>
      </p:pic>
      <p:pic>
        <p:nvPicPr>
          <p:cNvPr id="11" name="Picture 10" descr="Screen Shot 2015-04-20 at 12.35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85" y="2285999"/>
            <a:ext cx="1360068" cy="1458246"/>
          </a:xfrm>
          <a:prstGeom prst="rect">
            <a:avLst/>
          </a:prstGeom>
        </p:spPr>
      </p:pic>
      <p:pic>
        <p:nvPicPr>
          <p:cNvPr id="13" name="Picture 12" descr="Screen Shot 2015-04-20 at 12.34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66" y="4151570"/>
            <a:ext cx="1857359" cy="1123502"/>
          </a:xfrm>
          <a:prstGeom prst="rect">
            <a:avLst/>
          </a:prstGeom>
        </p:spPr>
      </p:pic>
      <p:pic>
        <p:nvPicPr>
          <p:cNvPr id="15" name="Picture 14" descr="Screen Shot 2015-04-20 at 12.42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56" y="3953484"/>
            <a:ext cx="1954560" cy="1333817"/>
          </a:xfrm>
          <a:prstGeom prst="rect">
            <a:avLst/>
          </a:prstGeom>
        </p:spPr>
      </p:pic>
      <p:sp>
        <p:nvSpPr>
          <p:cNvPr id="18" name="Left-Right Arrow 17"/>
          <p:cNvSpPr/>
          <p:nvPr/>
        </p:nvSpPr>
        <p:spPr>
          <a:xfrm rot="1815926">
            <a:off x="5533036" y="3588899"/>
            <a:ext cx="878192" cy="194900"/>
          </a:xfrm>
          <a:prstGeom prst="leftRight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51114" y="5318112"/>
            <a:ext cx="166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Input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372958" y="3918879"/>
            <a:ext cx="120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Database:</a:t>
            </a:r>
          </a:p>
          <a:p>
            <a:pPr algn="ctr"/>
            <a:r>
              <a:rPr lang="en-US" dirty="0" smtClean="0"/>
              <a:t>Jobs Posting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96866" y="5275072"/>
            <a:ext cx="217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Tradesmen’s Response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7466"/>
            <a:ext cx="1249679" cy="1211262"/>
          </a:xfrm>
          <a:prstGeom prst="rect">
            <a:avLst/>
          </a:prstGeom>
        </p:spPr>
      </p:pic>
      <p:sp>
        <p:nvSpPr>
          <p:cNvPr id="14" name="Left-Right Arrow 13"/>
          <p:cNvSpPr/>
          <p:nvPr/>
        </p:nvSpPr>
        <p:spPr>
          <a:xfrm rot="8631046">
            <a:off x="3410214" y="3694584"/>
            <a:ext cx="878192" cy="194900"/>
          </a:xfrm>
          <a:prstGeom prst="leftRight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5-04-20 at 12.35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23" y="2231084"/>
            <a:ext cx="1360068" cy="1458246"/>
          </a:xfrm>
          <a:prstGeom prst="rect">
            <a:avLst/>
          </a:prstGeom>
        </p:spPr>
      </p:pic>
      <p:sp>
        <p:nvSpPr>
          <p:cNvPr id="17" name="Left-Right Arrow 16"/>
          <p:cNvSpPr/>
          <p:nvPr/>
        </p:nvSpPr>
        <p:spPr>
          <a:xfrm rot="8631046">
            <a:off x="8499932" y="3646794"/>
            <a:ext cx="878192" cy="194900"/>
          </a:xfrm>
          <a:prstGeom prst="leftRight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420259" y="3697062"/>
            <a:ext cx="120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Database:</a:t>
            </a:r>
          </a:p>
          <a:p>
            <a:pPr algn="ctr"/>
            <a:r>
              <a:rPr lang="en-US" dirty="0" smtClean="0"/>
              <a:t>Tradesmen credit 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3935" y="2499359"/>
            <a:ext cx="3213536" cy="383370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en-US" sz="3000" dirty="0" smtClean="0"/>
              <a:t>Set Up Data Analytics</a:t>
            </a:r>
          </a:p>
          <a:p>
            <a:pPr marL="457200" indent="-457200">
              <a:buAutoNum type="arabicPeriod"/>
            </a:pPr>
            <a:r>
              <a:rPr lang="en-US" sz="3000" dirty="0" smtClean="0"/>
              <a:t>Publish</a:t>
            </a:r>
          </a:p>
          <a:p>
            <a:pPr marL="457200" indent="-457200">
              <a:buAutoNum type="arabicPeriod"/>
            </a:pPr>
            <a:r>
              <a:rPr lang="en-US" sz="3000" dirty="0" smtClean="0"/>
              <a:t>Marketing</a:t>
            </a:r>
          </a:p>
          <a:p>
            <a:pPr lvl="1"/>
            <a:r>
              <a:rPr lang="en-US" sz="2100" dirty="0" smtClean="0"/>
              <a:t>Create blog</a:t>
            </a:r>
          </a:p>
          <a:p>
            <a:pPr lvl="1"/>
            <a:r>
              <a:rPr lang="en-US" sz="2100" dirty="0" smtClean="0"/>
              <a:t>Paper ads</a:t>
            </a:r>
          </a:p>
          <a:p>
            <a:pPr lvl="1"/>
            <a:r>
              <a:rPr lang="en-US" sz="2100" dirty="0" smtClean="0"/>
              <a:t>Banner ads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Get Press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Review Data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7466"/>
            <a:ext cx="1249679" cy="1211262"/>
          </a:xfrm>
          <a:prstGeom prst="rect">
            <a:avLst/>
          </a:prstGeom>
        </p:spPr>
      </p:pic>
      <p:pic>
        <p:nvPicPr>
          <p:cNvPr id="1026" name="Picture 2" descr="http://www.pcambulance1.com/TerritoryMap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25" y="2800574"/>
            <a:ext cx="28289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Plan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41623"/>
              </p:ext>
            </p:extLst>
          </p:nvPr>
        </p:nvGraphicFramePr>
        <p:xfrm>
          <a:off x="723898" y="2269593"/>
          <a:ext cx="10646934" cy="342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292"/>
                <a:gridCol w="2895850"/>
                <a:gridCol w="2078103"/>
                <a:gridCol w="2678689"/>
              </a:tblGrid>
              <a:tr h="5085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(in thousands)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Year  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Year</a:t>
                      </a:r>
                      <a:r>
                        <a:rPr lang="en-US" sz="2800" baseline="0" dirty="0" smtClean="0"/>
                        <a:t> 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Year 3</a:t>
                      </a:r>
                      <a:endParaRPr lang="en-US" sz="2800" dirty="0"/>
                    </a:p>
                  </a:txBody>
                  <a:tcPr anchor="ctr"/>
                </a:tc>
              </a:tr>
              <a:tr h="6456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Revenue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</a:t>
                      </a:r>
                      <a:r>
                        <a:rPr lang="en-US" sz="2800" dirty="0" smtClean="0"/>
                        <a:t>85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</a:t>
                      </a:r>
                      <a:r>
                        <a:rPr lang="en-US" sz="2800" dirty="0" smtClean="0"/>
                        <a:t>260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</a:t>
                      </a:r>
                      <a:r>
                        <a:rPr lang="en-US" sz="2800" dirty="0" smtClean="0"/>
                        <a:t>510</a:t>
                      </a:r>
                      <a:endParaRPr lang="en-US" sz="2800" dirty="0"/>
                    </a:p>
                  </a:txBody>
                  <a:tcPr anchor="ctr"/>
                </a:tc>
              </a:tr>
              <a:tr h="6456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Expenses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rgbClr val="FF0000"/>
                          </a:solidFill>
                        </a:rPr>
                        <a:t>$55</a:t>
                      </a:r>
                      <a:endParaRPr lang="en-US" sz="2800" u="non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rgbClr val="FF0000"/>
                          </a:solidFill>
                        </a:rPr>
                        <a:t>$15</a:t>
                      </a:r>
                      <a:endParaRPr lang="en-US" sz="2800" u="non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dirty="0" smtClean="0">
                          <a:solidFill>
                            <a:srgbClr val="FF0000"/>
                          </a:solidFill>
                        </a:rPr>
                        <a:t>$20</a:t>
                      </a:r>
                      <a:endParaRPr lang="en-US" sz="2800" u="non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456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Net Income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80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baseline="0" dirty="0" smtClean="0"/>
                        <a:t>$</a:t>
                      </a:r>
                      <a:r>
                        <a:rPr lang="en-US" sz="2800" u="none" baseline="0" dirty="0" smtClean="0"/>
                        <a:t>240</a:t>
                      </a:r>
                      <a:endParaRPr lang="en-US" sz="2800" u="non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baseline="0" dirty="0" smtClean="0"/>
                        <a:t>$</a:t>
                      </a:r>
                      <a:r>
                        <a:rPr lang="en-US" sz="2800" u="none" baseline="0" dirty="0" smtClean="0"/>
                        <a:t>490</a:t>
                      </a:r>
                      <a:endParaRPr lang="en-US" sz="2800" u="none" baseline="0" dirty="0"/>
                    </a:p>
                  </a:txBody>
                  <a:tcPr anchor="ctr"/>
                </a:tc>
              </a:tr>
              <a:tr h="9649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Accumulated Income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80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2800" u="none" baseline="0" dirty="0" smtClean="0">
                          <a:solidFill>
                            <a:schemeClr val="tx1"/>
                          </a:solidFill>
                        </a:rPr>
                        <a:t>270</a:t>
                      </a:r>
                      <a:endParaRPr lang="en-US" sz="280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baseline="0" dirty="0" smtClean="0"/>
                        <a:t>$</a:t>
                      </a:r>
                      <a:r>
                        <a:rPr lang="en-US" sz="2800" u="none" baseline="0" dirty="0" smtClean="0"/>
                        <a:t>760</a:t>
                      </a:r>
                      <a:endParaRPr lang="en-US" sz="2800" u="none" baseline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982132"/>
            <a:ext cx="1249679" cy="12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IS4596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06" y="0"/>
            <a:ext cx="12160393" cy="6858000"/>
          </a:xfrm>
        </p:spPr>
      </p:pic>
    </p:spTree>
    <p:extLst>
      <p:ext uri="{BB962C8B-B14F-4D97-AF65-F5344CB8AC3E}">
        <p14:creationId xmlns:p14="http://schemas.microsoft.com/office/powerpoint/2010/main" val="10104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5987</TotalTime>
  <Words>536</Words>
  <Application>Microsoft Office PowerPoint</Application>
  <PresentationFormat>Widescreen</PresentationFormat>
  <Paragraphs>123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Organic</vt:lpstr>
      <vt:lpstr>Odd Job Auction</vt:lpstr>
      <vt:lpstr>Problem</vt:lpstr>
      <vt:lpstr>Our Solution: Odd Job Auction</vt:lpstr>
      <vt:lpstr>Competition</vt:lpstr>
      <vt:lpstr>Differentiation</vt:lpstr>
      <vt:lpstr>Architecture</vt:lpstr>
      <vt:lpstr>Implementation Plan</vt:lpstr>
      <vt:lpstr>Financial Plan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 Job Auction</dc:title>
  <dc:creator>foxadmin</dc:creator>
  <cp:lastModifiedBy>ChauT</cp:lastModifiedBy>
  <cp:revision>45</cp:revision>
  <dcterms:created xsi:type="dcterms:W3CDTF">2015-04-07T20:34:36Z</dcterms:created>
  <dcterms:modified xsi:type="dcterms:W3CDTF">2015-04-23T01:20:01Z</dcterms:modified>
</cp:coreProperties>
</file>