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Oswald"/>
      <p:regular r:id="rId18"/>
      <p:bold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3AE9282F-2681-409E-B2F8-66AB70529124}">
  <a:tblStyle styleId="{3AE9282F-2681-409E-B2F8-66AB70529124}" styleName="Table_0">
    <a:wholeTbl>
      <a:tcStyle>
        <a:tcBdr>
          <a:left>
            <a:ln cap="flat" cmpd="sng" w="9525">
              <a:solidFill>
                <a:srgbClr val="9E9E9E"/>
              </a:solidFill>
              <a:prstDash val="solid"/>
              <a:round/>
              <a:headEnd len="med" w="med" type="none"/>
              <a:tailEnd len="med" w="med" type="none"/>
            </a:ln>
          </a:left>
          <a:right>
            <a:ln cap="flat" cmpd="sng" w="9525">
              <a:solidFill>
                <a:srgbClr val="9E9E9E"/>
              </a:solidFill>
              <a:prstDash val="solid"/>
              <a:round/>
              <a:headEnd len="med" w="med" type="none"/>
              <a:tailEnd len="med" w="med" type="none"/>
            </a:ln>
          </a:right>
          <a:top>
            <a:ln cap="flat" cmpd="sng" w="9525">
              <a:solidFill>
                <a:srgbClr val="9E9E9E"/>
              </a:solidFill>
              <a:prstDash val="solid"/>
              <a:round/>
              <a:headEnd len="med" w="med" type="none"/>
              <a:tailEnd len="med" w="med" type="none"/>
            </a:ln>
          </a:top>
          <a:bottom>
            <a:ln cap="flat" cmpd="sng" w="9525">
              <a:solidFill>
                <a:srgbClr val="9E9E9E"/>
              </a:solidFill>
              <a:prstDash val="solid"/>
              <a:round/>
              <a:headEnd len="med" w="med" type="none"/>
              <a:tailEnd len="med" w="med" type="none"/>
            </a:ln>
          </a:bottom>
          <a:insideH>
            <a:ln cap="flat" cmpd="sng" w="9525">
              <a:solidFill>
                <a:srgbClr val="9E9E9E"/>
              </a:solidFill>
              <a:prstDash val="solid"/>
              <a:round/>
              <a:headEnd len="med" w="med" type="none"/>
              <a:tailEnd len="med" w="med" type="none"/>
            </a:ln>
          </a:insideH>
          <a:insideV>
            <a:ln cap="flat" cmpd="sng" w="9525">
              <a:solidFill>
                <a:srgbClr val="9E9E9E"/>
              </a:solidFill>
              <a:prstDash val="solid"/>
              <a:round/>
              <a:headEnd len="med" w="med" type="none"/>
              <a:tailEnd len="med" w="med" type="none"/>
            </a:ln>
          </a:insideV>
        </a:tcBdr>
      </a:tcStyle>
    </a:wholeTbl>
  </a:tblStyle>
</a:tblStyleLst>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Oswald-bold.fntdata"/><Relationship Id="rId6" Type="http://schemas.openxmlformats.org/officeDocument/2006/relationships/slide" Target="slides/slide1.xml"/><Relationship Id="rId18" Type="http://schemas.openxmlformats.org/officeDocument/2006/relationships/font" Target="fonts/Oswald-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8" name="Shape 178"/>
        <p:cNvGrpSpPr/>
        <p:nvPr/>
      </p:nvGrpSpPr>
      <p:grpSpPr>
        <a:xfrm>
          <a:off x="0" y="0"/>
          <a:ext cx="0" cy="0"/>
          <a:chOff x="0" y="0"/>
          <a:chExt cx="0" cy="0"/>
        </a:xfrm>
      </p:grpSpPr>
      <p:sp>
        <p:nvSpPr>
          <p:cNvPr id="179" name="Shape 1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0" name="Shape 18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6" name="Shape 186"/>
        <p:cNvGrpSpPr/>
        <p:nvPr/>
      </p:nvGrpSpPr>
      <p:grpSpPr>
        <a:xfrm>
          <a:off x="0" y="0"/>
          <a:ext cx="0" cy="0"/>
          <a:chOff x="0" y="0"/>
          <a:chExt cx="0" cy="0"/>
        </a:xfrm>
      </p:grpSpPr>
      <p:sp>
        <p:nvSpPr>
          <p:cNvPr id="187" name="Shape 1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8" name="Shape 18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5" name="Shape 195"/>
        <p:cNvGrpSpPr/>
        <p:nvPr/>
      </p:nvGrpSpPr>
      <p:grpSpPr>
        <a:xfrm>
          <a:off x="0" y="0"/>
          <a:ext cx="0" cy="0"/>
          <a:chOff x="0" y="0"/>
          <a:chExt cx="0" cy="0"/>
        </a:xfrm>
      </p:grpSpPr>
      <p:sp>
        <p:nvSpPr>
          <p:cNvPr id="196" name="Shape 1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7" name="Shape 19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 name="Shape 57"/>
        <p:cNvGrpSpPr/>
        <p:nvPr/>
      </p:nvGrpSpPr>
      <p:grpSpPr>
        <a:xfrm>
          <a:off x="0" y="0"/>
          <a:ext cx="0" cy="0"/>
          <a:chOff x="0" y="0"/>
          <a:chExt cx="0" cy="0"/>
        </a:xfrm>
      </p:grpSpPr>
      <p:sp>
        <p:nvSpPr>
          <p:cNvPr id="58" name="Shape 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9" name="Shape 59"/>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457200" lvl="0">
              <a:spcBef>
                <a:spcPts val="0"/>
              </a:spcBef>
              <a:buNone/>
            </a:pPr>
            <a:r>
              <a:rPr lang="en"/>
              <a:t>Recommendations from scuff: </a:t>
            </a:r>
          </a:p>
          <a:p>
            <a:pPr indent="0" lvl="0" marL="0" rtl="0">
              <a:spcBef>
                <a:spcPts val="0"/>
              </a:spcBef>
              <a:buNone/>
            </a:pPr>
            <a:r>
              <a:rPr lang="en"/>
              <a:t>-Include reasons to why both the customer AND farmer should be interested in our product.</a:t>
            </a:r>
          </a:p>
          <a:p>
            <a:pPr lvl="0">
              <a:spcBef>
                <a:spcPts val="0"/>
              </a:spcBef>
              <a:buNone/>
            </a:pPr>
            <a:r>
              <a:rPr lang="en"/>
              <a:t>-Sets up the story for the prototype</a:t>
            </a:r>
          </a:p>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0" name="Shape 70"/>
        <p:cNvGrpSpPr/>
        <p:nvPr/>
      </p:nvGrpSpPr>
      <p:grpSpPr>
        <a:xfrm>
          <a:off x="0" y="0"/>
          <a:ext cx="0" cy="0"/>
          <a:chOff x="0" y="0"/>
          <a:chExt cx="0" cy="0"/>
        </a:xfrm>
      </p:grpSpPr>
      <p:sp>
        <p:nvSpPr>
          <p:cNvPr id="71" name="Shape 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2" name="Shape 7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9" name="Shape 79"/>
        <p:cNvGrpSpPr/>
        <p:nvPr/>
      </p:nvGrpSpPr>
      <p:grpSpPr>
        <a:xfrm>
          <a:off x="0" y="0"/>
          <a:ext cx="0" cy="0"/>
          <a:chOff x="0" y="0"/>
          <a:chExt cx="0" cy="0"/>
        </a:xfrm>
      </p:grpSpPr>
      <p:sp>
        <p:nvSpPr>
          <p:cNvPr id="80" name="Shape 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1" name="Shape 8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8" name="Shape 88"/>
        <p:cNvGrpSpPr/>
        <p:nvPr/>
      </p:nvGrpSpPr>
      <p:grpSpPr>
        <a:xfrm>
          <a:off x="0" y="0"/>
          <a:ext cx="0" cy="0"/>
          <a:chOff x="0" y="0"/>
          <a:chExt cx="0" cy="0"/>
        </a:xfrm>
      </p:grpSpPr>
      <p:sp>
        <p:nvSpPr>
          <p:cNvPr id="89" name="Shape 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0" name="Shape 9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5" name="Shape 135"/>
        <p:cNvGrpSpPr/>
        <p:nvPr/>
      </p:nvGrpSpPr>
      <p:grpSpPr>
        <a:xfrm>
          <a:off x="0" y="0"/>
          <a:ext cx="0" cy="0"/>
          <a:chOff x="0" y="0"/>
          <a:chExt cx="0" cy="0"/>
        </a:xfrm>
      </p:grpSpPr>
      <p:sp>
        <p:nvSpPr>
          <p:cNvPr id="136" name="Shape 13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7" name="Shape 13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9" name="Shape 149"/>
        <p:cNvGrpSpPr/>
        <p:nvPr/>
      </p:nvGrpSpPr>
      <p:grpSpPr>
        <a:xfrm>
          <a:off x="0" y="0"/>
          <a:ext cx="0" cy="0"/>
          <a:chOff x="0" y="0"/>
          <a:chExt cx="0" cy="0"/>
        </a:xfrm>
      </p:grpSpPr>
      <p:sp>
        <p:nvSpPr>
          <p:cNvPr id="150" name="Shape 1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1" name="Shape 15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Who are the competitors?</a:t>
            </a:r>
            <a:br>
              <a:rPr lang="en"/>
            </a:br>
            <a:r>
              <a:rPr lang="en"/>
              <a:t>Which market does it fit in?</a:t>
            </a:r>
            <a:br>
              <a:rPr lang="en"/>
            </a:br>
            <a:r>
              <a:rPr lang="en"/>
              <a:t>Who are the clients?</a:t>
            </a:r>
            <a:br>
              <a:rPr lang="en"/>
            </a:br>
            <a:r>
              <a:rPr lang="en"/>
              <a:t>Use the disruption innovation material</a:t>
            </a:r>
          </a:p>
          <a:p>
            <a:pPr lvl="0">
              <a:spcBef>
                <a:spcPts val="0"/>
              </a:spcBef>
              <a:buNone/>
            </a:pPr>
            <a:r>
              <a:t/>
            </a:r>
            <a:endParaRPr/>
          </a:p>
          <a:p>
            <a:pPr lvl="0">
              <a:spcBef>
                <a:spcPts val="0"/>
              </a:spcBef>
              <a:buNone/>
            </a:pPr>
            <a:r>
              <a:rPr lang="en"/>
              <a:t>What market do we fit in?</a:t>
            </a:r>
          </a:p>
          <a:p>
            <a:pPr lvl="0">
              <a:spcBef>
                <a:spcPts val="0"/>
              </a:spcBef>
              <a:buNone/>
            </a:pPr>
            <a:r>
              <a:rPr lang="en"/>
              <a:t>-InstaFresh is a new company in the online grocery market which focuses on a new sustaining app that allows consumers to order organic produce and ingredients from their local farms to their dinner table.</a:t>
            </a:r>
          </a:p>
          <a:p>
            <a:pPr lvl="0">
              <a:spcBef>
                <a:spcPts val="0"/>
              </a:spcBef>
              <a:buNone/>
            </a:pPr>
            <a:r>
              <a:t/>
            </a:r>
            <a:endParaRPr/>
          </a:p>
          <a:p>
            <a:pPr lvl="0">
              <a:spcBef>
                <a:spcPts val="0"/>
              </a:spcBef>
              <a:buNone/>
            </a:pPr>
            <a:r>
              <a:rPr lang="en"/>
              <a:t>Who are our clients?</a:t>
            </a:r>
          </a:p>
          <a:p>
            <a:pPr lvl="0">
              <a:spcBef>
                <a:spcPts val="0"/>
              </a:spcBef>
              <a:buNone/>
            </a:pPr>
            <a:r>
              <a:rPr lang="en"/>
              <a:t>-Our clients not only consist of all consumers who grocery shop online but also farmers as we provide a platform for them to to sell their produce to customers thus allowing farmers to gain loyal customers and guaranteed sales.</a:t>
            </a:r>
          </a:p>
          <a:p>
            <a:pPr lvl="0">
              <a:spcBef>
                <a:spcPts val="0"/>
              </a:spcBef>
              <a:buNone/>
            </a:pPr>
            <a:r>
              <a:t/>
            </a:r>
            <a:endParaRPr/>
          </a:p>
          <a:p>
            <a:pPr lvl="0" rtl="0">
              <a:spcBef>
                <a:spcPts val="0"/>
              </a:spcBef>
              <a:buNone/>
            </a:pPr>
            <a:r>
              <a:rPr lang="en"/>
              <a:t>Who are the competitors?</a:t>
            </a:r>
            <a:br>
              <a:rPr lang="en"/>
            </a:br>
            <a:r>
              <a:rPr lang="en"/>
              <a:t>-AmazonFresh, Blue Apron, Uber Eats, GrubHub, Eat 24. Our competitors are sites that provide consumers a way to have meals or food/produce be delivered to them.</a:t>
            </a:r>
            <a:br>
              <a:rPr lang="en"/>
            </a:br>
            <a:br>
              <a:rPr lang="en"/>
            </a:b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0" name="Shape 160"/>
        <p:cNvGrpSpPr/>
        <p:nvPr/>
      </p:nvGrpSpPr>
      <p:grpSpPr>
        <a:xfrm>
          <a:off x="0" y="0"/>
          <a:ext cx="0" cy="0"/>
          <a:chOff x="0" y="0"/>
          <a:chExt cx="0" cy="0"/>
        </a:xfrm>
      </p:grpSpPr>
      <p:sp>
        <p:nvSpPr>
          <p:cNvPr id="161" name="Shape 1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2" name="Shape 162"/>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0" lvl="0" marL="0">
              <a:lnSpc>
                <a:spcPct val="115000"/>
              </a:lnSpc>
              <a:spcBef>
                <a:spcPts val="0"/>
              </a:spcBef>
              <a:spcAft>
                <a:spcPts val="1600"/>
              </a:spcAft>
              <a:buNone/>
            </a:pPr>
            <a:r>
              <a:t/>
            </a:r>
            <a:endParaRPr sz="1400">
              <a:solidFill>
                <a:schemeClr val="dk2"/>
              </a:solidFill>
              <a:latin typeface="Oswald"/>
              <a:ea typeface="Oswald"/>
              <a:cs typeface="Oswald"/>
              <a:sym typeface="Oswald"/>
            </a:endParaRPr>
          </a:p>
          <a:p>
            <a:pPr lvl="0" rt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0" name="Shape 170"/>
        <p:cNvGrpSpPr/>
        <p:nvPr/>
      </p:nvGrpSpPr>
      <p:grpSpPr>
        <a:xfrm>
          <a:off x="0" y="0"/>
          <a:ext cx="0" cy="0"/>
          <a:chOff x="0" y="0"/>
          <a:chExt cx="0" cy="0"/>
        </a:xfrm>
      </p:grpSpPr>
      <p:sp>
        <p:nvSpPr>
          <p:cNvPr id="171" name="Shape 1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2" name="Shape 17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0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0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00.jpg"/><Relationship Id="rId4" Type="http://schemas.openxmlformats.org/officeDocument/2006/relationships/hyperlink" Target="http://www.ers.usda.gov/media/1763057/ap068.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0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0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06.png"/><Relationship Id="rId4" Type="http://schemas.openxmlformats.org/officeDocument/2006/relationships/image" Target="../media/image0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foodtechconnect.com/2015/08/18/global-online-grocery-grows-80-billion-by-2018-syndy/" TargetMode="Externa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01.png"/><Relationship Id="rId4" Type="http://schemas.openxmlformats.org/officeDocument/2006/relationships/image" Target="../media/image0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0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 name="Shape 53"/>
        <p:cNvGrpSpPr/>
        <p:nvPr/>
      </p:nvGrpSpPr>
      <p:grpSpPr>
        <a:xfrm>
          <a:off x="0" y="0"/>
          <a:ext cx="0" cy="0"/>
          <a:chOff x="0" y="0"/>
          <a:chExt cx="0" cy="0"/>
        </a:xfrm>
      </p:grpSpPr>
      <p:pic>
        <p:nvPicPr>
          <p:cNvPr id="54" name="Shape 54"/>
          <p:cNvPicPr preferRelativeResize="0"/>
          <p:nvPr/>
        </p:nvPicPr>
        <p:blipFill rotWithShape="1">
          <a:blip r:embed="rId3">
            <a:alphaModFix/>
          </a:blip>
          <a:srcRect b="26830" l="23236" r="23614" t="23656"/>
          <a:stretch/>
        </p:blipFill>
        <p:spPr>
          <a:xfrm>
            <a:off x="82574" y="896724"/>
            <a:ext cx="4023376" cy="2896245"/>
          </a:xfrm>
          <a:prstGeom prst="rect">
            <a:avLst/>
          </a:prstGeom>
          <a:noFill/>
          <a:ln>
            <a:noFill/>
          </a:ln>
        </p:spPr>
      </p:pic>
      <p:sp>
        <p:nvSpPr>
          <p:cNvPr id="55" name="Shape 55"/>
          <p:cNvSpPr/>
          <p:nvPr/>
        </p:nvSpPr>
        <p:spPr>
          <a:xfrm>
            <a:off x="4188550" y="0"/>
            <a:ext cx="4955400" cy="5143500"/>
          </a:xfrm>
          <a:prstGeom prst="rect">
            <a:avLst/>
          </a:prstGeom>
          <a:solidFill>
            <a:srgbClr val="6FA8DC"/>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56" name="Shape 56"/>
          <p:cNvSpPr txBox="1"/>
          <p:nvPr>
            <p:ph type="ctrTitle"/>
          </p:nvPr>
        </p:nvSpPr>
        <p:spPr>
          <a:xfrm>
            <a:off x="4242025" y="231725"/>
            <a:ext cx="4955400" cy="4304400"/>
          </a:xfrm>
          <a:prstGeom prst="rect">
            <a:avLst/>
          </a:prstGeom>
        </p:spPr>
        <p:txBody>
          <a:bodyPr anchorCtr="0" anchor="b" bIns="91425" lIns="91425" rIns="91425" tIns="91425">
            <a:noAutofit/>
          </a:bodyPr>
          <a:lstStyle/>
          <a:p>
            <a:pPr lvl="0">
              <a:spcBef>
                <a:spcPts val="0"/>
              </a:spcBef>
              <a:buNone/>
            </a:pPr>
            <a:r>
              <a:rPr lang="en" sz="3000">
                <a:latin typeface="Oswald"/>
                <a:ea typeface="Oswald"/>
                <a:cs typeface="Oswald"/>
                <a:sym typeface="Oswald"/>
              </a:rPr>
              <a:t>“Delivering fresh products within the palm of your hands.”</a:t>
            </a:r>
          </a:p>
          <a:p>
            <a:pPr lvl="0">
              <a:spcBef>
                <a:spcPts val="0"/>
              </a:spcBef>
              <a:buNone/>
            </a:pPr>
            <a:br>
              <a:rPr lang="en" sz="3000">
                <a:solidFill>
                  <a:srgbClr val="434343"/>
                </a:solidFill>
                <a:latin typeface="Oswald"/>
                <a:ea typeface="Oswald"/>
                <a:cs typeface="Oswald"/>
                <a:sym typeface="Oswald"/>
              </a:rPr>
            </a:br>
            <a:r>
              <a:rPr lang="en" sz="3000">
                <a:solidFill>
                  <a:srgbClr val="434343"/>
                </a:solidFill>
                <a:latin typeface="Oswald"/>
                <a:ea typeface="Oswald"/>
                <a:cs typeface="Oswald"/>
                <a:sym typeface="Oswald"/>
              </a:rPr>
              <a:t>-----</a:t>
            </a:r>
          </a:p>
          <a:p>
            <a:pPr lvl="0">
              <a:spcBef>
                <a:spcPts val="0"/>
              </a:spcBef>
              <a:buNone/>
            </a:pPr>
            <a:r>
              <a:t/>
            </a:r>
            <a:endParaRPr sz="3000">
              <a:solidFill>
                <a:srgbClr val="434343"/>
              </a:solidFill>
              <a:latin typeface="Oswald"/>
              <a:ea typeface="Oswald"/>
              <a:cs typeface="Oswald"/>
              <a:sym typeface="Oswald"/>
            </a:endParaRPr>
          </a:p>
          <a:p>
            <a:pPr lvl="0" rtl="0">
              <a:spcBef>
                <a:spcPts val="0"/>
              </a:spcBef>
              <a:buClr>
                <a:schemeClr val="dk1"/>
              </a:buClr>
              <a:buSzPct val="61111"/>
              <a:buFont typeface="Arial"/>
              <a:buNone/>
            </a:pPr>
            <a:r>
              <a:rPr lang="en" sz="1800">
                <a:solidFill>
                  <a:srgbClr val="434343"/>
                </a:solidFill>
                <a:latin typeface="Oswald"/>
                <a:ea typeface="Oswald"/>
                <a:cs typeface="Oswald"/>
                <a:sym typeface="Oswald"/>
              </a:rPr>
              <a:t>Lamar Dixon, Darryl Jones, Nicholas Stamboolian, Ryan Trapp, and Celynna Zoleta</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1" name="Shape 181"/>
        <p:cNvGrpSpPr/>
        <p:nvPr/>
      </p:nvGrpSpPr>
      <p:grpSpPr>
        <a:xfrm>
          <a:off x="0" y="0"/>
          <a:ext cx="0" cy="0"/>
          <a:chOff x="0" y="0"/>
          <a:chExt cx="0" cy="0"/>
        </a:xfrm>
      </p:grpSpPr>
      <p:sp>
        <p:nvSpPr>
          <p:cNvPr id="182" name="Shape 182"/>
          <p:cNvSpPr txBox="1"/>
          <p:nvPr>
            <p:ph type="title"/>
          </p:nvPr>
        </p:nvSpPr>
        <p:spPr>
          <a:xfrm>
            <a:off x="757300" y="445025"/>
            <a:ext cx="7798500" cy="572700"/>
          </a:xfrm>
          <a:prstGeom prst="rect">
            <a:avLst/>
          </a:prstGeom>
        </p:spPr>
        <p:txBody>
          <a:bodyPr anchorCtr="0" anchor="t" bIns="91425" lIns="91425" rIns="91425" tIns="91425">
            <a:noAutofit/>
          </a:bodyPr>
          <a:lstStyle/>
          <a:p>
            <a:pPr lvl="0" rtl="0">
              <a:spcBef>
                <a:spcPts val="0"/>
              </a:spcBef>
              <a:buNone/>
            </a:pPr>
            <a:r>
              <a:rPr lang="en">
                <a:solidFill>
                  <a:srgbClr val="6FA8DC"/>
                </a:solidFill>
                <a:latin typeface="Oswald"/>
                <a:ea typeface="Oswald"/>
                <a:cs typeface="Oswald"/>
                <a:sym typeface="Oswald"/>
              </a:rPr>
              <a:t>Systems Architecture</a:t>
            </a:r>
          </a:p>
        </p:txBody>
      </p:sp>
      <p:sp>
        <p:nvSpPr>
          <p:cNvPr id="183" name="Shape 183"/>
          <p:cNvSpPr/>
          <p:nvPr/>
        </p:nvSpPr>
        <p:spPr>
          <a:xfrm>
            <a:off x="0" y="0"/>
            <a:ext cx="490200" cy="5143500"/>
          </a:xfrm>
          <a:prstGeom prst="rect">
            <a:avLst/>
          </a:prstGeom>
          <a:solidFill>
            <a:srgbClr val="6FA8DC"/>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184" name="Shape 184"/>
          <p:cNvCxnSpPr/>
          <p:nvPr/>
        </p:nvCxnSpPr>
        <p:spPr>
          <a:xfrm flipH="1">
            <a:off x="481400" y="0"/>
            <a:ext cx="17700" cy="5124600"/>
          </a:xfrm>
          <a:prstGeom prst="straightConnector1">
            <a:avLst/>
          </a:prstGeom>
          <a:noFill/>
          <a:ln cap="flat" cmpd="sng" w="19050">
            <a:solidFill>
              <a:srgbClr val="000000"/>
            </a:solidFill>
            <a:prstDash val="solid"/>
            <a:round/>
            <a:headEnd len="lg" w="lg" type="none"/>
            <a:tailEnd len="lg" w="lg" type="none"/>
          </a:ln>
        </p:spPr>
      </p:cxnSp>
      <p:pic>
        <p:nvPicPr>
          <p:cNvPr id="185" name="Shape 185"/>
          <p:cNvPicPr preferRelativeResize="0"/>
          <p:nvPr/>
        </p:nvPicPr>
        <p:blipFill>
          <a:blip r:embed="rId3">
            <a:alphaModFix/>
          </a:blip>
          <a:stretch>
            <a:fillRect/>
          </a:stretch>
        </p:blipFill>
        <p:spPr>
          <a:xfrm>
            <a:off x="609400" y="1721425"/>
            <a:ext cx="8534600" cy="17006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9" name="Shape 189"/>
        <p:cNvGrpSpPr/>
        <p:nvPr/>
      </p:nvGrpSpPr>
      <p:grpSpPr>
        <a:xfrm>
          <a:off x="0" y="0"/>
          <a:ext cx="0" cy="0"/>
          <a:chOff x="0" y="0"/>
          <a:chExt cx="0" cy="0"/>
        </a:xfrm>
      </p:grpSpPr>
      <p:sp>
        <p:nvSpPr>
          <p:cNvPr id="190" name="Shape 190"/>
          <p:cNvSpPr txBox="1"/>
          <p:nvPr>
            <p:ph type="title"/>
          </p:nvPr>
        </p:nvSpPr>
        <p:spPr>
          <a:xfrm>
            <a:off x="1042500" y="445025"/>
            <a:ext cx="7388400" cy="572700"/>
          </a:xfrm>
          <a:prstGeom prst="rect">
            <a:avLst/>
          </a:prstGeom>
        </p:spPr>
        <p:txBody>
          <a:bodyPr anchorCtr="0" anchor="t" bIns="91425" lIns="91425" rIns="91425" tIns="91425">
            <a:noAutofit/>
          </a:bodyPr>
          <a:lstStyle/>
          <a:p>
            <a:pPr lvl="0" rtl="0">
              <a:spcBef>
                <a:spcPts val="0"/>
              </a:spcBef>
              <a:buNone/>
            </a:pPr>
            <a:r>
              <a:rPr lang="en">
                <a:solidFill>
                  <a:srgbClr val="6FA8DC"/>
                </a:solidFill>
                <a:latin typeface="Oswald"/>
                <a:ea typeface="Oswald"/>
                <a:cs typeface="Oswald"/>
                <a:sym typeface="Oswald"/>
              </a:rPr>
              <a:t>Implementation Plan</a:t>
            </a:r>
          </a:p>
        </p:txBody>
      </p:sp>
      <p:sp>
        <p:nvSpPr>
          <p:cNvPr id="191" name="Shape 191"/>
          <p:cNvSpPr txBox="1"/>
          <p:nvPr>
            <p:ph idx="1" type="body"/>
          </p:nvPr>
        </p:nvSpPr>
        <p:spPr>
          <a:xfrm>
            <a:off x="1042500" y="1152475"/>
            <a:ext cx="7388400" cy="3416400"/>
          </a:xfrm>
          <a:prstGeom prst="rect">
            <a:avLst/>
          </a:prstGeom>
        </p:spPr>
        <p:txBody>
          <a:bodyPr anchorCtr="0" anchor="t" bIns="91425" lIns="91425" rIns="91425" tIns="91425">
            <a:noAutofit/>
          </a:bodyPr>
          <a:lstStyle/>
          <a:p>
            <a:pPr indent="-228600" lvl="0" marL="457200" rtl="0">
              <a:spcBef>
                <a:spcPts val="0"/>
              </a:spcBef>
              <a:buFont typeface="Oswald"/>
            </a:pPr>
            <a:r>
              <a:rPr lang="en">
                <a:latin typeface="Oswald"/>
                <a:ea typeface="Oswald"/>
                <a:cs typeface="Oswald"/>
                <a:sym typeface="Oswald"/>
              </a:rPr>
              <a:t>Focus on developing application</a:t>
            </a:r>
          </a:p>
          <a:p>
            <a:pPr indent="-228600" lvl="0" marL="457200" rtl="0">
              <a:spcBef>
                <a:spcPts val="0"/>
              </a:spcBef>
              <a:buFont typeface="Oswald"/>
            </a:pPr>
            <a:r>
              <a:rPr lang="en">
                <a:latin typeface="Oswald"/>
                <a:ea typeface="Oswald"/>
                <a:cs typeface="Oswald"/>
                <a:sym typeface="Oswald"/>
              </a:rPr>
              <a:t>Logistics: contact local Philadelphia farmers</a:t>
            </a:r>
          </a:p>
          <a:p>
            <a:pPr indent="-228600" lvl="0" marL="457200" rtl="0">
              <a:spcBef>
                <a:spcPts val="0"/>
              </a:spcBef>
              <a:buFont typeface="Oswald"/>
            </a:pPr>
            <a:r>
              <a:rPr lang="en">
                <a:latin typeface="Oswald"/>
                <a:ea typeface="Oswald"/>
                <a:cs typeface="Oswald"/>
                <a:sym typeface="Oswald"/>
              </a:rPr>
              <a:t>Hire delivery drivers</a:t>
            </a:r>
          </a:p>
          <a:p>
            <a:pPr indent="-228600" lvl="0" marL="457200" rtl="0">
              <a:spcBef>
                <a:spcPts val="0"/>
              </a:spcBef>
              <a:buFont typeface="Oswald"/>
            </a:pPr>
            <a:r>
              <a:rPr lang="en">
                <a:latin typeface="Oswald"/>
                <a:ea typeface="Oswald"/>
                <a:cs typeface="Oswald"/>
                <a:sym typeface="Oswald"/>
              </a:rPr>
              <a:t>Start locally around Philadelphia, Work our way out</a:t>
            </a:r>
          </a:p>
        </p:txBody>
      </p:sp>
      <p:sp>
        <p:nvSpPr>
          <p:cNvPr id="192" name="Shape 192"/>
          <p:cNvSpPr/>
          <p:nvPr/>
        </p:nvSpPr>
        <p:spPr>
          <a:xfrm>
            <a:off x="0" y="0"/>
            <a:ext cx="490200" cy="5143500"/>
          </a:xfrm>
          <a:prstGeom prst="rect">
            <a:avLst/>
          </a:prstGeom>
          <a:solidFill>
            <a:srgbClr val="6FA8DC"/>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193" name="Shape 193"/>
          <p:cNvCxnSpPr/>
          <p:nvPr/>
        </p:nvCxnSpPr>
        <p:spPr>
          <a:xfrm flipH="1">
            <a:off x="481400" y="0"/>
            <a:ext cx="17700" cy="5124600"/>
          </a:xfrm>
          <a:prstGeom prst="straightConnector1">
            <a:avLst/>
          </a:prstGeom>
          <a:noFill/>
          <a:ln cap="flat" cmpd="sng" w="19050">
            <a:solidFill>
              <a:srgbClr val="000000"/>
            </a:solidFill>
            <a:prstDash val="solid"/>
            <a:round/>
            <a:headEnd len="lg" w="lg" type="none"/>
            <a:tailEnd len="lg" w="lg" type="none"/>
          </a:ln>
        </p:spPr>
      </p:cxnSp>
      <p:pic>
        <p:nvPicPr>
          <p:cNvPr id="194" name="Shape 194"/>
          <p:cNvPicPr preferRelativeResize="0"/>
          <p:nvPr/>
        </p:nvPicPr>
        <p:blipFill>
          <a:blip r:embed="rId3">
            <a:alphaModFix amt="50000"/>
          </a:blip>
          <a:stretch>
            <a:fillRect/>
          </a:stretch>
        </p:blipFill>
        <p:spPr>
          <a:xfrm>
            <a:off x="499100" y="2798449"/>
            <a:ext cx="8644899" cy="23450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8" name="Shape 198"/>
        <p:cNvGrpSpPr/>
        <p:nvPr/>
      </p:nvGrpSpPr>
      <p:grpSpPr>
        <a:xfrm>
          <a:off x="0" y="0"/>
          <a:ext cx="0" cy="0"/>
          <a:chOff x="0" y="0"/>
          <a:chExt cx="0" cy="0"/>
        </a:xfrm>
      </p:grpSpPr>
      <p:sp>
        <p:nvSpPr>
          <p:cNvPr id="199" name="Shape 199"/>
          <p:cNvSpPr txBox="1"/>
          <p:nvPr>
            <p:ph type="title"/>
          </p:nvPr>
        </p:nvSpPr>
        <p:spPr>
          <a:xfrm>
            <a:off x="2517675" y="1906950"/>
            <a:ext cx="4211100" cy="1310700"/>
          </a:xfrm>
          <a:prstGeom prst="rect">
            <a:avLst/>
          </a:prstGeom>
        </p:spPr>
        <p:txBody>
          <a:bodyPr anchorCtr="0" anchor="t" bIns="91425" lIns="91425" rIns="91425" tIns="91425">
            <a:noAutofit/>
          </a:bodyPr>
          <a:lstStyle/>
          <a:p>
            <a:pPr lvl="0" rtl="0" algn="ctr">
              <a:spcBef>
                <a:spcPts val="0"/>
              </a:spcBef>
              <a:buNone/>
            </a:pPr>
            <a:r>
              <a:rPr lang="en" sz="6000">
                <a:solidFill>
                  <a:srgbClr val="6FA8DC"/>
                </a:solidFill>
                <a:latin typeface="Oswald"/>
                <a:ea typeface="Oswald"/>
                <a:cs typeface="Oswald"/>
                <a:sym typeface="Oswald"/>
              </a:rPr>
              <a:t>Questions?</a:t>
            </a:r>
          </a:p>
        </p:txBody>
      </p:sp>
      <p:sp>
        <p:nvSpPr>
          <p:cNvPr id="200" name="Shape 200"/>
          <p:cNvSpPr/>
          <p:nvPr/>
        </p:nvSpPr>
        <p:spPr>
          <a:xfrm>
            <a:off x="0" y="0"/>
            <a:ext cx="490200" cy="5143500"/>
          </a:xfrm>
          <a:prstGeom prst="rect">
            <a:avLst/>
          </a:prstGeom>
          <a:solidFill>
            <a:srgbClr val="6FA8DC"/>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201" name="Shape 201"/>
          <p:cNvCxnSpPr/>
          <p:nvPr/>
        </p:nvCxnSpPr>
        <p:spPr>
          <a:xfrm flipH="1">
            <a:off x="481400" y="0"/>
            <a:ext cx="17700" cy="5124600"/>
          </a:xfrm>
          <a:prstGeom prst="straightConnector1">
            <a:avLst/>
          </a:prstGeom>
          <a:noFill/>
          <a:ln cap="flat" cmpd="sng" w="19050">
            <a:solidFill>
              <a:srgbClr val="000000"/>
            </a:solidFill>
            <a:prstDash val="solid"/>
            <a:round/>
            <a:headEnd len="lg" w="lg" type="none"/>
            <a:tailEnd len="lg" w="lg"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0" name="Shape 60"/>
        <p:cNvGrpSpPr/>
        <p:nvPr/>
      </p:nvGrpSpPr>
      <p:grpSpPr>
        <a:xfrm>
          <a:off x="0" y="0"/>
          <a:ext cx="0" cy="0"/>
          <a:chOff x="0" y="0"/>
          <a:chExt cx="0" cy="0"/>
        </a:xfrm>
      </p:grpSpPr>
      <p:sp>
        <p:nvSpPr>
          <p:cNvPr id="61" name="Shape 61"/>
          <p:cNvSpPr txBox="1"/>
          <p:nvPr>
            <p:ph type="title"/>
          </p:nvPr>
        </p:nvSpPr>
        <p:spPr>
          <a:xfrm>
            <a:off x="670587" y="202175"/>
            <a:ext cx="3281400" cy="572700"/>
          </a:xfrm>
          <a:prstGeom prst="rect">
            <a:avLst/>
          </a:prstGeom>
          <a:noFill/>
        </p:spPr>
        <p:txBody>
          <a:bodyPr anchorCtr="0" anchor="t" bIns="91425" lIns="91425" rIns="91425" tIns="91425">
            <a:noAutofit/>
          </a:bodyPr>
          <a:lstStyle/>
          <a:p>
            <a:pPr lvl="0">
              <a:spcBef>
                <a:spcPts val="0"/>
              </a:spcBef>
              <a:buNone/>
            </a:pPr>
            <a:r>
              <a:rPr lang="en">
                <a:solidFill>
                  <a:srgbClr val="6FA8DC"/>
                </a:solidFill>
                <a:latin typeface="Oswald"/>
                <a:ea typeface="Oswald"/>
                <a:cs typeface="Oswald"/>
                <a:sym typeface="Oswald"/>
              </a:rPr>
              <a:t>Problem</a:t>
            </a:r>
          </a:p>
        </p:txBody>
      </p:sp>
      <p:sp>
        <p:nvSpPr>
          <p:cNvPr id="62" name="Shape 62"/>
          <p:cNvSpPr txBox="1"/>
          <p:nvPr>
            <p:ph idx="1" type="body"/>
          </p:nvPr>
        </p:nvSpPr>
        <p:spPr>
          <a:xfrm>
            <a:off x="748375" y="854100"/>
            <a:ext cx="3581100" cy="4169400"/>
          </a:xfrm>
          <a:prstGeom prst="rect">
            <a:avLst/>
          </a:prstGeom>
        </p:spPr>
        <p:txBody>
          <a:bodyPr anchorCtr="0" anchor="t" bIns="91425" lIns="91425" rIns="91425" tIns="91425">
            <a:noAutofit/>
          </a:bodyPr>
          <a:lstStyle/>
          <a:p>
            <a:pPr indent="-330200" lvl="0" marL="457200" rtl="0">
              <a:spcBef>
                <a:spcPts val="0"/>
              </a:spcBef>
              <a:buSzPct val="100000"/>
              <a:buFont typeface="Oswald"/>
            </a:pPr>
            <a:r>
              <a:rPr lang="en" sz="1600">
                <a:latin typeface="Oswald"/>
                <a:ea typeface="Oswald"/>
                <a:cs typeface="Oswald"/>
                <a:sym typeface="Oswald"/>
              </a:rPr>
              <a:t>Farms offer fresh products without the worry of pesticides. They sell their products at their farms or local farmer's market, but they are not making enough sales.</a:t>
            </a:r>
            <a:br>
              <a:rPr lang="en" sz="1600">
                <a:latin typeface="Oswald"/>
                <a:ea typeface="Oswald"/>
                <a:cs typeface="Oswald"/>
                <a:sym typeface="Oswald"/>
              </a:rPr>
            </a:br>
          </a:p>
          <a:p>
            <a:pPr indent="-330200" lvl="0" marL="457200" rtl="0">
              <a:spcBef>
                <a:spcPts val="0"/>
              </a:spcBef>
              <a:buSzPct val="100000"/>
              <a:buFont typeface="Oswald"/>
            </a:pPr>
            <a:r>
              <a:rPr lang="en" sz="1600">
                <a:latin typeface="Oswald"/>
                <a:ea typeface="Oswald"/>
                <a:cs typeface="Oswald"/>
                <a:sym typeface="Oswald"/>
              </a:rPr>
              <a:t>There are individuals who would like fresh products, but have to deal with grocery store items and pesticides because these markets are too far away or are open once a week during summer and spring seasons.</a:t>
            </a:r>
          </a:p>
        </p:txBody>
      </p:sp>
      <p:sp>
        <p:nvSpPr>
          <p:cNvPr id="63" name="Shape 63"/>
          <p:cNvSpPr/>
          <p:nvPr/>
        </p:nvSpPr>
        <p:spPr>
          <a:xfrm>
            <a:off x="0" y="0"/>
            <a:ext cx="490200" cy="5143500"/>
          </a:xfrm>
          <a:prstGeom prst="rect">
            <a:avLst/>
          </a:prstGeom>
          <a:solidFill>
            <a:srgbClr val="6FA8DC"/>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64" name="Shape 64"/>
          <p:cNvCxnSpPr/>
          <p:nvPr/>
        </p:nvCxnSpPr>
        <p:spPr>
          <a:xfrm flipH="1">
            <a:off x="481400" y="0"/>
            <a:ext cx="17700" cy="5124600"/>
          </a:xfrm>
          <a:prstGeom prst="straightConnector1">
            <a:avLst/>
          </a:prstGeom>
          <a:noFill/>
          <a:ln cap="flat" cmpd="sng" w="19050">
            <a:solidFill>
              <a:srgbClr val="000000"/>
            </a:solidFill>
            <a:prstDash val="solid"/>
            <a:round/>
            <a:headEnd len="lg" w="lg" type="none"/>
            <a:tailEnd len="lg" w="lg" type="none"/>
          </a:ln>
        </p:spPr>
      </p:cxnSp>
      <p:pic>
        <p:nvPicPr>
          <p:cNvPr id="65" name="Shape 65"/>
          <p:cNvPicPr preferRelativeResize="0"/>
          <p:nvPr/>
        </p:nvPicPr>
        <p:blipFill rotWithShape="1">
          <a:blip r:embed="rId3">
            <a:alphaModFix amt="55000"/>
          </a:blip>
          <a:srcRect b="0" l="20559" r="9792" t="0"/>
          <a:stretch/>
        </p:blipFill>
        <p:spPr>
          <a:xfrm>
            <a:off x="4567999" y="0"/>
            <a:ext cx="4576000" cy="5143499"/>
          </a:xfrm>
          <a:prstGeom prst="rect">
            <a:avLst/>
          </a:prstGeom>
          <a:noFill/>
          <a:ln>
            <a:noFill/>
          </a:ln>
        </p:spPr>
      </p:pic>
      <p:sp>
        <p:nvSpPr>
          <p:cNvPr id="66" name="Shape 66"/>
          <p:cNvSpPr/>
          <p:nvPr/>
        </p:nvSpPr>
        <p:spPr>
          <a:xfrm>
            <a:off x="5505675" y="1192550"/>
            <a:ext cx="2793600" cy="671400"/>
          </a:xfrm>
          <a:prstGeom prst="roundRect">
            <a:avLst>
              <a:gd fmla="val 16667" name="adj"/>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67" name="Shape 67"/>
          <p:cNvSpPr/>
          <p:nvPr/>
        </p:nvSpPr>
        <p:spPr>
          <a:xfrm>
            <a:off x="5443300" y="2305975"/>
            <a:ext cx="3046800" cy="1795800"/>
          </a:xfrm>
          <a:prstGeom prst="roundRect">
            <a:avLst>
              <a:gd fmla="val 16667" name="adj"/>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68" name="Shape 68"/>
          <p:cNvSpPr txBox="1"/>
          <p:nvPr/>
        </p:nvSpPr>
        <p:spPr>
          <a:xfrm>
            <a:off x="5654025" y="1276400"/>
            <a:ext cx="2496900" cy="503700"/>
          </a:xfrm>
          <a:prstGeom prst="rect">
            <a:avLst/>
          </a:prstGeom>
          <a:noFill/>
          <a:ln>
            <a:noFill/>
          </a:ln>
        </p:spPr>
        <p:txBody>
          <a:bodyPr anchorCtr="0" anchor="t" bIns="91425" lIns="91425" rIns="91425" tIns="91425">
            <a:noAutofit/>
          </a:bodyPr>
          <a:lstStyle/>
          <a:p>
            <a:pPr lvl="0" rtl="0" algn="ctr">
              <a:spcBef>
                <a:spcPts val="0"/>
              </a:spcBef>
              <a:buNone/>
            </a:pPr>
            <a:r>
              <a:rPr lang="en">
                <a:solidFill>
                  <a:srgbClr val="333333"/>
                </a:solidFill>
                <a:highlight>
                  <a:srgbClr val="FFFFFF"/>
                </a:highlight>
                <a:latin typeface="Oswald"/>
                <a:ea typeface="Oswald"/>
                <a:cs typeface="Oswald"/>
                <a:sym typeface="Oswald"/>
              </a:rPr>
              <a:t>Local food at U.S. farmers' markets are slowing. </a:t>
            </a:r>
          </a:p>
          <a:p>
            <a:pPr lvl="0" rtl="0" algn="ctr">
              <a:spcBef>
                <a:spcPts val="0"/>
              </a:spcBef>
              <a:buNone/>
            </a:pPr>
            <a:r>
              <a:t/>
            </a:r>
            <a:endParaRPr>
              <a:latin typeface="Oswald"/>
              <a:ea typeface="Oswald"/>
              <a:cs typeface="Oswald"/>
              <a:sym typeface="Oswald"/>
            </a:endParaRPr>
          </a:p>
        </p:txBody>
      </p:sp>
      <p:sp>
        <p:nvSpPr>
          <p:cNvPr id="69" name="Shape 69"/>
          <p:cNvSpPr txBox="1"/>
          <p:nvPr/>
        </p:nvSpPr>
        <p:spPr>
          <a:xfrm>
            <a:off x="5549400" y="2373475"/>
            <a:ext cx="2923500" cy="1660800"/>
          </a:xfrm>
          <a:prstGeom prst="rect">
            <a:avLst/>
          </a:prstGeom>
          <a:noFill/>
          <a:ln>
            <a:noFill/>
          </a:ln>
        </p:spPr>
        <p:txBody>
          <a:bodyPr anchorCtr="0" anchor="t" bIns="91425" lIns="91425" rIns="91425" tIns="91425">
            <a:noAutofit/>
          </a:bodyPr>
          <a:lstStyle/>
          <a:p>
            <a:pPr lvl="0" rtl="0" algn="ctr">
              <a:spcBef>
                <a:spcPts val="0"/>
              </a:spcBef>
              <a:buNone/>
            </a:pPr>
            <a:r>
              <a:rPr lang="en">
                <a:solidFill>
                  <a:srgbClr val="333333"/>
                </a:solidFill>
                <a:highlight>
                  <a:srgbClr val="FFFFFF"/>
                </a:highlight>
                <a:latin typeface="Oswald"/>
                <a:ea typeface="Oswald"/>
                <a:cs typeface="Oswald"/>
                <a:sym typeface="Oswald"/>
              </a:rPr>
              <a:t>A January </a:t>
            </a:r>
            <a:r>
              <a:rPr lang="en">
                <a:solidFill>
                  <a:srgbClr val="5076B8"/>
                </a:solidFill>
                <a:highlight>
                  <a:srgbClr val="FFFFFF"/>
                </a:highlight>
                <a:latin typeface="Oswald"/>
                <a:ea typeface="Oswald"/>
                <a:cs typeface="Oswald"/>
                <a:sym typeface="Oswald"/>
                <a:hlinkClick r:id="rId4"/>
              </a:rPr>
              <a:t>report</a:t>
            </a:r>
            <a:r>
              <a:rPr lang="en">
                <a:solidFill>
                  <a:srgbClr val="333333"/>
                </a:solidFill>
                <a:highlight>
                  <a:srgbClr val="FFFFFF"/>
                </a:highlight>
                <a:latin typeface="Oswald"/>
                <a:ea typeface="Oswald"/>
                <a:cs typeface="Oswald"/>
                <a:sym typeface="Oswald"/>
              </a:rPr>
              <a:t> from the U.S. Department of Agriculture shows that while more farmers are selling directly to consumers, local food sales at farmers markets, farm stands and through community supported agriculture have lost some momentum.</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3" name="Shape 73"/>
        <p:cNvGrpSpPr/>
        <p:nvPr/>
      </p:nvGrpSpPr>
      <p:grpSpPr>
        <a:xfrm>
          <a:off x="0" y="0"/>
          <a:ext cx="0" cy="0"/>
          <a:chOff x="0" y="0"/>
          <a:chExt cx="0" cy="0"/>
        </a:xfrm>
      </p:grpSpPr>
      <p:sp>
        <p:nvSpPr>
          <p:cNvPr id="74" name="Shape 74"/>
          <p:cNvSpPr txBox="1"/>
          <p:nvPr>
            <p:ph type="title"/>
          </p:nvPr>
        </p:nvSpPr>
        <p:spPr>
          <a:xfrm>
            <a:off x="3654150" y="233075"/>
            <a:ext cx="2923200" cy="572700"/>
          </a:xfrm>
          <a:prstGeom prst="rect">
            <a:avLst/>
          </a:prstGeom>
        </p:spPr>
        <p:txBody>
          <a:bodyPr anchorCtr="0" anchor="t" bIns="91425" lIns="91425" rIns="91425" tIns="91425">
            <a:noAutofit/>
          </a:bodyPr>
          <a:lstStyle/>
          <a:p>
            <a:pPr lvl="0" rtl="0">
              <a:spcBef>
                <a:spcPts val="0"/>
              </a:spcBef>
              <a:buNone/>
            </a:pPr>
            <a:r>
              <a:rPr lang="en">
                <a:solidFill>
                  <a:srgbClr val="6FA8DC"/>
                </a:solidFill>
                <a:latin typeface="Oswald"/>
                <a:ea typeface="Oswald"/>
                <a:cs typeface="Oswald"/>
                <a:sym typeface="Oswald"/>
              </a:rPr>
              <a:t>Solution</a:t>
            </a:r>
          </a:p>
        </p:txBody>
      </p:sp>
      <p:sp>
        <p:nvSpPr>
          <p:cNvPr id="75" name="Shape 75"/>
          <p:cNvSpPr txBox="1"/>
          <p:nvPr>
            <p:ph idx="1" type="body"/>
          </p:nvPr>
        </p:nvSpPr>
        <p:spPr>
          <a:xfrm>
            <a:off x="3923400" y="991250"/>
            <a:ext cx="4500600" cy="3288600"/>
          </a:xfrm>
          <a:prstGeom prst="rect">
            <a:avLst/>
          </a:prstGeom>
        </p:spPr>
        <p:txBody>
          <a:bodyPr anchorCtr="0" anchor="t" bIns="91425" lIns="91425" rIns="91425" tIns="91425">
            <a:noAutofit/>
          </a:bodyPr>
          <a:lstStyle/>
          <a:p>
            <a:pPr indent="-228600" lvl="0" marL="457200" rtl="0">
              <a:spcBef>
                <a:spcPts val="0"/>
              </a:spcBef>
              <a:buFont typeface="Oswald"/>
            </a:pPr>
            <a:r>
              <a:rPr lang="en">
                <a:latin typeface="Oswald"/>
                <a:ea typeface="Oswald"/>
                <a:cs typeface="Oswald"/>
                <a:sym typeface="Oswald"/>
              </a:rPr>
              <a:t>Mobile application that directly links farmers to consumers</a:t>
            </a:r>
            <a:br>
              <a:rPr lang="en">
                <a:latin typeface="Oswald"/>
                <a:ea typeface="Oswald"/>
                <a:cs typeface="Oswald"/>
                <a:sym typeface="Oswald"/>
              </a:rPr>
            </a:br>
          </a:p>
          <a:p>
            <a:pPr indent="-342900" lvl="0" marL="457200" marR="0" rtl="0" algn="l">
              <a:lnSpc>
                <a:spcPct val="115000"/>
              </a:lnSpc>
              <a:spcBef>
                <a:spcPts val="0"/>
              </a:spcBef>
              <a:spcAft>
                <a:spcPts val="1600"/>
              </a:spcAft>
              <a:buClr>
                <a:schemeClr val="dk2"/>
              </a:buClr>
              <a:buSzPct val="100000"/>
              <a:buFont typeface="Oswald"/>
            </a:pPr>
            <a:r>
              <a:rPr lang="en">
                <a:latin typeface="Oswald"/>
                <a:ea typeface="Oswald"/>
                <a:cs typeface="Oswald"/>
                <a:sym typeface="Oswald"/>
              </a:rPr>
              <a:t>Easy access to fresh grocery items that can be ordered and delivered to your home.</a:t>
            </a:r>
            <a:br>
              <a:rPr lang="en">
                <a:latin typeface="Oswald"/>
                <a:ea typeface="Oswald"/>
                <a:cs typeface="Oswald"/>
                <a:sym typeface="Oswald"/>
              </a:rPr>
            </a:br>
          </a:p>
          <a:p>
            <a:pPr indent="-228600" lvl="0" marL="457200" rtl="0">
              <a:spcBef>
                <a:spcPts val="0"/>
              </a:spcBef>
              <a:buFont typeface="Oswald"/>
            </a:pPr>
            <a:r>
              <a:rPr lang="en">
                <a:latin typeface="Oswald"/>
                <a:ea typeface="Oswald"/>
                <a:cs typeface="Oswald"/>
                <a:sym typeface="Oswald"/>
              </a:rPr>
              <a:t>Offers recipes made from fresh farm ingredients.</a:t>
            </a:r>
          </a:p>
        </p:txBody>
      </p:sp>
      <p:sp>
        <p:nvSpPr>
          <p:cNvPr id="76" name="Shape 76"/>
          <p:cNvSpPr/>
          <p:nvPr/>
        </p:nvSpPr>
        <p:spPr>
          <a:xfrm>
            <a:off x="0" y="0"/>
            <a:ext cx="490200" cy="5143500"/>
          </a:xfrm>
          <a:prstGeom prst="rect">
            <a:avLst/>
          </a:prstGeom>
          <a:solidFill>
            <a:srgbClr val="6FA8DC"/>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77" name="Shape 77"/>
          <p:cNvCxnSpPr/>
          <p:nvPr/>
        </p:nvCxnSpPr>
        <p:spPr>
          <a:xfrm flipH="1">
            <a:off x="481400" y="0"/>
            <a:ext cx="17700" cy="5124600"/>
          </a:xfrm>
          <a:prstGeom prst="straightConnector1">
            <a:avLst/>
          </a:prstGeom>
          <a:noFill/>
          <a:ln cap="flat" cmpd="sng" w="19050">
            <a:solidFill>
              <a:srgbClr val="000000"/>
            </a:solidFill>
            <a:prstDash val="solid"/>
            <a:round/>
            <a:headEnd len="lg" w="lg" type="none"/>
            <a:tailEnd len="lg" w="lg" type="none"/>
          </a:ln>
        </p:spPr>
      </p:cxnSp>
      <p:pic>
        <p:nvPicPr>
          <p:cNvPr id="78" name="Shape 78"/>
          <p:cNvPicPr preferRelativeResize="0"/>
          <p:nvPr/>
        </p:nvPicPr>
        <p:blipFill>
          <a:blip r:embed="rId3">
            <a:alphaModFix/>
          </a:blip>
          <a:stretch>
            <a:fillRect/>
          </a:stretch>
        </p:blipFill>
        <p:spPr>
          <a:xfrm>
            <a:off x="811050" y="169187"/>
            <a:ext cx="2348249" cy="47862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2" name="Shape 82"/>
        <p:cNvGrpSpPr/>
        <p:nvPr/>
      </p:nvGrpSpPr>
      <p:grpSpPr>
        <a:xfrm>
          <a:off x="0" y="0"/>
          <a:ext cx="0" cy="0"/>
          <a:chOff x="0" y="0"/>
          <a:chExt cx="0" cy="0"/>
        </a:xfrm>
      </p:grpSpPr>
      <p:sp>
        <p:nvSpPr>
          <p:cNvPr id="83" name="Shape 83"/>
          <p:cNvSpPr txBox="1"/>
          <p:nvPr>
            <p:ph type="title"/>
          </p:nvPr>
        </p:nvSpPr>
        <p:spPr>
          <a:xfrm>
            <a:off x="703825" y="436100"/>
            <a:ext cx="4698300" cy="572700"/>
          </a:xfrm>
          <a:prstGeom prst="rect">
            <a:avLst/>
          </a:prstGeom>
        </p:spPr>
        <p:txBody>
          <a:bodyPr anchorCtr="0" anchor="t" bIns="91425" lIns="91425" rIns="91425" tIns="91425">
            <a:noAutofit/>
          </a:bodyPr>
          <a:lstStyle/>
          <a:p>
            <a:pPr lvl="0" rtl="0">
              <a:spcBef>
                <a:spcPts val="0"/>
              </a:spcBef>
              <a:buNone/>
            </a:pPr>
            <a:r>
              <a:rPr lang="en">
                <a:solidFill>
                  <a:srgbClr val="6FA8DC"/>
                </a:solidFill>
                <a:latin typeface="Oswald"/>
                <a:ea typeface="Oswald"/>
                <a:cs typeface="Oswald"/>
                <a:sym typeface="Oswald"/>
              </a:rPr>
              <a:t>Product Key Features</a:t>
            </a:r>
          </a:p>
        </p:txBody>
      </p:sp>
      <p:sp>
        <p:nvSpPr>
          <p:cNvPr id="84" name="Shape 84"/>
          <p:cNvSpPr txBox="1"/>
          <p:nvPr>
            <p:ph idx="1" type="body"/>
          </p:nvPr>
        </p:nvSpPr>
        <p:spPr>
          <a:xfrm>
            <a:off x="703825" y="1143550"/>
            <a:ext cx="5196000" cy="3416400"/>
          </a:xfrm>
          <a:prstGeom prst="rect">
            <a:avLst/>
          </a:prstGeom>
        </p:spPr>
        <p:txBody>
          <a:bodyPr anchorCtr="0" anchor="t" bIns="91425" lIns="91425" rIns="91425" tIns="91425">
            <a:noAutofit/>
          </a:bodyPr>
          <a:lstStyle/>
          <a:p>
            <a:pPr indent="-228600" lvl="0" marL="457200" rtl="0">
              <a:spcBef>
                <a:spcPts val="0"/>
              </a:spcBef>
              <a:buFont typeface="Oswald"/>
            </a:pPr>
            <a:r>
              <a:rPr lang="en">
                <a:latin typeface="Oswald"/>
                <a:ea typeface="Oswald"/>
                <a:cs typeface="Oswald"/>
                <a:sym typeface="Oswald"/>
              </a:rPr>
              <a:t>Recipe and Ingredients added to cart with one click of a button</a:t>
            </a:r>
            <a:br>
              <a:rPr lang="en">
                <a:latin typeface="Oswald"/>
                <a:ea typeface="Oswald"/>
                <a:cs typeface="Oswald"/>
                <a:sym typeface="Oswald"/>
              </a:rPr>
            </a:br>
          </a:p>
          <a:p>
            <a:pPr indent="-342900" lvl="0" marL="457200" marR="0" rtl="0" algn="l">
              <a:lnSpc>
                <a:spcPct val="115000"/>
              </a:lnSpc>
              <a:spcBef>
                <a:spcPts val="0"/>
              </a:spcBef>
              <a:spcAft>
                <a:spcPts val="1600"/>
              </a:spcAft>
              <a:buClr>
                <a:schemeClr val="dk2"/>
              </a:buClr>
              <a:buSzPct val="100000"/>
              <a:buFont typeface="Oswald"/>
            </a:pPr>
            <a:r>
              <a:rPr lang="en">
                <a:latin typeface="Oswald"/>
                <a:ea typeface="Oswald"/>
                <a:cs typeface="Oswald"/>
                <a:sym typeface="Oswald"/>
              </a:rPr>
              <a:t>Shop for individual fresh grocery items from farmers with the use of the application</a:t>
            </a:r>
            <a:br>
              <a:rPr lang="en">
                <a:latin typeface="Oswald"/>
                <a:ea typeface="Oswald"/>
                <a:cs typeface="Oswald"/>
                <a:sym typeface="Oswald"/>
              </a:rPr>
            </a:br>
          </a:p>
          <a:p>
            <a:pPr indent="-342900" lvl="0" marL="457200" marR="0" rtl="0" algn="l">
              <a:lnSpc>
                <a:spcPct val="115000"/>
              </a:lnSpc>
              <a:spcBef>
                <a:spcPts val="0"/>
              </a:spcBef>
              <a:spcAft>
                <a:spcPts val="1600"/>
              </a:spcAft>
              <a:buClr>
                <a:schemeClr val="dk2"/>
              </a:buClr>
              <a:buSzPct val="100000"/>
              <a:buFont typeface="Oswald"/>
            </a:pPr>
            <a:r>
              <a:rPr lang="en">
                <a:latin typeface="Oswald"/>
                <a:ea typeface="Oswald"/>
                <a:cs typeface="Oswald"/>
                <a:sym typeface="Oswald"/>
              </a:rPr>
              <a:t>Look up different farms within the area</a:t>
            </a:r>
          </a:p>
        </p:txBody>
      </p:sp>
      <p:sp>
        <p:nvSpPr>
          <p:cNvPr id="85" name="Shape 85"/>
          <p:cNvSpPr/>
          <p:nvPr/>
        </p:nvSpPr>
        <p:spPr>
          <a:xfrm>
            <a:off x="0" y="0"/>
            <a:ext cx="490200" cy="5143500"/>
          </a:xfrm>
          <a:prstGeom prst="rect">
            <a:avLst/>
          </a:prstGeom>
          <a:solidFill>
            <a:srgbClr val="6FA8DC"/>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86" name="Shape 86"/>
          <p:cNvCxnSpPr/>
          <p:nvPr/>
        </p:nvCxnSpPr>
        <p:spPr>
          <a:xfrm flipH="1">
            <a:off x="481400" y="0"/>
            <a:ext cx="17700" cy="5124600"/>
          </a:xfrm>
          <a:prstGeom prst="straightConnector1">
            <a:avLst/>
          </a:prstGeom>
          <a:noFill/>
          <a:ln cap="flat" cmpd="sng" w="19050">
            <a:solidFill>
              <a:srgbClr val="000000"/>
            </a:solidFill>
            <a:prstDash val="solid"/>
            <a:round/>
            <a:headEnd len="lg" w="lg" type="none"/>
            <a:tailEnd len="lg" w="lg" type="none"/>
          </a:ln>
        </p:spPr>
      </p:cxnSp>
      <p:pic>
        <p:nvPicPr>
          <p:cNvPr id="87" name="Shape 87"/>
          <p:cNvPicPr preferRelativeResize="0"/>
          <p:nvPr/>
        </p:nvPicPr>
        <p:blipFill>
          <a:blip r:embed="rId3">
            <a:alphaModFix/>
          </a:blip>
          <a:stretch>
            <a:fillRect/>
          </a:stretch>
        </p:blipFill>
        <p:spPr>
          <a:xfrm>
            <a:off x="6230673" y="80075"/>
            <a:ext cx="2539703" cy="514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1" name="Shape 91"/>
        <p:cNvGrpSpPr/>
        <p:nvPr/>
      </p:nvGrpSpPr>
      <p:grpSpPr>
        <a:xfrm>
          <a:off x="0" y="0"/>
          <a:ext cx="0" cy="0"/>
          <a:chOff x="0" y="0"/>
          <a:chExt cx="0" cy="0"/>
        </a:xfrm>
      </p:grpSpPr>
      <p:sp>
        <p:nvSpPr>
          <p:cNvPr id="92" name="Shape 92"/>
          <p:cNvSpPr txBox="1"/>
          <p:nvPr>
            <p:ph type="title"/>
          </p:nvPr>
        </p:nvSpPr>
        <p:spPr>
          <a:xfrm>
            <a:off x="739500" y="181575"/>
            <a:ext cx="7406400" cy="572700"/>
          </a:xfrm>
          <a:prstGeom prst="rect">
            <a:avLst/>
          </a:prstGeom>
        </p:spPr>
        <p:txBody>
          <a:bodyPr anchorCtr="0" anchor="t" bIns="91425" lIns="91425" rIns="91425" tIns="91425">
            <a:noAutofit/>
          </a:bodyPr>
          <a:lstStyle/>
          <a:p>
            <a:pPr lvl="0" rtl="0">
              <a:spcBef>
                <a:spcPts val="0"/>
              </a:spcBef>
              <a:buNone/>
            </a:pPr>
            <a:r>
              <a:rPr lang="en">
                <a:solidFill>
                  <a:srgbClr val="6FA8DC"/>
                </a:solidFill>
                <a:latin typeface="Oswald"/>
                <a:ea typeface="Oswald"/>
                <a:cs typeface="Oswald"/>
                <a:sym typeface="Oswald"/>
              </a:rPr>
              <a:t>How does it work?</a:t>
            </a:r>
          </a:p>
        </p:txBody>
      </p:sp>
      <p:sp>
        <p:nvSpPr>
          <p:cNvPr id="93" name="Shape 93"/>
          <p:cNvSpPr/>
          <p:nvPr/>
        </p:nvSpPr>
        <p:spPr>
          <a:xfrm>
            <a:off x="0" y="0"/>
            <a:ext cx="490200" cy="5143500"/>
          </a:xfrm>
          <a:prstGeom prst="rect">
            <a:avLst/>
          </a:prstGeom>
          <a:solidFill>
            <a:srgbClr val="6FA8DC"/>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94" name="Shape 94"/>
          <p:cNvCxnSpPr/>
          <p:nvPr/>
        </p:nvCxnSpPr>
        <p:spPr>
          <a:xfrm flipH="1">
            <a:off x="481400" y="0"/>
            <a:ext cx="17700" cy="5124600"/>
          </a:xfrm>
          <a:prstGeom prst="straightConnector1">
            <a:avLst/>
          </a:prstGeom>
          <a:noFill/>
          <a:ln cap="flat" cmpd="sng" w="19050">
            <a:solidFill>
              <a:srgbClr val="000000"/>
            </a:solidFill>
            <a:prstDash val="solid"/>
            <a:round/>
            <a:headEnd len="lg" w="lg" type="none"/>
            <a:tailEnd len="lg" w="lg" type="none"/>
          </a:ln>
        </p:spPr>
      </p:cxnSp>
      <p:graphicFrame>
        <p:nvGraphicFramePr>
          <p:cNvPr id="95" name="Shape 95"/>
          <p:cNvGraphicFramePr/>
          <p:nvPr/>
        </p:nvGraphicFramePr>
        <p:xfrm>
          <a:off x="582425" y="1151175"/>
          <a:ext cx="3000000" cy="3000000"/>
        </p:xfrm>
        <a:graphic>
          <a:graphicData uri="http://schemas.openxmlformats.org/drawingml/2006/table">
            <a:tbl>
              <a:tblPr>
                <a:noFill/>
                <a:tableStyleId>{3AE9282F-2681-409E-B2F8-66AB70529124}</a:tableStyleId>
              </a:tblPr>
              <a:tblGrid>
                <a:gridCol w="1267625"/>
                <a:gridCol w="7106725"/>
              </a:tblGrid>
              <a:tr h="893300">
                <a:tc>
                  <a:txBody>
                    <a:bodyPr>
                      <a:noAutofit/>
                    </a:bodyPr>
                    <a:lstStyle/>
                    <a:p>
                      <a:pPr lvl="0" rtl="0" algn="ctr">
                        <a:spcBef>
                          <a:spcPts val="0"/>
                        </a:spcBef>
                        <a:buNone/>
                      </a:pPr>
                      <a:r>
                        <a:t/>
                      </a:r>
                      <a:endParaRPr sz="1800">
                        <a:latin typeface="Oswald"/>
                        <a:ea typeface="Oswald"/>
                        <a:cs typeface="Oswald"/>
                        <a:sym typeface="Oswald"/>
                      </a:endParaRPr>
                    </a:p>
                    <a:p>
                      <a:pPr lvl="0" algn="ctr">
                        <a:spcBef>
                          <a:spcPts val="0"/>
                        </a:spcBef>
                        <a:buNone/>
                      </a:pPr>
                      <a:r>
                        <a:rPr lang="en" sz="1800">
                          <a:latin typeface="Oswald"/>
                          <a:ea typeface="Oswald"/>
                          <a:cs typeface="Oswald"/>
                          <a:sym typeface="Oswald"/>
                        </a:rPr>
                        <a:t>Customer</a:t>
                      </a:r>
                    </a:p>
                  </a:txBody>
                  <a:tcPr marT="91425" marB="91425" marR="91425" marL="91425"/>
                </a:tc>
                <a:tc>
                  <a:txBody>
                    <a:bodyPr>
                      <a:noAutofit/>
                    </a:bodyPr>
                    <a:lstStyle/>
                    <a:p>
                      <a:pPr lvl="0">
                        <a:spcBef>
                          <a:spcPts val="0"/>
                        </a:spcBef>
                        <a:buNone/>
                      </a:pPr>
                      <a:r>
                        <a:t/>
                      </a:r>
                      <a:endParaRPr>
                        <a:latin typeface="Oswald"/>
                        <a:ea typeface="Oswald"/>
                        <a:cs typeface="Oswald"/>
                        <a:sym typeface="Oswald"/>
                      </a:endParaRPr>
                    </a:p>
                  </a:txBody>
                  <a:tcPr marT="91425" marB="91425" marR="91425" marL="91425"/>
                </a:tc>
              </a:tr>
              <a:tr h="893300">
                <a:tc>
                  <a:txBody>
                    <a:bodyPr>
                      <a:noAutofit/>
                    </a:bodyPr>
                    <a:lstStyle/>
                    <a:p>
                      <a:pPr lvl="0" rtl="0" algn="ctr">
                        <a:spcBef>
                          <a:spcPts val="0"/>
                        </a:spcBef>
                        <a:buNone/>
                      </a:pPr>
                      <a:r>
                        <a:t/>
                      </a:r>
                      <a:endParaRPr sz="1800">
                        <a:latin typeface="Oswald"/>
                        <a:ea typeface="Oswald"/>
                        <a:cs typeface="Oswald"/>
                        <a:sym typeface="Oswald"/>
                      </a:endParaRPr>
                    </a:p>
                    <a:p>
                      <a:pPr lvl="0" algn="ctr">
                        <a:spcBef>
                          <a:spcPts val="0"/>
                        </a:spcBef>
                        <a:buNone/>
                      </a:pPr>
                      <a:r>
                        <a:rPr lang="en" sz="1800">
                          <a:latin typeface="Oswald"/>
                          <a:ea typeface="Oswald"/>
                          <a:cs typeface="Oswald"/>
                          <a:sym typeface="Oswald"/>
                        </a:rPr>
                        <a:t>Farmer</a:t>
                      </a:r>
                    </a:p>
                  </a:txBody>
                  <a:tcPr marT="91425" marB="91425" marR="91425" marL="91425"/>
                </a:tc>
                <a:tc>
                  <a:txBody>
                    <a:bodyPr>
                      <a:noAutofit/>
                    </a:bodyPr>
                    <a:lstStyle/>
                    <a:p>
                      <a:pPr lvl="0">
                        <a:spcBef>
                          <a:spcPts val="0"/>
                        </a:spcBef>
                        <a:buNone/>
                      </a:pPr>
                      <a:r>
                        <a:t/>
                      </a:r>
                      <a:endParaRPr>
                        <a:latin typeface="Oswald"/>
                        <a:ea typeface="Oswald"/>
                        <a:cs typeface="Oswald"/>
                        <a:sym typeface="Oswald"/>
                      </a:endParaRPr>
                    </a:p>
                  </a:txBody>
                  <a:tcPr marT="91425" marB="91425" marR="91425" marL="91425"/>
                </a:tc>
              </a:tr>
              <a:tr h="893300">
                <a:tc>
                  <a:txBody>
                    <a:bodyPr>
                      <a:noAutofit/>
                    </a:bodyPr>
                    <a:lstStyle/>
                    <a:p>
                      <a:pPr lvl="0" rtl="0" algn="ctr">
                        <a:spcBef>
                          <a:spcPts val="0"/>
                        </a:spcBef>
                        <a:buNone/>
                      </a:pPr>
                      <a:r>
                        <a:t/>
                      </a:r>
                      <a:endParaRPr sz="1800">
                        <a:latin typeface="Oswald"/>
                        <a:ea typeface="Oswald"/>
                        <a:cs typeface="Oswald"/>
                        <a:sym typeface="Oswald"/>
                      </a:endParaRPr>
                    </a:p>
                    <a:p>
                      <a:pPr lvl="0" algn="ctr">
                        <a:spcBef>
                          <a:spcPts val="0"/>
                        </a:spcBef>
                        <a:buNone/>
                      </a:pPr>
                      <a:r>
                        <a:rPr lang="en" sz="1800">
                          <a:latin typeface="Oswald"/>
                          <a:ea typeface="Oswald"/>
                          <a:cs typeface="Oswald"/>
                          <a:sym typeface="Oswald"/>
                        </a:rPr>
                        <a:t>Application</a:t>
                      </a:r>
                    </a:p>
                  </a:txBody>
                  <a:tcPr marT="91425" marB="91425" marR="91425" marL="91425"/>
                </a:tc>
                <a:tc>
                  <a:txBody>
                    <a:bodyPr>
                      <a:noAutofit/>
                    </a:bodyPr>
                    <a:lstStyle/>
                    <a:p>
                      <a:pPr lvl="0">
                        <a:spcBef>
                          <a:spcPts val="0"/>
                        </a:spcBef>
                        <a:buNone/>
                      </a:pPr>
                      <a:r>
                        <a:t/>
                      </a:r>
                      <a:endParaRPr>
                        <a:latin typeface="Oswald"/>
                        <a:ea typeface="Oswald"/>
                        <a:cs typeface="Oswald"/>
                        <a:sym typeface="Oswald"/>
                      </a:endParaRPr>
                    </a:p>
                  </a:txBody>
                  <a:tcPr marT="91425" marB="91425" marR="91425" marL="91425"/>
                </a:tc>
              </a:tr>
              <a:tr h="893300">
                <a:tc>
                  <a:txBody>
                    <a:bodyPr>
                      <a:noAutofit/>
                    </a:bodyPr>
                    <a:lstStyle/>
                    <a:p>
                      <a:pPr lvl="0" rtl="0" algn="ctr">
                        <a:spcBef>
                          <a:spcPts val="0"/>
                        </a:spcBef>
                        <a:buNone/>
                      </a:pPr>
                      <a:r>
                        <a:t/>
                      </a:r>
                      <a:endParaRPr sz="1800">
                        <a:latin typeface="Oswald"/>
                        <a:ea typeface="Oswald"/>
                        <a:cs typeface="Oswald"/>
                        <a:sym typeface="Oswald"/>
                      </a:endParaRPr>
                    </a:p>
                    <a:p>
                      <a:pPr lvl="0" algn="ctr">
                        <a:spcBef>
                          <a:spcPts val="0"/>
                        </a:spcBef>
                        <a:buNone/>
                      </a:pPr>
                      <a:r>
                        <a:rPr lang="en" sz="1800">
                          <a:latin typeface="Oswald"/>
                          <a:ea typeface="Oswald"/>
                          <a:cs typeface="Oswald"/>
                          <a:sym typeface="Oswald"/>
                        </a:rPr>
                        <a:t>Driver</a:t>
                      </a:r>
                    </a:p>
                  </a:txBody>
                  <a:tcPr marT="91425" marB="91425" marR="91425" marL="91425"/>
                </a:tc>
                <a:tc>
                  <a:txBody>
                    <a:bodyPr>
                      <a:noAutofit/>
                    </a:bodyPr>
                    <a:lstStyle/>
                    <a:p>
                      <a:pPr lvl="0">
                        <a:spcBef>
                          <a:spcPts val="0"/>
                        </a:spcBef>
                        <a:buNone/>
                      </a:pPr>
                      <a:r>
                        <a:t/>
                      </a:r>
                      <a:endParaRPr>
                        <a:latin typeface="Oswald"/>
                        <a:ea typeface="Oswald"/>
                        <a:cs typeface="Oswald"/>
                        <a:sym typeface="Oswald"/>
                      </a:endParaRPr>
                    </a:p>
                  </a:txBody>
                  <a:tcPr marT="91425" marB="91425" marR="91425" marL="91425"/>
                </a:tc>
              </a:tr>
            </a:tbl>
          </a:graphicData>
        </a:graphic>
      </p:graphicFrame>
      <p:sp>
        <p:nvSpPr>
          <p:cNvPr id="96" name="Shape 96"/>
          <p:cNvSpPr/>
          <p:nvPr/>
        </p:nvSpPr>
        <p:spPr>
          <a:xfrm>
            <a:off x="1919400" y="1279600"/>
            <a:ext cx="853200" cy="627300"/>
          </a:xfrm>
          <a:prstGeom prst="flowChartConnector">
            <a:avLst/>
          </a:prstGeom>
          <a:solidFill>
            <a:srgbClr val="CFE2F3"/>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97" name="Shape 97"/>
          <p:cNvSpPr txBox="1"/>
          <p:nvPr/>
        </p:nvSpPr>
        <p:spPr>
          <a:xfrm>
            <a:off x="7565800" y="1626100"/>
            <a:ext cx="702600" cy="351300"/>
          </a:xfrm>
          <a:prstGeom prst="rect">
            <a:avLst/>
          </a:prstGeom>
          <a:noFill/>
          <a:ln>
            <a:noFill/>
          </a:ln>
        </p:spPr>
        <p:txBody>
          <a:bodyPr anchorCtr="0" anchor="t" bIns="91425" lIns="91425" rIns="91425" tIns="91425">
            <a:noAutofit/>
          </a:bodyPr>
          <a:lstStyle/>
          <a:p>
            <a:pPr lvl="0">
              <a:spcBef>
                <a:spcPts val="0"/>
              </a:spcBef>
              <a:buNone/>
            </a:pPr>
            <a:r>
              <a:t/>
            </a:r>
            <a:endParaRPr/>
          </a:p>
        </p:txBody>
      </p:sp>
      <p:sp>
        <p:nvSpPr>
          <p:cNvPr id="98" name="Shape 98"/>
          <p:cNvSpPr txBox="1"/>
          <p:nvPr/>
        </p:nvSpPr>
        <p:spPr>
          <a:xfrm>
            <a:off x="1957050" y="1361500"/>
            <a:ext cx="777900" cy="463500"/>
          </a:xfrm>
          <a:prstGeom prst="rect">
            <a:avLst/>
          </a:prstGeom>
          <a:noFill/>
          <a:ln>
            <a:noFill/>
          </a:ln>
        </p:spPr>
        <p:txBody>
          <a:bodyPr anchorCtr="0" anchor="t" bIns="91425" lIns="91425" rIns="91425" tIns="91425">
            <a:noAutofit/>
          </a:bodyPr>
          <a:lstStyle/>
          <a:p>
            <a:pPr lvl="0" algn="ctr">
              <a:spcBef>
                <a:spcPts val="0"/>
              </a:spcBef>
              <a:buNone/>
            </a:pPr>
            <a:r>
              <a:rPr lang="en" sz="1100">
                <a:latin typeface="Oswald"/>
                <a:ea typeface="Oswald"/>
                <a:cs typeface="Oswald"/>
                <a:sym typeface="Oswald"/>
              </a:rPr>
              <a:t>Places an order</a:t>
            </a:r>
          </a:p>
        </p:txBody>
      </p:sp>
      <p:sp>
        <p:nvSpPr>
          <p:cNvPr id="99" name="Shape 99"/>
          <p:cNvSpPr/>
          <p:nvPr/>
        </p:nvSpPr>
        <p:spPr>
          <a:xfrm>
            <a:off x="1957175" y="3105275"/>
            <a:ext cx="702600" cy="572700"/>
          </a:xfrm>
          <a:prstGeom prst="rect">
            <a:avLst/>
          </a:prstGeom>
          <a:solidFill>
            <a:srgbClr val="CFE2F3"/>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00" name="Shape 100"/>
          <p:cNvSpPr txBox="1"/>
          <p:nvPr/>
        </p:nvSpPr>
        <p:spPr>
          <a:xfrm>
            <a:off x="1919525" y="3105275"/>
            <a:ext cx="777900" cy="463500"/>
          </a:xfrm>
          <a:prstGeom prst="rect">
            <a:avLst/>
          </a:prstGeom>
          <a:noFill/>
          <a:ln>
            <a:noFill/>
          </a:ln>
        </p:spPr>
        <p:txBody>
          <a:bodyPr anchorCtr="0" anchor="t" bIns="91425" lIns="91425" rIns="91425" tIns="91425">
            <a:noAutofit/>
          </a:bodyPr>
          <a:lstStyle/>
          <a:p>
            <a:pPr lvl="0" algn="ctr">
              <a:spcBef>
                <a:spcPts val="0"/>
              </a:spcBef>
              <a:buNone/>
            </a:pPr>
            <a:r>
              <a:rPr lang="en" sz="1200">
                <a:latin typeface="Oswald"/>
                <a:ea typeface="Oswald"/>
                <a:cs typeface="Oswald"/>
                <a:sym typeface="Oswald"/>
              </a:rPr>
              <a:t>Receives request</a:t>
            </a:r>
          </a:p>
        </p:txBody>
      </p:sp>
      <p:sp>
        <p:nvSpPr>
          <p:cNvPr id="101" name="Shape 101"/>
          <p:cNvSpPr/>
          <p:nvPr/>
        </p:nvSpPr>
        <p:spPr>
          <a:xfrm>
            <a:off x="2855950" y="3105275"/>
            <a:ext cx="702600" cy="572700"/>
          </a:xfrm>
          <a:prstGeom prst="rect">
            <a:avLst/>
          </a:prstGeom>
          <a:solidFill>
            <a:srgbClr val="CFE2F3"/>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02" name="Shape 102"/>
          <p:cNvSpPr txBox="1"/>
          <p:nvPr/>
        </p:nvSpPr>
        <p:spPr>
          <a:xfrm>
            <a:off x="2855950" y="3159875"/>
            <a:ext cx="702600" cy="463500"/>
          </a:xfrm>
          <a:prstGeom prst="rect">
            <a:avLst/>
          </a:prstGeom>
          <a:noFill/>
          <a:ln>
            <a:noFill/>
          </a:ln>
        </p:spPr>
        <p:txBody>
          <a:bodyPr anchorCtr="0" anchor="t" bIns="91425" lIns="91425" rIns="91425" tIns="91425">
            <a:noAutofit/>
          </a:bodyPr>
          <a:lstStyle/>
          <a:p>
            <a:pPr lvl="0" rtl="0" algn="ctr">
              <a:spcBef>
                <a:spcPts val="0"/>
              </a:spcBef>
              <a:buNone/>
            </a:pPr>
            <a:r>
              <a:rPr lang="en" sz="1200">
                <a:latin typeface="Oswald"/>
                <a:ea typeface="Oswald"/>
                <a:cs typeface="Oswald"/>
                <a:sym typeface="Oswald"/>
              </a:rPr>
              <a:t>Notifies farmer</a:t>
            </a:r>
          </a:p>
        </p:txBody>
      </p:sp>
      <p:sp>
        <p:nvSpPr>
          <p:cNvPr id="103" name="Shape 103"/>
          <p:cNvSpPr/>
          <p:nvPr/>
        </p:nvSpPr>
        <p:spPr>
          <a:xfrm>
            <a:off x="2161475" y="1853126"/>
            <a:ext cx="294000" cy="1306800"/>
          </a:xfrm>
          <a:prstGeom prst="downArrow">
            <a:avLst>
              <a:gd fmla="val 50000" name="adj1"/>
              <a:gd fmla="val 50000" name="adj2"/>
            </a:avLst>
          </a:prstGeom>
          <a:solidFill>
            <a:srgbClr val="FFD966"/>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04" name="Shape 104"/>
          <p:cNvSpPr/>
          <p:nvPr/>
        </p:nvSpPr>
        <p:spPr>
          <a:xfrm>
            <a:off x="2697425" y="2143987"/>
            <a:ext cx="907500" cy="724200"/>
          </a:xfrm>
          <a:prstGeom prst="diamond">
            <a:avLst/>
          </a:prstGeom>
          <a:solidFill>
            <a:srgbClr val="CFE2F3"/>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05" name="Shape 105"/>
          <p:cNvSpPr/>
          <p:nvPr/>
        </p:nvSpPr>
        <p:spPr>
          <a:xfrm rot="-5400000">
            <a:off x="2589125" y="3234575"/>
            <a:ext cx="294000" cy="374400"/>
          </a:xfrm>
          <a:prstGeom prst="downArrow">
            <a:avLst>
              <a:gd fmla="val 50000" name="adj1"/>
              <a:gd fmla="val 50000" name="adj2"/>
            </a:avLst>
          </a:prstGeom>
          <a:solidFill>
            <a:srgbClr val="FFD966"/>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06" name="Shape 106"/>
          <p:cNvSpPr/>
          <p:nvPr/>
        </p:nvSpPr>
        <p:spPr>
          <a:xfrm rot="10800000">
            <a:off x="3004175" y="2706930"/>
            <a:ext cx="294000" cy="461700"/>
          </a:xfrm>
          <a:prstGeom prst="downArrow">
            <a:avLst>
              <a:gd fmla="val 50000" name="adj1"/>
              <a:gd fmla="val 50000" name="adj2"/>
            </a:avLst>
          </a:prstGeom>
          <a:solidFill>
            <a:srgbClr val="FFD966"/>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07" name="Shape 107"/>
          <p:cNvSpPr/>
          <p:nvPr/>
        </p:nvSpPr>
        <p:spPr>
          <a:xfrm>
            <a:off x="3810450" y="2219750"/>
            <a:ext cx="702600" cy="572700"/>
          </a:xfrm>
          <a:prstGeom prst="rect">
            <a:avLst/>
          </a:prstGeom>
          <a:solidFill>
            <a:srgbClr val="CFE2F3"/>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08" name="Shape 108"/>
          <p:cNvSpPr txBox="1"/>
          <p:nvPr/>
        </p:nvSpPr>
        <p:spPr>
          <a:xfrm>
            <a:off x="3772800" y="2274350"/>
            <a:ext cx="777900" cy="463500"/>
          </a:xfrm>
          <a:prstGeom prst="rect">
            <a:avLst/>
          </a:prstGeom>
          <a:noFill/>
          <a:ln>
            <a:noFill/>
          </a:ln>
        </p:spPr>
        <p:txBody>
          <a:bodyPr anchorCtr="0" anchor="t" bIns="91425" lIns="91425" rIns="91425" tIns="91425">
            <a:noAutofit/>
          </a:bodyPr>
          <a:lstStyle/>
          <a:p>
            <a:pPr lvl="0" rtl="0" algn="ctr">
              <a:spcBef>
                <a:spcPts val="0"/>
              </a:spcBef>
              <a:buNone/>
            </a:pPr>
            <a:r>
              <a:rPr lang="en" sz="1200">
                <a:latin typeface="Oswald"/>
                <a:ea typeface="Oswald"/>
                <a:cs typeface="Oswald"/>
                <a:sym typeface="Oswald"/>
              </a:rPr>
              <a:t>Prepares</a:t>
            </a:r>
          </a:p>
          <a:p>
            <a:pPr lvl="0" rtl="0" algn="ctr">
              <a:spcBef>
                <a:spcPts val="0"/>
              </a:spcBef>
              <a:buNone/>
            </a:pPr>
            <a:r>
              <a:rPr lang="en" sz="1200">
                <a:latin typeface="Oswald"/>
                <a:ea typeface="Oswald"/>
                <a:cs typeface="Oswald"/>
                <a:sym typeface="Oswald"/>
              </a:rPr>
              <a:t>Items</a:t>
            </a:r>
          </a:p>
        </p:txBody>
      </p:sp>
      <p:sp>
        <p:nvSpPr>
          <p:cNvPr id="109" name="Shape 109"/>
          <p:cNvSpPr/>
          <p:nvPr/>
        </p:nvSpPr>
        <p:spPr>
          <a:xfrm rot="-5400000">
            <a:off x="3505050" y="2290100"/>
            <a:ext cx="294000" cy="432000"/>
          </a:xfrm>
          <a:prstGeom prst="downArrow">
            <a:avLst>
              <a:gd fmla="val 50000" name="adj1"/>
              <a:gd fmla="val 50000" name="adj2"/>
            </a:avLst>
          </a:prstGeom>
          <a:solidFill>
            <a:srgbClr val="FFD966"/>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10" name="Shape 110"/>
          <p:cNvSpPr/>
          <p:nvPr/>
        </p:nvSpPr>
        <p:spPr>
          <a:xfrm>
            <a:off x="4683325" y="2144425"/>
            <a:ext cx="958200" cy="778800"/>
          </a:xfrm>
          <a:prstGeom prst="diamond">
            <a:avLst/>
          </a:prstGeom>
          <a:solidFill>
            <a:srgbClr val="CFE2F3"/>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11" name="Shape 111"/>
          <p:cNvSpPr txBox="1"/>
          <p:nvPr/>
        </p:nvSpPr>
        <p:spPr>
          <a:xfrm>
            <a:off x="2763050" y="2266962"/>
            <a:ext cx="739800" cy="463500"/>
          </a:xfrm>
          <a:prstGeom prst="rect">
            <a:avLst/>
          </a:prstGeom>
          <a:noFill/>
          <a:ln>
            <a:noFill/>
          </a:ln>
        </p:spPr>
        <p:txBody>
          <a:bodyPr anchorCtr="0" anchor="t" bIns="91425" lIns="91425" rIns="91425" tIns="91425">
            <a:noAutofit/>
          </a:bodyPr>
          <a:lstStyle/>
          <a:p>
            <a:pPr lvl="0" rtl="0" algn="ctr">
              <a:spcBef>
                <a:spcPts val="0"/>
              </a:spcBef>
              <a:buNone/>
            </a:pPr>
            <a:r>
              <a:rPr lang="en" sz="1100">
                <a:latin typeface="Oswald"/>
                <a:ea typeface="Oswald"/>
                <a:cs typeface="Oswald"/>
                <a:sym typeface="Oswald"/>
              </a:rPr>
              <a:t>Accepts</a:t>
            </a:r>
          </a:p>
          <a:p>
            <a:pPr lvl="0" rtl="0" algn="ctr">
              <a:spcBef>
                <a:spcPts val="0"/>
              </a:spcBef>
              <a:buNone/>
            </a:pPr>
            <a:r>
              <a:rPr lang="en" sz="1100">
                <a:latin typeface="Oswald"/>
                <a:ea typeface="Oswald"/>
                <a:cs typeface="Oswald"/>
                <a:sym typeface="Oswald"/>
              </a:rPr>
              <a:t>Request</a:t>
            </a:r>
          </a:p>
        </p:txBody>
      </p:sp>
      <p:sp>
        <p:nvSpPr>
          <p:cNvPr id="112" name="Shape 112"/>
          <p:cNvSpPr txBox="1"/>
          <p:nvPr/>
        </p:nvSpPr>
        <p:spPr>
          <a:xfrm>
            <a:off x="4767175" y="2185079"/>
            <a:ext cx="739800" cy="627300"/>
          </a:xfrm>
          <a:prstGeom prst="rect">
            <a:avLst/>
          </a:prstGeom>
          <a:noFill/>
          <a:ln>
            <a:noFill/>
          </a:ln>
        </p:spPr>
        <p:txBody>
          <a:bodyPr anchorCtr="0" anchor="t" bIns="91425" lIns="91425" rIns="91425" tIns="91425">
            <a:noAutofit/>
          </a:bodyPr>
          <a:lstStyle/>
          <a:p>
            <a:pPr lvl="0" rtl="0" algn="ctr">
              <a:spcBef>
                <a:spcPts val="0"/>
              </a:spcBef>
              <a:buNone/>
            </a:pPr>
            <a:r>
              <a:rPr lang="en" sz="1100">
                <a:latin typeface="Oswald"/>
                <a:ea typeface="Oswald"/>
                <a:cs typeface="Oswald"/>
                <a:sym typeface="Oswald"/>
              </a:rPr>
              <a:t>Items ready for pickup</a:t>
            </a:r>
          </a:p>
        </p:txBody>
      </p:sp>
      <p:sp>
        <p:nvSpPr>
          <p:cNvPr id="113" name="Shape 113"/>
          <p:cNvSpPr/>
          <p:nvPr/>
        </p:nvSpPr>
        <p:spPr>
          <a:xfrm rot="-5400000">
            <a:off x="4515075" y="2346625"/>
            <a:ext cx="294000" cy="374400"/>
          </a:xfrm>
          <a:prstGeom prst="downArrow">
            <a:avLst>
              <a:gd fmla="val 50000" name="adj1"/>
              <a:gd fmla="val 50000" name="adj2"/>
            </a:avLst>
          </a:prstGeom>
          <a:solidFill>
            <a:srgbClr val="FFD966"/>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14" name="Shape 114"/>
          <p:cNvSpPr/>
          <p:nvPr/>
        </p:nvSpPr>
        <p:spPr>
          <a:xfrm>
            <a:off x="5881375" y="2275950"/>
            <a:ext cx="777900" cy="572700"/>
          </a:xfrm>
          <a:prstGeom prst="rect">
            <a:avLst/>
          </a:prstGeom>
          <a:solidFill>
            <a:srgbClr val="CFE2F3"/>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15" name="Shape 115"/>
          <p:cNvSpPr txBox="1"/>
          <p:nvPr/>
        </p:nvSpPr>
        <p:spPr>
          <a:xfrm>
            <a:off x="5774150" y="2274775"/>
            <a:ext cx="907500" cy="463500"/>
          </a:xfrm>
          <a:prstGeom prst="rect">
            <a:avLst/>
          </a:prstGeom>
          <a:noFill/>
          <a:ln>
            <a:noFill/>
          </a:ln>
        </p:spPr>
        <p:txBody>
          <a:bodyPr anchorCtr="0" anchor="t" bIns="91425" lIns="91425" rIns="91425" tIns="91425">
            <a:noAutofit/>
          </a:bodyPr>
          <a:lstStyle/>
          <a:p>
            <a:pPr lvl="0" rtl="0" algn="ctr">
              <a:spcBef>
                <a:spcPts val="0"/>
              </a:spcBef>
              <a:buNone/>
            </a:pPr>
            <a:r>
              <a:rPr lang="en" sz="1200">
                <a:latin typeface="Oswald"/>
                <a:ea typeface="Oswald"/>
                <a:cs typeface="Oswald"/>
                <a:sym typeface="Oswald"/>
              </a:rPr>
              <a:t>Notify</a:t>
            </a:r>
          </a:p>
          <a:p>
            <a:pPr lvl="0" rtl="0" algn="ctr">
              <a:spcBef>
                <a:spcPts val="0"/>
              </a:spcBef>
              <a:buNone/>
            </a:pPr>
            <a:r>
              <a:rPr lang="en" sz="1200">
                <a:latin typeface="Oswald"/>
                <a:ea typeface="Oswald"/>
                <a:cs typeface="Oswald"/>
                <a:sym typeface="Oswald"/>
              </a:rPr>
              <a:t>Company</a:t>
            </a:r>
          </a:p>
        </p:txBody>
      </p:sp>
      <p:sp>
        <p:nvSpPr>
          <p:cNvPr id="116" name="Shape 116"/>
          <p:cNvSpPr/>
          <p:nvPr/>
        </p:nvSpPr>
        <p:spPr>
          <a:xfrm rot="-5400000">
            <a:off x="5547175" y="2346625"/>
            <a:ext cx="294000" cy="374400"/>
          </a:xfrm>
          <a:prstGeom prst="downArrow">
            <a:avLst>
              <a:gd fmla="val 50000" name="adj1"/>
              <a:gd fmla="val 50000" name="adj2"/>
            </a:avLst>
          </a:prstGeom>
          <a:solidFill>
            <a:srgbClr val="FFD966"/>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17" name="Shape 117"/>
          <p:cNvSpPr/>
          <p:nvPr/>
        </p:nvSpPr>
        <p:spPr>
          <a:xfrm>
            <a:off x="5192750" y="3100700"/>
            <a:ext cx="853200" cy="572700"/>
          </a:xfrm>
          <a:prstGeom prst="rect">
            <a:avLst/>
          </a:prstGeom>
          <a:solidFill>
            <a:srgbClr val="CFE2F3"/>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18" name="Shape 118"/>
          <p:cNvSpPr txBox="1"/>
          <p:nvPr/>
        </p:nvSpPr>
        <p:spPr>
          <a:xfrm>
            <a:off x="5120900" y="3133700"/>
            <a:ext cx="996900" cy="463500"/>
          </a:xfrm>
          <a:prstGeom prst="rect">
            <a:avLst/>
          </a:prstGeom>
          <a:noFill/>
          <a:ln>
            <a:noFill/>
          </a:ln>
        </p:spPr>
        <p:txBody>
          <a:bodyPr anchorCtr="0" anchor="t" bIns="91425" lIns="91425" rIns="91425" tIns="91425">
            <a:noAutofit/>
          </a:bodyPr>
          <a:lstStyle/>
          <a:p>
            <a:pPr lvl="0" rtl="0" algn="ctr">
              <a:spcBef>
                <a:spcPts val="0"/>
              </a:spcBef>
              <a:buNone/>
            </a:pPr>
            <a:r>
              <a:rPr lang="en" sz="1200">
                <a:latin typeface="Oswald"/>
                <a:ea typeface="Oswald"/>
                <a:cs typeface="Oswald"/>
                <a:sym typeface="Oswald"/>
              </a:rPr>
              <a:t>Receives notification</a:t>
            </a:r>
          </a:p>
        </p:txBody>
      </p:sp>
      <p:sp>
        <p:nvSpPr>
          <p:cNvPr id="119" name="Shape 119"/>
          <p:cNvSpPr/>
          <p:nvPr/>
        </p:nvSpPr>
        <p:spPr>
          <a:xfrm rot="3065082">
            <a:off x="5666084" y="2660774"/>
            <a:ext cx="294187" cy="611004"/>
          </a:xfrm>
          <a:prstGeom prst="downArrow">
            <a:avLst>
              <a:gd fmla="val 50000" name="adj1"/>
              <a:gd fmla="val 50000" name="adj2"/>
            </a:avLst>
          </a:prstGeom>
          <a:solidFill>
            <a:srgbClr val="FFD966"/>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20" name="Shape 120"/>
          <p:cNvSpPr/>
          <p:nvPr/>
        </p:nvSpPr>
        <p:spPr>
          <a:xfrm>
            <a:off x="6307700" y="3105275"/>
            <a:ext cx="702600" cy="572700"/>
          </a:xfrm>
          <a:prstGeom prst="rect">
            <a:avLst/>
          </a:prstGeom>
          <a:solidFill>
            <a:srgbClr val="CFE2F3"/>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21" name="Shape 121"/>
          <p:cNvSpPr txBox="1"/>
          <p:nvPr/>
        </p:nvSpPr>
        <p:spPr>
          <a:xfrm>
            <a:off x="6270050" y="3105275"/>
            <a:ext cx="777900" cy="463500"/>
          </a:xfrm>
          <a:prstGeom prst="rect">
            <a:avLst/>
          </a:prstGeom>
          <a:noFill/>
          <a:ln>
            <a:noFill/>
          </a:ln>
        </p:spPr>
        <p:txBody>
          <a:bodyPr anchorCtr="0" anchor="t" bIns="91425" lIns="91425" rIns="91425" tIns="91425">
            <a:noAutofit/>
          </a:bodyPr>
          <a:lstStyle/>
          <a:p>
            <a:pPr lvl="0" rtl="0" algn="ctr">
              <a:spcBef>
                <a:spcPts val="0"/>
              </a:spcBef>
              <a:buNone/>
            </a:pPr>
            <a:r>
              <a:rPr lang="en" sz="1200">
                <a:latin typeface="Oswald"/>
                <a:ea typeface="Oswald"/>
                <a:cs typeface="Oswald"/>
                <a:sym typeface="Oswald"/>
              </a:rPr>
              <a:t>Requests driver</a:t>
            </a:r>
          </a:p>
        </p:txBody>
      </p:sp>
      <p:sp>
        <p:nvSpPr>
          <p:cNvPr id="122" name="Shape 122"/>
          <p:cNvSpPr/>
          <p:nvPr/>
        </p:nvSpPr>
        <p:spPr>
          <a:xfrm rot="-5400000">
            <a:off x="5989325" y="3178250"/>
            <a:ext cx="294000" cy="374400"/>
          </a:xfrm>
          <a:prstGeom prst="downArrow">
            <a:avLst>
              <a:gd fmla="val 50000" name="adj1"/>
              <a:gd fmla="val 50000" name="adj2"/>
            </a:avLst>
          </a:prstGeom>
          <a:solidFill>
            <a:srgbClr val="FFD966"/>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23" name="Shape 123"/>
          <p:cNvSpPr/>
          <p:nvPr/>
        </p:nvSpPr>
        <p:spPr>
          <a:xfrm>
            <a:off x="6205250" y="3882237"/>
            <a:ext cx="907500" cy="724200"/>
          </a:xfrm>
          <a:prstGeom prst="diamond">
            <a:avLst/>
          </a:prstGeom>
          <a:solidFill>
            <a:srgbClr val="CFE2F3"/>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24" name="Shape 124"/>
          <p:cNvSpPr txBox="1"/>
          <p:nvPr/>
        </p:nvSpPr>
        <p:spPr>
          <a:xfrm>
            <a:off x="6270875" y="4005212"/>
            <a:ext cx="739800" cy="463500"/>
          </a:xfrm>
          <a:prstGeom prst="rect">
            <a:avLst/>
          </a:prstGeom>
          <a:noFill/>
          <a:ln>
            <a:noFill/>
          </a:ln>
        </p:spPr>
        <p:txBody>
          <a:bodyPr anchorCtr="0" anchor="t" bIns="91425" lIns="91425" rIns="91425" tIns="91425">
            <a:noAutofit/>
          </a:bodyPr>
          <a:lstStyle/>
          <a:p>
            <a:pPr lvl="0" rtl="0" algn="ctr">
              <a:spcBef>
                <a:spcPts val="0"/>
              </a:spcBef>
              <a:buNone/>
            </a:pPr>
            <a:r>
              <a:rPr lang="en" sz="1100">
                <a:latin typeface="Oswald"/>
                <a:ea typeface="Oswald"/>
                <a:cs typeface="Oswald"/>
                <a:sym typeface="Oswald"/>
              </a:rPr>
              <a:t>Accepts</a:t>
            </a:r>
          </a:p>
          <a:p>
            <a:pPr lvl="0" rtl="0" algn="ctr">
              <a:spcBef>
                <a:spcPts val="0"/>
              </a:spcBef>
              <a:buNone/>
            </a:pPr>
            <a:r>
              <a:rPr lang="en" sz="1100">
                <a:latin typeface="Oswald"/>
                <a:ea typeface="Oswald"/>
                <a:cs typeface="Oswald"/>
                <a:sym typeface="Oswald"/>
              </a:rPr>
              <a:t>Delivery</a:t>
            </a:r>
          </a:p>
        </p:txBody>
      </p:sp>
      <p:sp>
        <p:nvSpPr>
          <p:cNvPr id="125" name="Shape 125"/>
          <p:cNvSpPr/>
          <p:nvPr/>
        </p:nvSpPr>
        <p:spPr>
          <a:xfrm>
            <a:off x="6493775" y="3625975"/>
            <a:ext cx="294000" cy="374400"/>
          </a:xfrm>
          <a:prstGeom prst="downArrow">
            <a:avLst>
              <a:gd fmla="val 50000" name="adj1"/>
              <a:gd fmla="val 50000" name="adj2"/>
            </a:avLst>
          </a:prstGeom>
          <a:solidFill>
            <a:srgbClr val="FFD966"/>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26" name="Shape 126"/>
          <p:cNvSpPr/>
          <p:nvPr/>
        </p:nvSpPr>
        <p:spPr>
          <a:xfrm>
            <a:off x="7242575" y="3958000"/>
            <a:ext cx="702600" cy="572700"/>
          </a:xfrm>
          <a:prstGeom prst="rect">
            <a:avLst/>
          </a:prstGeom>
          <a:solidFill>
            <a:srgbClr val="CFE2F3"/>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27" name="Shape 127"/>
          <p:cNvSpPr txBox="1"/>
          <p:nvPr/>
        </p:nvSpPr>
        <p:spPr>
          <a:xfrm>
            <a:off x="7204925" y="4012600"/>
            <a:ext cx="777900" cy="463500"/>
          </a:xfrm>
          <a:prstGeom prst="rect">
            <a:avLst/>
          </a:prstGeom>
          <a:noFill/>
          <a:ln>
            <a:noFill/>
          </a:ln>
        </p:spPr>
        <p:txBody>
          <a:bodyPr anchorCtr="0" anchor="t" bIns="91425" lIns="91425" rIns="91425" tIns="91425">
            <a:noAutofit/>
          </a:bodyPr>
          <a:lstStyle/>
          <a:p>
            <a:pPr lvl="0" rtl="0" algn="ctr">
              <a:spcBef>
                <a:spcPts val="0"/>
              </a:spcBef>
              <a:buNone/>
            </a:pPr>
            <a:r>
              <a:rPr lang="en" sz="1200">
                <a:latin typeface="Oswald"/>
                <a:ea typeface="Oswald"/>
                <a:cs typeface="Oswald"/>
                <a:sym typeface="Oswald"/>
              </a:rPr>
              <a:t>Picks up items</a:t>
            </a:r>
          </a:p>
        </p:txBody>
      </p:sp>
      <p:sp>
        <p:nvSpPr>
          <p:cNvPr id="128" name="Shape 128"/>
          <p:cNvSpPr/>
          <p:nvPr/>
        </p:nvSpPr>
        <p:spPr>
          <a:xfrm rot="-5400000">
            <a:off x="6979675" y="4049775"/>
            <a:ext cx="294000" cy="374400"/>
          </a:xfrm>
          <a:prstGeom prst="downArrow">
            <a:avLst>
              <a:gd fmla="val 50000" name="adj1"/>
              <a:gd fmla="val 50000" name="adj2"/>
            </a:avLst>
          </a:prstGeom>
          <a:solidFill>
            <a:srgbClr val="FFD966"/>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29" name="Shape 129"/>
          <p:cNvSpPr/>
          <p:nvPr/>
        </p:nvSpPr>
        <p:spPr>
          <a:xfrm>
            <a:off x="8183550" y="3950625"/>
            <a:ext cx="702600" cy="572700"/>
          </a:xfrm>
          <a:prstGeom prst="rect">
            <a:avLst/>
          </a:prstGeom>
          <a:solidFill>
            <a:srgbClr val="CFE2F3"/>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30" name="Shape 130"/>
          <p:cNvSpPr txBox="1"/>
          <p:nvPr/>
        </p:nvSpPr>
        <p:spPr>
          <a:xfrm>
            <a:off x="8145900" y="4005225"/>
            <a:ext cx="777900" cy="463500"/>
          </a:xfrm>
          <a:prstGeom prst="rect">
            <a:avLst/>
          </a:prstGeom>
          <a:noFill/>
          <a:ln>
            <a:noFill/>
          </a:ln>
        </p:spPr>
        <p:txBody>
          <a:bodyPr anchorCtr="0" anchor="t" bIns="91425" lIns="91425" rIns="91425" tIns="91425">
            <a:noAutofit/>
          </a:bodyPr>
          <a:lstStyle/>
          <a:p>
            <a:pPr lvl="0" rtl="0" algn="ctr">
              <a:spcBef>
                <a:spcPts val="0"/>
              </a:spcBef>
              <a:buNone/>
            </a:pPr>
            <a:r>
              <a:rPr lang="en" sz="1200">
                <a:latin typeface="Oswald"/>
                <a:ea typeface="Oswald"/>
                <a:cs typeface="Oswald"/>
                <a:sym typeface="Oswald"/>
              </a:rPr>
              <a:t>Delivers</a:t>
            </a:r>
          </a:p>
          <a:p>
            <a:pPr lvl="0" rtl="0" algn="ctr">
              <a:spcBef>
                <a:spcPts val="0"/>
              </a:spcBef>
              <a:buNone/>
            </a:pPr>
            <a:r>
              <a:rPr lang="en" sz="1200">
                <a:latin typeface="Oswald"/>
                <a:ea typeface="Oswald"/>
                <a:cs typeface="Oswald"/>
                <a:sym typeface="Oswald"/>
              </a:rPr>
              <a:t>products</a:t>
            </a:r>
          </a:p>
        </p:txBody>
      </p:sp>
      <p:sp>
        <p:nvSpPr>
          <p:cNvPr id="131" name="Shape 131"/>
          <p:cNvSpPr/>
          <p:nvPr/>
        </p:nvSpPr>
        <p:spPr>
          <a:xfrm rot="-5400000">
            <a:off x="7934200" y="4057150"/>
            <a:ext cx="294000" cy="374400"/>
          </a:xfrm>
          <a:prstGeom prst="downArrow">
            <a:avLst>
              <a:gd fmla="val 50000" name="adj1"/>
              <a:gd fmla="val 50000" name="adj2"/>
            </a:avLst>
          </a:prstGeom>
          <a:solidFill>
            <a:srgbClr val="FFD966"/>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32" name="Shape 132"/>
          <p:cNvSpPr/>
          <p:nvPr/>
        </p:nvSpPr>
        <p:spPr>
          <a:xfrm>
            <a:off x="7894000" y="1279600"/>
            <a:ext cx="853200" cy="627300"/>
          </a:xfrm>
          <a:prstGeom prst="flowChartConnector">
            <a:avLst/>
          </a:prstGeom>
          <a:solidFill>
            <a:srgbClr val="CFE2F3"/>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33" name="Shape 133"/>
          <p:cNvSpPr txBox="1"/>
          <p:nvPr/>
        </p:nvSpPr>
        <p:spPr>
          <a:xfrm>
            <a:off x="7931650" y="1361500"/>
            <a:ext cx="777900" cy="463500"/>
          </a:xfrm>
          <a:prstGeom prst="rect">
            <a:avLst/>
          </a:prstGeom>
          <a:noFill/>
          <a:ln>
            <a:noFill/>
          </a:ln>
        </p:spPr>
        <p:txBody>
          <a:bodyPr anchorCtr="0" anchor="t" bIns="91425" lIns="91425" rIns="91425" tIns="91425">
            <a:noAutofit/>
          </a:bodyPr>
          <a:lstStyle/>
          <a:p>
            <a:pPr lvl="0" rtl="0" algn="ctr">
              <a:spcBef>
                <a:spcPts val="0"/>
              </a:spcBef>
              <a:buNone/>
            </a:pPr>
            <a:r>
              <a:rPr lang="en" sz="1100">
                <a:latin typeface="Oswald"/>
                <a:ea typeface="Oswald"/>
                <a:cs typeface="Oswald"/>
                <a:sym typeface="Oswald"/>
              </a:rPr>
              <a:t>Receives order</a:t>
            </a:r>
          </a:p>
        </p:txBody>
      </p:sp>
      <p:sp>
        <p:nvSpPr>
          <p:cNvPr id="134" name="Shape 134"/>
          <p:cNvSpPr/>
          <p:nvPr/>
        </p:nvSpPr>
        <p:spPr>
          <a:xfrm rot="10543613">
            <a:off x="8364641" y="1832565"/>
            <a:ext cx="293917" cy="2203618"/>
          </a:xfrm>
          <a:prstGeom prst="downArrow">
            <a:avLst>
              <a:gd fmla="val 50000" name="adj1"/>
              <a:gd fmla="val 50000" name="adj2"/>
            </a:avLst>
          </a:prstGeom>
          <a:solidFill>
            <a:srgbClr val="FFD966"/>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8" name="Shape 138"/>
        <p:cNvGrpSpPr/>
        <p:nvPr/>
      </p:nvGrpSpPr>
      <p:grpSpPr>
        <a:xfrm>
          <a:off x="0" y="0"/>
          <a:ext cx="0" cy="0"/>
          <a:chOff x="0" y="0"/>
          <a:chExt cx="0" cy="0"/>
        </a:xfrm>
      </p:grpSpPr>
      <p:sp>
        <p:nvSpPr>
          <p:cNvPr id="139" name="Shape 139"/>
          <p:cNvSpPr txBox="1"/>
          <p:nvPr>
            <p:ph type="title"/>
          </p:nvPr>
        </p:nvSpPr>
        <p:spPr>
          <a:xfrm>
            <a:off x="757350" y="192075"/>
            <a:ext cx="7629300" cy="572700"/>
          </a:xfrm>
          <a:prstGeom prst="rect">
            <a:avLst/>
          </a:prstGeom>
        </p:spPr>
        <p:txBody>
          <a:bodyPr anchorCtr="0" anchor="t" bIns="91425" lIns="91425" rIns="91425" tIns="91425">
            <a:noAutofit/>
          </a:bodyPr>
          <a:lstStyle/>
          <a:p>
            <a:pPr lvl="0" rtl="0">
              <a:spcBef>
                <a:spcPts val="0"/>
              </a:spcBef>
              <a:buNone/>
            </a:pPr>
            <a:r>
              <a:rPr lang="en">
                <a:solidFill>
                  <a:srgbClr val="6FA8DC"/>
                </a:solidFill>
                <a:latin typeface="Oswald"/>
                <a:ea typeface="Oswald"/>
                <a:cs typeface="Oswald"/>
                <a:sym typeface="Oswald"/>
              </a:rPr>
              <a:t>Users</a:t>
            </a:r>
          </a:p>
        </p:txBody>
      </p:sp>
      <p:sp>
        <p:nvSpPr>
          <p:cNvPr id="140" name="Shape 140"/>
          <p:cNvSpPr/>
          <p:nvPr/>
        </p:nvSpPr>
        <p:spPr>
          <a:xfrm>
            <a:off x="0" y="0"/>
            <a:ext cx="490200" cy="5143500"/>
          </a:xfrm>
          <a:prstGeom prst="rect">
            <a:avLst/>
          </a:prstGeom>
          <a:solidFill>
            <a:srgbClr val="6FA8DC"/>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141" name="Shape 141"/>
          <p:cNvCxnSpPr/>
          <p:nvPr/>
        </p:nvCxnSpPr>
        <p:spPr>
          <a:xfrm flipH="1">
            <a:off x="481400" y="0"/>
            <a:ext cx="17700" cy="5124600"/>
          </a:xfrm>
          <a:prstGeom prst="straightConnector1">
            <a:avLst/>
          </a:prstGeom>
          <a:noFill/>
          <a:ln cap="flat" cmpd="sng" w="19050">
            <a:solidFill>
              <a:srgbClr val="000000"/>
            </a:solidFill>
            <a:prstDash val="solid"/>
            <a:round/>
            <a:headEnd len="lg" w="lg" type="none"/>
            <a:tailEnd len="lg" w="lg" type="none"/>
          </a:ln>
        </p:spPr>
      </p:cxnSp>
      <p:cxnSp>
        <p:nvCxnSpPr>
          <p:cNvPr id="142" name="Shape 142"/>
          <p:cNvCxnSpPr/>
          <p:nvPr/>
        </p:nvCxnSpPr>
        <p:spPr>
          <a:xfrm>
            <a:off x="4732400" y="919700"/>
            <a:ext cx="0" cy="4017600"/>
          </a:xfrm>
          <a:prstGeom prst="straightConnector1">
            <a:avLst/>
          </a:prstGeom>
          <a:noFill/>
          <a:ln cap="flat" cmpd="sng" w="38100">
            <a:solidFill>
              <a:srgbClr val="6FA8DC"/>
            </a:solidFill>
            <a:prstDash val="solid"/>
            <a:round/>
            <a:headEnd len="lg" w="lg" type="none"/>
            <a:tailEnd len="lg" w="lg" type="none"/>
          </a:ln>
        </p:spPr>
      </p:cxnSp>
      <p:pic>
        <p:nvPicPr>
          <p:cNvPr id="143" name="Shape 143"/>
          <p:cNvPicPr preferRelativeResize="0"/>
          <p:nvPr/>
        </p:nvPicPr>
        <p:blipFill rotWithShape="1">
          <a:blip r:embed="rId3">
            <a:alphaModFix/>
          </a:blip>
          <a:srcRect b="0" l="3102" r="39340" t="0"/>
          <a:stretch/>
        </p:blipFill>
        <p:spPr>
          <a:xfrm>
            <a:off x="601850" y="919700"/>
            <a:ext cx="1998099" cy="1955750"/>
          </a:xfrm>
          <a:prstGeom prst="rect">
            <a:avLst/>
          </a:prstGeom>
          <a:noFill/>
          <a:ln>
            <a:noFill/>
          </a:ln>
        </p:spPr>
      </p:pic>
      <p:pic>
        <p:nvPicPr>
          <p:cNvPr id="144" name="Shape 144"/>
          <p:cNvPicPr preferRelativeResize="0"/>
          <p:nvPr/>
        </p:nvPicPr>
        <p:blipFill rotWithShape="1">
          <a:blip r:embed="rId4">
            <a:alphaModFix/>
          </a:blip>
          <a:srcRect b="6942" l="0" r="31572" t="0"/>
          <a:stretch/>
        </p:blipFill>
        <p:spPr>
          <a:xfrm>
            <a:off x="4981525" y="919699"/>
            <a:ext cx="2068607" cy="1955749"/>
          </a:xfrm>
          <a:prstGeom prst="rect">
            <a:avLst/>
          </a:prstGeom>
          <a:noFill/>
          <a:ln>
            <a:noFill/>
          </a:ln>
        </p:spPr>
      </p:pic>
      <p:sp>
        <p:nvSpPr>
          <p:cNvPr id="145" name="Shape 145"/>
          <p:cNvSpPr txBox="1"/>
          <p:nvPr/>
        </p:nvSpPr>
        <p:spPr>
          <a:xfrm>
            <a:off x="2683075" y="1194275"/>
            <a:ext cx="1966200" cy="1620300"/>
          </a:xfrm>
          <a:prstGeom prst="rect">
            <a:avLst/>
          </a:prstGeom>
          <a:noFill/>
          <a:ln>
            <a:noFill/>
          </a:ln>
        </p:spPr>
        <p:txBody>
          <a:bodyPr anchorCtr="0" anchor="t" bIns="91425" lIns="91425" rIns="91425" tIns="91425">
            <a:noAutofit/>
          </a:bodyPr>
          <a:lstStyle/>
          <a:p>
            <a:pPr lvl="0">
              <a:spcBef>
                <a:spcPts val="0"/>
              </a:spcBef>
              <a:buNone/>
            </a:pPr>
            <a:r>
              <a:rPr lang="en" sz="2400">
                <a:latin typeface="Oswald"/>
                <a:ea typeface="Oswald"/>
                <a:cs typeface="Oswald"/>
                <a:sym typeface="Oswald"/>
              </a:rPr>
              <a:t>Sarah Gilbert</a:t>
            </a:r>
          </a:p>
          <a:p>
            <a:pPr lvl="0">
              <a:spcBef>
                <a:spcPts val="0"/>
              </a:spcBef>
              <a:buNone/>
            </a:pPr>
            <a:r>
              <a:t/>
            </a:r>
            <a:endParaRPr>
              <a:latin typeface="Oswald"/>
              <a:ea typeface="Oswald"/>
              <a:cs typeface="Oswald"/>
              <a:sym typeface="Oswald"/>
            </a:endParaRPr>
          </a:p>
          <a:p>
            <a:pPr lvl="0" algn="ctr">
              <a:spcBef>
                <a:spcPts val="0"/>
              </a:spcBef>
              <a:buNone/>
            </a:pPr>
            <a:r>
              <a:rPr lang="en">
                <a:latin typeface="Oswald"/>
                <a:ea typeface="Oswald"/>
                <a:cs typeface="Oswald"/>
                <a:sym typeface="Oswald"/>
              </a:rPr>
              <a:t>23 year old recent college graduate working her first full time job</a:t>
            </a:r>
          </a:p>
          <a:p>
            <a:pPr lvl="0">
              <a:spcBef>
                <a:spcPts val="0"/>
              </a:spcBef>
              <a:buNone/>
            </a:pPr>
            <a:r>
              <a:t/>
            </a:r>
            <a:endParaRPr>
              <a:latin typeface="Oswald"/>
              <a:ea typeface="Oswald"/>
              <a:cs typeface="Oswald"/>
              <a:sym typeface="Oswald"/>
            </a:endParaRPr>
          </a:p>
        </p:txBody>
      </p:sp>
      <p:sp>
        <p:nvSpPr>
          <p:cNvPr id="146" name="Shape 146"/>
          <p:cNvSpPr txBox="1"/>
          <p:nvPr/>
        </p:nvSpPr>
        <p:spPr>
          <a:xfrm>
            <a:off x="7177800" y="1114125"/>
            <a:ext cx="1966200" cy="1566900"/>
          </a:xfrm>
          <a:prstGeom prst="rect">
            <a:avLst/>
          </a:prstGeom>
          <a:noFill/>
          <a:ln>
            <a:noFill/>
          </a:ln>
        </p:spPr>
        <p:txBody>
          <a:bodyPr anchorCtr="0" anchor="t" bIns="91425" lIns="91425" rIns="91425" tIns="91425">
            <a:noAutofit/>
          </a:bodyPr>
          <a:lstStyle/>
          <a:p>
            <a:pPr lvl="0" rtl="0" algn="ctr">
              <a:spcBef>
                <a:spcPts val="0"/>
              </a:spcBef>
              <a:buNone/>
            </a:pPr>
            <a:r>
              <a:rPr lang="en" sz="2400">
                <a:latin typeface="Oswald"/>
                <a:ea typeface="Oswald"/>
                <a:cs typeface="Oswald"/>
                <a:sym typeface="Oswald"/>
              </a:rPr>
              <a:t>Jack Williams</a:t>
            </a:r>
          </a:p>
          <a:p>
            <a:pPr lvl="0" algn="ctr">
              <a:spcBef>
                <a:spcPts val="0"/>
              </a:spcBef>
              <a:buNone/>
            </a:pPr>
            <a:r>
              <a:t/>
            </a:r>
            <a:endParaRPr>
              <a:latin typeface="Oswald"/>
              <a:ea typeface="Oswald"/>
              <a:cs typeface="Oswald"/>
              <a:sym typeface="Oswald"/>
            </a:endParaRPr>
          </a:p>
          <a:p>
            <a:pPr lvl="0" rtl="0" algn="ctr">
              <a:spcBef>
                <a:spcPts val="0"/>
              </a:spcBef>
              <a:buNone/>
            </a:pPr>
            <a:r>
              <a:rPr lang="en">
                <a:latin typeface="Oswald"/>
                <a:ea typeface="Oswald"/>
                <a:cs typeface="Oswald"/>
                <a:sym typeface="Oswald"/>
              </a:rPr>
              <a:t>Farm Owner who works on his farm with his family</a:t>
            </a:r>
          </a:p>
        </p:txBody>
      </p:sp>
      <p:sp>
        <p:nvSpPr>
          <p:cNvPr id="147" name="Shape 147"/>
          <p:cNvSpPr txBox="1"/>
          <p:nvPr/>
        </p:nvSpPr>
        <p:spPr>
          <a:xfrm>
            <a:off x="5044350" y="3244075"/>
            <a:ext cx="3885900" cy="1479300"/>
          </a:xfrm>
          <a:prstGeom prst="rect">
            <a:avLst/>
          </a:prstGeom>
          <a:noFill/>
          <a:ln>
            <a:noFill/>
          </a:ln>
        </p:spPr>
        <p:txBody>
          <a:bodyPr anchorCtr="0" anchor="t" bIns="91425" lIns="91425" rIns="91425" tIns="91425">
            <a:noAutofit/>
          </a:bodyPr>
          <a:lstStyle/>
          <a:p>
            <a:pPr lvl="0" rtl="0" algn="ctr">
              <a:spcBef>
                <a:spcPts val="0"/>
              </a:spcBef>
              <a:buNone/>
            </a:pPr>
            <a:r>
              <a:rPr lang="en" sz="2000">
                <a:solidFill>
                  <a:schemeClr val="dk2"/>
                </a:solidFill>
                <a:latin typeface="Oswald"/>
                <a:ea typeface="Oswald"/>
                <a:cs typeface="Oswald"/>
                <a:sym typeface="Oswald"/>
              </a:rPr>
              <a:t>“</a:t>
            </a:r>
            <a:r>
              <a:rPr lang="en" sz="2000">
                <a:solidFill>
                  <a:schemeClr val="dk2"/>
                </a:solidFill>
                <a:latin typeface="Oswald"/>
                <a:ea typeface="Oswald"/>
                <a:cs typeface="Oswald"/>
                <a:sym typeface="Oswald"/>
              </a:rPr>
              <a:t>I wish my fresh produce </a:t>
            </a:r>
            <a:r>
              <a:rPr lang="en" sz="2000">
                <a:solidFill>
                  <a:schemeClr val="dk2"/>
                </a:solidFill>
                <a:latin typeface="Oswald"/>
                <a:ea typeface="Oswald"/>
                <a:cs typeface="Oswald"/>
                <a:sym typeface="Oswald"/>
              </a:rPr>
              <a:t>received</a:t>
            </a:r>
            <a:r>
              <a:rPr lang="en" sz="2000">
                <a:solidFill>
                  <a:schemeClr val="dk2"/>
                </a:solidFill>
                <a:latin typeface="Oswald"/>
                <a:ea typeface="Oswald"/>
                <a:cs typeface="Oswald"/>
                <a:sym typeface="Oswald"/>
              </a:rPr>
              <a:t> more sales!  </a:t>
            </a:r>
          </a:p>
          <a:p>
            <a:pPr lvl="0" algn="ctr">
              <a:spcBef>
                <a:spcPts val="0"/>
              </a:spcBef>
              <a:buNone/>
            </a:pPr>
            <a:r>
              <a:rPr lang="en" sz="2000">
                <a:solidFill>
                  <a:schemeClr val="dk2"/>
                </a:solidFill>
                <a:latin typeface="Oswald"/>
                <a:ea typeface="Oswald"/>
                <a:cs typeface="Oswald"/>
                <a:sym typeface="Oswald"/>
              </a:rPr>
              <a:t>It’s sad knowing my products will just be injected with </a:t>
            </a:r>
            <a:r>
              <a:rPr lang="en" sz="2000">
                <a:solidFill>
                  <a:schemeClr val="dk2"/>
                </a:solidFill>
                <a:latin typeface="Oswald"/>
                <a:ea typeface="Oswald"/>
                <a:cs typeface="Oswald"/>
                <a:sym typeface="Oswald"/>
              </a:rPr>
              <a:t>pesticides</a:t>
            </a:r>
            <a:r>
              <a:rPr lang="en" sz="2000">
                <a:solidFill>
                  <a:schemeClr val="dk2"/>
                </a:solidFill>
                <a:latin typeface="Oswald"/>
                <a:ea typeface="Oswald"/>
                <a:cs typeface="Oswald"/>
                <a:sym typeface="Oswald"/>
              </a:rPr>
              <a:t>.”</a:t>
            </a:r>
          </a:p>
        </p:txBody>
      </p:sp>
      <p:sp>
        <p:nvSpPr>
          <p:cNvPr id="148" name="Shape 148"/>
          <p:cNvSpPr txBox="1"/>
          <p:nvPr/>
        </p:nvSpPr>
        <p:spPr>
          <a:xfrm>
            <a:off x="668350" y="3244075"/>
            <a:ext cx="3885900" cy="1479300"/>
          </a:xfrm>
          <a:prstGeom prst="rect">
            <a:avLst/>
          </a:prstGeom>
          <a:noFill/>
          <a:ln>
            <a:noFill/>
          </a:ln>
        </p:spPr>
        <p:txBody>
          <a:bodyPr anchorCtr="0" anchor="t" bIns="91425" lIns="91425" rIns="91425" tIns="91425">
            <a:noAutofit/>
          </a:bodyPr>
          <a:lstStyle/>
          <a:p>
            <a:pPr lvl="0" rtl="0" algn="ctr">
              <a:spcBef>
                <a:spcPts val="0"/>
              </a:spcBef>
              <a:buNone/>
            </a:pPr>
            <a:r>
              <a:rPr lang="en" sz="2000">
                <a:solidFill>
                  <a:schemeClr val="dk2"/>
                </a:solidFill>
                <a:latin typeface="Oswald"/>
                <a:ea typeface="Oswald"/>
                <a:cs typeface="Oswald"/>
                <a:sym typeface="Oswald"/>
              </a:rPr>
              <a:t>“Organic food is so expensive, and I have no time to grocery shop. Searching for recipes for all the ingredients I order doesn’t help”</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2" name="Shape 152"/>
        <p:cNvGrpSpPr/>
        <p:nvPr/>
      </p:nvGrpSpPr>
      <p:grpSpPr>
        <a:xfrm>
          <a:off x="0" y="0"/>
          <a:ext cx="0" cy="0"/>
          <a:chOff x="0" y="0"/>
          <a:chExt cx="0" cy="0"/>
        </a:xfrm>
      </p:grpSpPr>
      <p:sp>
        <p:nvSpPr>
          <p:cNvPr id="153" name="Shape 153"/>
          <p:cNvSpPr/>
          <p:nvPr/>
        </p:nvSpPr>
        <p:spPr>
          <a:xfrm>
            <a:off x="0" y="0"/>
            <a:ext cx="490200" cy="5143500"/>
          </a:xfrm>
          <a:prstGeom prst="rect">
            <a:avLst/>
          </a:prstGeom>
          <a:solidFill>
            <a:srgbClr val="6FA8DC"/>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154" name="Shape 154"/>
          <p:cNvCxnSpPr/>
          <p:nvPr/>
        </p:nvCxnSpPr>
        <p:spPr>
          <a:xfrm flipH="1">
            <a:off x="481400" y="0"/>
            <a:ext cx="17700" cy="5124600"/>
          </a:xfrm>
          <a:prstGeom prst="straightConnector1">
            <a:avLst/>
          </a:prstGeom>
          <a:noFill/>
          <a:ln cap="flat" cmpd="sng" w="19050">
            <a:solidFill>
              <a:srgbClr val="000000"/>
            </a:solidFill>
            <a:prstDash val="solid"/>
            <a:round/>
            <a:headEnd len="lg" w="lg" type="none"/>
            <a:tailEnd len="lg" w="lg" type="none"/>
          </a:ln>
        </p:spPr>
      </p:cxnSp>
      <p:sp>
        <p:nvSpPr>
          <p:cNvPr id="155" name="Shape 155"/>
          <p:cNvSpPr txBox="1"/>
          <p:nvPr/>
        </p:nvSpPr>
        <p:spPr>
          <a:xfrm>
            <a:off x="748400" y="365975"/>
            <a:ext cx="3945000" cy="488100"/>
          </a:xfrm>
          <a:prstGeom prst="rect">
            <a:avLst/>
          </a:prstGeom>
          <a:noFill/>
          <a:ln>
            <a:noFill/>
          </a:ln>
        </p:spPr>
        <p:txBody>
          <a:bodyPr anchorCtr="0" anchor="t" bIns="91425" lIns="91425" rIns="91425" tIns="91425">
            <a:noAutofit/>
          </a:bodyPr>
          <a:lstStyle/>
          <a:p>
            <a:pPr lvl="0" rtl="0" algn="ctr">
              <a:spcBef>
                <a:spcPts val="0"/>
              </a:spcBef>
              <a:buClr>
                <a:schemeClr val="dk1"/>
              </a:buClr>
              <a:buSzPct val="42307"/>
              <a:buFont typeface="Arial"/>
              <a:buNone/>
            </a:pPr>
            <a:r>
              <a:rPr lang="en" sz="2600">
                <a:solidFill>
                  <a:srgbClr val="6FA8DC"/>
                </a:solidFill>
                <a:latin typeface="Oswald"/>
                <a:ea typeface="Oswald"/>
                <a:cs typeface="Oswald"/>
                <a:sym typeface="Oswald"/>
              </a:rPr>
              <a:t>Our Market</a:t>
            </a:r>
          </a:p>
          <a:p>
            <a:pPr lvl="0" algn="ctr">
              <a:spcBef>
                <a:spcPts val="0"/>
              </a:spcBef>
              <a:buNone/>
            </a:pPr>
            <a:r>
              <a:t/>
            </a:r>
            <a:endParaRPr>
              <a:solidFill>
                <a:srgbClr val="6FA8DC"/>
              </a:solidFill>
            </a:endParaRPr>
          </a:p>
        </p:txBody>
      </p:sp>
      <p:sp>
        <p:nvSpPr>
          <p:cNvPr id="156" name="Shape 156"/>
          <p:cNvSpPr txBox="1"/>
          <p:nvPr/>
        </p:nvSpPr>
        <p:spPr>
          <a:xfrm>
            <a:off x="698700" y="916723"/>
            <a:ext cx="3795000" cy="1943700"/>
          </a:xfrm>
          <a:prstGeom prst="rect">
            <a:avLst/>
          </a:prstGeom>
          <a:noFill/>
          <a:ln>
            <a:noFill/>
          </a:ln>
        </p:spPr>
        <p:txBody>
          <a:bodyPr anchorCtr="0" anchor="t" bIns="91425" lIns="91425" rIns="91425" tIns="91425">
            <a:noAutofit/>
          </a:bodyPr>
          <a:lstStyle/>
          <a:p>
            <a:pPr lvl="0">
              <a:spcBef>
                <a:spcPts val="0"/>
              </a:spcBef>
              <a:buNone/>
            </a:pPr>
            <a:r>
              <a:rPr lang="en" sz="1800">
                <a:solidFill>
                  <a:schemeClr val="dk2"/>
                </a:solidFill>
                <a:latin typeface="Oswald"/>
                <a:ea typeface="Oswald"/>
                <a:cs typeface="Oswald"/>
                <a:sym typeface="Oswald"/>
              </a:rPr>
              <a:t>In total, U.S. online grocery sales amounted to about 7 billion U.S. dollars in 2015. As of 2016, 5 percent of U.S. consumers preferred shopping for groceries online. </a:t>
            </a:r>
          </a:p>
          <a:p>
            <a:pPr lvl="0">
              <a:spcBef>
                <a:spcPts val="0"/>
              </a:spcBef>
              <a:buNone/>
            </a:pPr>
            <a:br>
              <a:rPr lang="en" sz="900"/>
            </a:br>
            <a:r>
              <a:rPr lang="en" sz="900"/>
              <a:t>*</a:t>
            </a:r>
            <a:r>
              <a:rPr lang="en" sz="900" u="sng">
                <a:solidFill>
                  <a:schemeClr val="hlink"/>
                </a:solidFill>
                <a:latin typeface="Calibri"/>
                <a:ea typeface="Calibri"/>
                <a:cs typeface="Calibri"/>
                <a:sym typeface="Calibri"/>
                <a:hlinkClick r:id="rId3"/>
              </a:rPr>
              <a:t>http://foodtechconnect.com/2015/08/18/global-online-grocery-grows-80-billion-by-2018-syndy/</a:t>
            </a:r>
          </a:p>
          <a:p>
            <a:pPr lvl="0">
              <a:spcBef>
                <a:spcPts val="0"/>
              </a:spcBef>
              <a:buNone/>
            </a:pPr>
            <a:r>
              <a:t/>
            </a:r>
            <a:endParaRPr/>
          </a:p>
        </p:txBody>
      </p:sp>
      <p:sp>
        <p:nvSpPr>
          <p:cNvPr id="157" name="Shape 157"/>
          <p:cNvSpPr txBox="1"/>
          <p:nvPr/>
        </p:nvSpPr>
        <p:spPr>
          <a:xfrm>
            <a:off x="748400" y="3108000"/>
            <a:ext cx="3945000" cy="488100"/>
          </a:xfrm>
          <a:prstGeom prst="rect">
            <a:avLst/>
          </a:prstGeom>
          <a:noFill/>
          <a:ln>
            <a:noFill/>
          </a:ln>
        </p:spPr>
        <p:txBody>
          <a:bodyPr anchorCtr="0" anchor="t" bIns="91425" lIns="91425" rIns="91425" tIns="91425">
            <a:noAutofit/>
          </a:bodyPr>
          <a:lstStyle/>
          <a:p>
            <a:pPr lvl="0" rtl="0" algn="ctr">
              <a:spcBef>
                <a:spcPts val="0"/>
              </a:spcBef>
              <a:buClr>
                <a:schemeClr val="dk1"/>
              </a:buClr>
              <a:buSzPct val="42307"/>
              <a:buFont typeface="Arial"/>
              <a:buNone/>
            </a:pPr>
            <a:r>
              <a:rPr lang="en" sz="2600">
                <a:solidFill>
                  <a:srgbClr val="6FA8DC"/>
                </a:solidFill>
                <a:latin typeface="Oswald"/>
                <a:ea typeface="Oswald"/>
                <a:cs typeface="Oswald"/>
                <a:sym typeface="Oswald"/>
              </a:rPr>
              <a:t>What Clients Want</a:t>
            </a:r>
          </a:p>
          <a:p>
            <a:pPr lvl="0" rtl="0" algn="ctr">
              <a:spcBef>
                <a:spcPts val="0"/>
              </a:spcBef>
              <a:buClr>
                <a:schemeClr val="dk1"/>
              </a:buClr>
              <a:buFont typeface="Arial"/>
              <a:buNone/>
            </a:pPr>
            <a:r>
              <a:t/>
            </a:r>
            <a:endParaRPr>
              <a:solidFill>
                <a:schemeClr val="dk1"/>
              </a:solidFill>
            </a:endParaRPr>
          </a:p>
        </p:txBody>
      </p:sp>
      <p:sp>
        <p:nvSpPr>
          <p:cNvPr id="158" name="Shape 158"/>
          <p:cNvSpPr txBox="1"/>
          <p:nvPr/>
        </p:nvSpPr>
        <p:spPr>
          <a:xfrm>
            <a:off x="758750" y="3596100"/>
            <a:ext cx="3678600" cy="1409400"/>
          </a:xfrm>
          <a:prstGeom prst="rect">
            <a:avLst/>
          </a:prstGeom>
          <a:noFill/>
          <a:ln>
            <a:noFill/>
          </a:ln>
        </p:spPr>
        <p:txBody>
          <a:bodyPr anchorCtr="0" anchor="t" bIns="91425" lIns="91425" rIns="91425" tIns="91425">
            <a:noAutofit/>
          </a:bodyPr>
          <a:lstStyle/>
          <a:p>
            <a:pPr indent="-336550" lvl="0" marL="457200" rtl="0">
              <a:spcBef>
                <a:spcPts val="0"/>
              </a:spcBef>
              <a:buClr>
                <a:schemeClr val="dk2"/>
              </a:buClr>
              <a:buSzPct val="100000"/>
              <a:buFont typeface="Oswald"/>
              <a:buChar char="●"/>
            </a:pPr>
            <a:r>
              <a:rPr lang="en" sz="1700">
                <a:solidFill>
                  <a:schemeClr val="dk2"/>
                </a:solidFill>
                <a:latin typeface="Oswald"/>
                <a:ea typeface="Oswald"/>
                <a:cs typeface="Oswald"/>
                <a:sym typeface="Oswald"/>
              </a:rPr>
              <a:t>More </a:t>
            </a:r>
            <a:r>
              <a:rPr lang="en" sz="1700">
                <a:solidFill>
                  <a:schemeClr val="dk2"/>
                </a:solidFill>
                <a:latin typeface="Oswald"/>
                <a:ea typeface="Oswald"/>
                <a:cs typeface="Oswald"/>
                <a:sym typeface="Oswald"/>
              </a:rPr>
              <a:t>convenient</a:t>
            </a:r>
            <a:r>
              <a:rPr lang="en" sz="1700">
                <a:solidFill>
                  <a:schemeClr val="dk2"/>
                </a:solidFill>
                <a:latin typeface="Oswald"/>
                <a:ea typeface="Oswald"/>
                <a:cs typeface="Oswald"/>
                <a:sym typeface="Oswald"/>
              </a:rPr>
              <a:t> way to buying food</a:t>
            </a:r>
          </a:p>
          <a:p>
            <a:pPr indent="-336550" lvl="0" marL="457200" rtl="0">
              <a:spcBef>
                <a:spcPts val="0"/>
              </a:spcBef>
              <a:buClr>
                <a:schemeClr val="dk2"/>
              </a:buClr>
              <a:buSzPct val="100000"/>
              <a:buFont typeface="Oswald"/>
              <a:buChar char="●"/>
            </a:pPr>
            <a:r>
              <a:rPr lang="en" sz="1700">
                <a:solidFill>
                  <a:schemeClr val="dk2"/>
                </a:solidFill>
                <a:latin typeface="Oswald"/>
                <a:ea typeface="Oswald"/>
                <a:cs typeface="Oswald"/>
                <a:sym typeface="Oswald"/>
              </a:rPr>
              <a:t>Want larger product offering</a:t>
            </a:r>
          </a:p>
          <a:p>
            <a:pPr indent="-336550" lvl="0" marL="457200" rtl="0">
              <a:spcBef>
                <a:spcPts val="0"/>
              </a:spcBef>
              <a:buClr>
                <a:schemeClr val="dk2"/>
              </a:buClr>
              <a:buSzPct val="100000"/>
              <a:buFont typeface="Oswald"/>
              <a:buChar char="●"/>
            </a:pPr>
            <a:r>
              <a:rPr lang="en" sz="1700">
                <a:solidFill>
                  <a:schemeClr val="dk2"/>
                </a:solidFill>
                <a:latin typeface="Oswald"/>
                <a:ea typeface="Oswald"/>
                <a:cs typeface="Oswald"/>
                <a:sym typeface="Oswald"/>
              </a:rPr>
              <a:t>Sell more produce and </a:t>
            </a:r>
            <a:r>
              <a:rPr lang="en" sz="1700">
                <a:solidFill>
                  <a:schemeClr val="dk2"/>
                </a:solidFill>
                <a:latin typeface="Oswald"/>
                <a:ea typeface="Oswald"/>
                <a:cs typeface="Oswald"/>
                <a:sym typeface="Oswald"/>
              </a:rPr>
              <a:t>ingredients</a:t>
            </a:r>
          </a:p>
          <a:p>
            <a:pPr indent="-336550" lvl="0" marL="457200">
              <a:spcBef>
                <a:spcPts val="0"/>
              </a:spcBef>
              <a:buClr>
                <a:schemeClr val="dk2"/>
              </a:buClr>
              <a:buSzPct val="100000"/>
              <a:buFont typeface="Oswald"/>
              <a:buChar char="●"/>
            </a:pPr>
            <a:r>
              <a:rPr lang="en" sz="1700">
                <a:solidFill>
                  <a:schemeClr val="dk2"/>
                </a:solidFill>
                <a:latin typeface="Oswald"/>
                <a:ea typeface="Oswald"/>
                <a:cs typeface="Oswald"/>
                <a:sym typeface="Oswald"/>
              </a:rPr>
              <a:t>Cut </a:t>
            </a:r>
            <a:r>
              <a:rPr lang="en" sz="1700">
                <a:solidFill>
                  <a:schemeClr val="dk2"/>
                </a:solidFill>
                <a:latin typeface="Oswald"/>
                <a:ea typeface="Oswald"/>
                <a:cs typeface="Oswald"/>
                <a:sym typeface="Oswald"/>
              </a:rPr>
              <a:t>shelving</a:t>
            </a:r>
            <a:r>
              <a:rPr lang="en" sz="1700">
                <a:solidFill>
                  <a:schemeClr val="dk2"/>
                </a:solidFill>
                <a:latin typeface="Oswald"/>
                <a:ea typeface="Oswald"/>
                <a:cs typeface="Oswald"/>
                <a:sym typeface="Oswald"/>
              </a:rPr>
              <a:t> and perishable cost </a:t>
            </a:r>
          </a:p>
        </p:txBody>
      </p:sp>
      <p:pic>
        <p:nvPicPr>
          <p:cNvPr id="159" name="Shape 159"/>
          <p:cNvPicPr preferRelativeResize="0"/>
          <p:nvPr/>
        </p:nvPicPr>
        <p:blipFill>
          <a:blip r:embed="rId4">
            <a:alphaModFix/>
          </a:blip>
          <a:stretch>
            <a:fillRect/>
          </a:stretch>
        </p:blipFill>
        <p:spPr>
          <a:xfrm>
            <a:off x="4437350" y="338650"/>
            <a:ext cx="4627625" cy="44472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3" name="Shape 163"/>
        <p:cNvGrpSpPr/>
        <p:nvPr/>
      </p:nvGrpSpPr>
      <p:grpSpPr>
        <a:xfrm>
          <a:off x="0" y="0"/>
          <a:ext cx="0" cy="0"/>
          <a:chOff x="0" y="0"/>
          <a:chExt cx="0" cy="0"/>
        </a:xfrm>
      </p:grpSpPr>
      <p:sp>
        <p:nvSpPr>
          <p:cNvPr id="164" name="Shape 164"/>
          <p:cNvSpPr txBox="1"/>
          <p:nvPr>
            <p:ph type="title"/>
          </p:nvPr>
        </p:nvSpPr>
        <p:spPr>
          <a:xfrm>
            <a:off x="873175" y="244300"/>
            <a:ext cx="5639700" cy="572700"/>
          </a:xfrm>
          <a:prstGeom prst="rect">
            <a:avLst/>
          </a:prstGeom>
        </p:spPr>
        <p:txBody>
          <a:bodyPr anchorCtr="0" anchor="t" bIns="91425" lIns="91425" rIns="91425" tIns="91425">
            <a:noAutofit/>
          </a:bodyPr>
          <a:lstStyle/>
          <a:p>
            <a:pPr lvl="0" rtl="0">
              <a:spcBef>
                <a:spcPts val="0"/>
              </a:spcBef>
              <a:buNone/>
            </a:pPr>
            <a:r>
              <a:rPr lang="en">
                <a:solidFill>
                  <a:srgbClr val="6FA8DC"/>
                </a:solidFill>
                <a:latin typeface="Oswald"/>
                <a:ea typeface="Oswald"/>
                <a:cs typeface="Oswald"/>
                <a:sym typeface="Oswald"/>
              </a:rPr>
              <a:t>How much will it cost?</a:t>
            </a:r>
          </a:p>
        </p:txBody>
      </p:sp>
      <p:sp>
        <p:nvSpPr>
          <p:cNvPr id="165" name="Shape 165"/>
          <p:cNvSpPr/>
          <p:nvPr/>
        </p:nvSpPr>
        <p:spPr>
          <a:xfrm>
            <a:off x="0" y="0"/>
            <a:ext cx="490200" cy="5143500"/>
          </a:xfrm>
          <a:prstGeom prst="rect">
            <a:avLst/>
          </a:prstGeom>
          <a:solidFill>
            <a:srgbClr val="6FA8DC"/>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166" name="Shape 166"/>
          <p:cNvCxnSpPr/>
          <p:nvPr/>
        </p:nvCxnSpPr>
        <p:spPr>
          <a:xfrm flipH="1">
            <a:off x="481400" y="0"/>
            <a:ext cx="17700" cy="5124600"/>
          </a:xfrm>
          <a:prstGeom prst="straightConnector1">
            <a:avLst/>
          </a:prstGeom>
          <a:noFill/>
          <a:ln cap="flat" cmpd="sng" w="19050">
            <a:solidFill>
              <a:srgbClr val="000000"/>
            </a:solidFill>
            <a:prstDash val="solid"/>
            <a:round/>
            <a:headEnd len="lg" w="lg" type="none"/>
            <a:tailEnd len="lg" w="lg" type="none"/>
          </a:ln>
        </p:spPr>
      </p:cxnSp>
      <p:pic>
        <p:nvPicPr>
          <p:cNvPr descr="IFCapture.PNG" id="167" name="Shape 167"/>
          <p:cNvPicPr preferRelativeResize="0"/>
          <p:nvPr/>
        </p:nvPicPr>
        <p:blipFill>
          <a:blip r:embed="rId3">
            <a:alphaModFix/>
          </a:blip>
          <a:stretch>
            <a:fillRect/>
          </a:stretch>
        </p:blipFill>
        <p:spPr>
          <a:xfrm>
            <a:off x="1162050" y="919150"/>
            <a:ext cx="6819900" cy="3305175"/>
          </a:xfrm>
          <a:prstGeom prst="rect">
            <a:avLst/>
          </a:prstGeom>
          <a:noFill/>
          <a:ln>
            <a:noFill/>
          </a:ln>
        </p:spPr>
      </p:pic>
      <p:pic>
        <p:nvPicPr>
          <p:cNvPr id="168" name="Shape 168"/>
          <p:cNvPicPr preferRelativeResize="0"/>
          <p:nvPr/>
        </p:nvPicPr>
        <p:blipFill>
          <a:blip r:embed="rId4">
            <a:alphaModFix/>
          </a:blip>
          <a:stretch>
            <a:fillRect/>
          </a:stretch>
        </p:blipFill>
        <p:spPr>
          <a:xfrm>
            <a:off x="1162050" y="919162"/>
            <a:ext cx="6819900" cy="3305175"/>
          </a:xfrm>
          <a:prstGeom prst="rect">
            <a:avLst/>
          </a:prstGeom>
          <a:noFill/>
          <a:ln>
            <a:noFill/>
          </a:ln>
        </p:spPr>
      </p:pic>
      <p:sp>
        <p:nvSpPr>
          <p:cNvPr id="169" name="Shape 169"/>
          <p:cNvSpPr txBox="1"/>
          <p:nvPr/>
        </p:nvSpPr>
        <p:spPr>
          <a:xfrm>
            <a:off x="2620950" y="4427875"/>
            <a:ext cx="3902100" cy="386700"/>
          </a:xfrm>
          <a:prstGeom prst="rect">
            <a:avLst/>
          </a:prstGeom>
          <a:noFill/>
          <a:ln>
            <a:noFill/>
          </a:ln>
        </p:spPr>
        <p:txBody>
          <a:bodyPr anchorCtr="0" anchor="t" bIns="91425" lIns="91425" rIns="91425" tIns="91425">
            <a:noAutofit/>
          </a:bodyPr>
          <a:lstStyle/>
          <a:p>
            <a:pPr indent="-69850" lvl="0" marL="0" marR="0" rtl="0" algn="l">
              <a:lnSpc>
                <a:spcPct val="100000"/>
              </a:lnSpc>
              <a:spcBef>
                <a:spcPts val="0"/>
              </a:spcBef>
              <a:spcAft>
                <a:spcPts val="0"/>
              </a:spcAft>
              <a:buClr>
                <a:srgbClr val="000000"/>
              </a:buClr>
              <a:buSzPct val="64705"/>
              <a:buFont typeface="Arial"/>
              <a:buNone/>
            </a:pPr>
            <a:r>
              <a:rPr b="1" lang="en" sz="1700">
                <a:solidFill>
                  <a:schemeClr val="dk1"/>
                </a:solidFill>
                <a:latin typeface="Oswald"/>
                <a:ea typeface="Oswald"/>
                <a:cs typeface="Oswald"/>
                <a:sym typeface="Oswald"/>
              </a:rPr>
              <a:t>InstaFresh estimates 50 active daily users </a:t>
            </a:r>
          </a:p>
          <a:p>
            <a:pPr lvl="0">
              <a:spcBef>
                <a:spcPts val="0"/>
              </a:spcBef>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3" name="Shape 173"/>
        <p:cNvGrpSpPr/>
        <p:nvPr/>
      </p:nvGrpSpPr>
      <p:grpSpPr>
        <a:xfrm>
          <a:off x="0" y="0"/>
          <a:ext cx="0" cy="0"/>
          <a:chOff x="0" y="0"/>
          <a:chExt cx="0" cy="0"/>
        </a:xfrm>
      </p:grpSpPr>
      <p:sp>
        <p:nvSpPr>
          <p:cNvPr id="174" name="Shape 174"/>
          <p:cNvSpPr txBox="1"/>
          <p:nvPr>
            <p:ph type="title"/>
          </p:nvPr>
        </p:nvSpPr>
        <p:spPr>
          <a:xfrm>
            <a:off x="739500" y="445025"/>
            <a:ext cx="7887600" cy="572700"/>
          </a:xfrm>
          <a:prstGeom prst="rect">
            <a:avLst/>
          </a:prstGeom>
        </p:spPr>
        <p:txBody>
          <a:bodyPr anchorCtr="0" anchor="t" bIns="91425" lIns="91425" rIns="91425" tIns="91425">
            <a:noAutofit/>
          </a:bodyPr>
          <a:lstStyle/>
          <a:p>
            <a:pPr lvl="0" rtl="0">
              <a:spcBef>
                <a:spcPts val="0"/>
              </a:spcBef>
              <a:buNone/>
            </a:pPr>
            <a:r>
              <a:rPr lang="en">
                <a:solidFill>
                  <a:srgbClr val="6FA8DC"/>
                </a:solidFill>
                <a:latin typeface="Oswald"/>
                <a:ea typeface="Oswald"/>
                <a:cs typeface="Oswald"/>
                <a:sym typeface="Oswald"/>
              </a:rPr>
              <a:t>Data Model </a:t>
            </a:r>
          </a:p>
        </p:txBody>
      </p:sp>
      <p:sp>
        <p:nvSpPr>
          <p:cNvPr id="175" name="Shape 175"/>
          <p:cNvSpPr/>
          <p:nvPr/>
        </p:nvSpPr>
        <p:spPr>
          <a:xfrm>
            <a:off x="0" y="0"/>
            <a:ext cx="490200" cy="5143500"/>
          </a:xfrm>
          <a:prstGeom prst="rect">
            <a:avLst/>
          </a:prstGeom>
          <a:solidFill>
            <a:srgbClr val="6FA8DC"/>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176" name="Shape 176"/>
          <p:cNvCxnSpPr/>
          <p:nvPr/>
        </p:nvCxnSpPr>
        <p:spPr>
          <a:xfrm flipH="1">
            <a:off x="481400" y="0"/>
            <a:ext cx="17700" cy="5124600"/>
          </a:xfrm>
          <a:prstGeom prst="straightConnector1">
            <a:avLst/>
          </a:prstGeom>
          <a:noFill/>
          <a:ln cap="flat" cmpd="sng" w="19050">
            <a:solidFill>
              <a:srgbClr val="000000"/>
            </a:solidFill>
            <a:prstDash val="solid"/>
            <a:round/>
            <a:headEnd len="lg" w="lg" type="none"/>
            <a:tailEnd len="lg" w="lg" type="none"/>
          </a:ln>
        </p:spPr>
      </p:cxnSp>
      <p:pic>
        <p:nvPicPr>
          <p:cNvPr descr="erdplus-diagram.png" id="177" name="Shape 177"/>
          <p:cNvPicPr preferRelativeResize="0"/>
          <p:nvPr/>
        </p:nvPicPr>
        <p:blipFill>
          <a:blip r:embed="rId3">
            <a:alphaModFix/>
          </a:blip>
          <a:stretch>
            <a:fillRect/>
          </a:stretch>
        </p:blipFill>
        <p:spPr>
          <a:xfrm>
            <a:off x="552549" y="1219200"/>
            <a:ext cx="8555800" cy="325477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