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77" r:id="rId3"/>
    <p:sldId id="278" r:id="rId4"/>
    <p:sldId id="282" r:id="rId5"/>
    <p:sldId id="279" r:id="rId6"/>
    <p:sldId id="280" r:id="rId7"/>
    <p:sldId id="281" r:id="rId8"/>
    <p:sldId id="275" r:id="rId9"/>
  </p:sldIdLst>
  <p:sldSz cx="9144000" cy="5143500" type="screen16x9"/>
  <p:notesSz cx="6858000" cy="9144000"/>
  <p:embeddedFontLst>
    <p:embeddedFont>
      <p:font typeface="Dosis" panose="020B0604020202020204" charset="0"/>
      <p:regular r:id="rId11"/>
      <p:bold r:id="rId12"/>
    </p:embeddedFon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D9C335F-DFB8-4246-A5DE-2C3762F515BA}">
  <a:tblStyle styleId="{4D9C335F-DFB8-4246-A5DE-2C3762F515BA}"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454" autoAdjust="0"/>
  </p:normalViewPr>
  <p:slideViewPr>
    <p:cSldViewPr snapToGrid="0">
      <p:cViewPr varScale="1">
        <p:scale>
          <a:sx n="74" d="100"/>
          <a:sy n="74" d="100"/>
        </p:scale>
        <p:origin x="10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Example: When a client gave Madoff $1,000,000. Madoff returned 10% of it, i.e. $100,00 every year for the next 10 years.</a:t>
            </a:r>
          </a:p>
          <a:p>
            <a:r>
              <a:rPr lang="en-US" dirty="0"/>
              <a:t>After 10 years, he had given the investor all of his money ($1,000,000) back. In the 11th year, he had no more cash to make the yearly payment. When the client would ask for his $1,000,000; Madoff admitted that it no longer existed. Essentially, it was a </a:t>
            </a:r>
            <a:r>
              <a:rPr lang="en-US" dirty="0" err="1"/>
              <a:t>ponzi</a:t>
            </a:r>
            <a:r>
              <a:rPr lang="en-US" dirty="0"/>
              <a:t> scheme that made no profit </a:t>
            </a:r>
            <a:r>
              <a:rPr lang="en-US" dirty="0" err="1"/>
              <a:t>inspite</a:t>
            </a:r>
            <a:r>
              <a:rPr lang="en-US" dirty="0"/>
              <a:t> lasting for 10 years. Madoff kept adding more and more investors to be sustainable and cover his company cost as well.</a:t>
            </a:r>
            <a:r>
              <a:rPr lang="en-US" baseline="0" dirty="0"/>
              <a:t> </a:t>
            </a:r>
            <a:r>
              <a:rPr lang="en-US" dirty="0"/>
              <a:t>The new investor's cash was used to pay back the old investor. Every investor's 10% gain was another investor's 10% loss.</a:t>
            </a:r>
          </a:p>
          <a:p>
            <a:endParaRPr lang="en-US" dirty="0"/>
          </a:p>
        </p:txBody>
      </p:sp>
    </p:spTree>
    <p:extLst>
      <p:ext uri="{BB962C8B-B14F-4D97-AF65-F5344CB8AC3E}">
        <p14:creationId xmlns:p14="http://schemas.microsoft.com/office/powerpoint/2010/main" val="2958142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The most devastative effect of this scandal was that on people's trust in investments. If people stop investing in the businesses and the government that would be worst case scenario for the economy. </a:t>
            </a:r>
          </a:p>
          <a:p>
            <a:endParaRPr lang="en-US" dirty="0"/>
          </a:p>
        </p:txBody>
      </p:sp>
    </p:spTree>
    <p:extLst>
      <p:ext uri="{BB962C8B-B14F-4D97-AF65-F5344CB8AC3E}">
        <p14:creationId xmlns:p14="http://schemas.microsoft.com/office/powerpoint/2010/main" val="12573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0" dirty="0"/>
              <a:t>Violation of Conservatism</a:t>
            </a:r>
            <a:r>
              <a:rPr lang="en-US" b="0" baseline="0" dirty="0"/>
              <a:t> principle of GAAP</a:t>
            </a:r>
            <a:r>
              <a:rPr lang="en-US" baseline="0" dirty="0"/>
              <a:t>: </a:t>
            </a:r>
          </a:p>
          <a:p>
            <a:r>
              <a:rPr lang="en-US" dirty="0"/>
              <a:t>The accounting for the company wasn't fair not was it reasonable and hence company violated the conservatism principle of GAAP </a:t>
            </a:r>
          </a:p>
          <a:p>
            <a:r>
              <a:rPr lang="en-US" dirty="0"/>
              <a:t>The books and reports were changed to make the business look profitable.</a:t>
            </a:r>
          </a:p>
          <a:p>
            <a:r>
              <a:rPr lang="en-US" dirty="0"/>
              <a:t>Full Disclosure Principle:</a:t>
            </a:r>
          </a:p>
          <a:p>
            <a:r>
              <a:rPr lang="en-US" dirty="0"/>
              <a:t>The company didn't include complete information, which would affect income statements as the books were cooked. The company failed to accurately reveal that they weren't profitable.  </a:t>
            </a:r>
          </a:p>
          <a:p>
            <a:r>
              <a:rPr lang="en-US" dirty="0"/>
              <a:t>Violation of Revenue Recognition principle of GAAP as the revenue wasn't recorded as it was earned.</a:t>
            </a:r>
          </a:p>
          <a:p>
            <a:endParaRPr lang="en-US" dirty="0"/>
          </a:p>
          <a:p>
            <a:r>
              <a:rPr lang="en-US" dirty="0"/>
              <a:t>“</a:t>
            </a:r>
            <a:r>
              <a:rPr lang="en-US" sz="1100" b="0" i="0" kern="1200" dirty="0">
                <a:solidFill>
                  <a:schemeClr val="tx1"/>
                </a:solidFill>
                <a:effectLst/>
                <a:latin typeface="+mn-lt"/>
                <a:ea typeface="+mn-ea"/>
                <a:cs typeface="+mn-cs"/>
              </a:rPr>
              <a:t>Friehling also failed to test internal controls as required under GAAP and GAAS standards. For example, Friehling did not take any steps to test internal controls over areas such as BLMIS’ redemption of client funds, the payment of invoices for corporate expenses, or the purchase of securities by BLMIS on behalf of its clients.” - Accountant for Bernard L. Madoff Investment Securities, LLC Charged with Fraud Stemming from Accounting Violations </a:t>
            </a:r>
            <a:endParaRPr lang="en-US" dirty="0"/>
          </a:p>
          <a:p>
            <a:r>
              <a:rPr lang="en-US" dirty="0"/>
              <a:t> </a:t>
            </a:r>
          </a:p>
          <a:p>
            <a:endParaRPr lang="en-US" dirty="0"/>
          </a:p>
        </p:txBody>
      </p:sp>
    </p:spTree>
    <p:extLst>
      <p:ext uri="{BB962C8B-B14F-4D97-AF65-F5344CB8AC3E}">
        <p14:creationId xmlns:p14="http://schemas.microsoft.com/office/powerpoint/2010/main" val="3288679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6560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222222"/>
        </a:solidFill>
        <a:effectLst/>
      </p:bgPr>
    </p:bg>
    <p:spTree>
      <p:nvGrpSpPr>
        <p:cNvPr id="1" name="Shape 9"/>
        <p:cNvGrpSpPr/>
        <p:nvPr/>
      </p:nvGrpSpPr>
      <p:grpSpPr>
        <a:xfrm>
          <a:off x="0" y="0"/>
          <a:ext cx="0" cy="0"/>
          <a:chOff x="0" y="0"/>
          <a:chExt cx="0" cy="0"/>
        </a:xfrm>
      </p:grpSpPr>
      <p:sp>
        <p:nvSpPr>
          <p:cNvPr id="10" name="Shape 10"/>
          <p:cNvSpPr/>
          <p:nvPr/>
        </p:nvSpPr>
        <p:spPr>
          <a:xfrm>
            <a:off x="-11025" y="-11025"/>
            <a:ext cx="9144000" cy="5143500"/>
          </a:xfrm>
          <a:prstGeom prst="rect">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8700">
              <a:alpha val="85380"/>
            </a:srgbClr>
          </a:solidFill>
          <a:ln>
            <a:noFill/>
          </a:ln>
        </p:spPr>
      </p:sp>
      <p:sp>
        <p:nvSpPr>
          <p:cNvPr id="12" name="Shape 12"/>
          <p:cNvSpPr/>
          <p:nvPr/>
        </p:nvSpPr>
        <p:spPr>
          <a:xfrm flipH="1">
            <a:off x="-418950" y="4394400"/>
            <a:ext cx="8172300" cy="749100"/>
          </a:xfrm>
          <a:prstGeom prst="parallelogram">
            <a:avLst>
              <a:gd name="adj" fmla="val 51542"/>
            </a:avLst>
          </a:prstGeom>
          <a:solidFill>
            <a:srgbClr val="FFFFFF">
              <a:alpha val="17690"/>
            </a:srgbClr>
          </a:solidFill>
          <a:ln>
            <a:noFill/>
          </a:ln>
        </p:spPr>
        <p:txBody>
          <a:bodyPr lIns="91425" tIns="91425" rIns="91425" bIns="91425" anchor="ctr" anchorCtr="0">
            <a:noAutofit/>
          </a:bodyPr>
          <a:lstStyle/>
          <a:p>
            <a:pPr lvl="0" rtl="0">
              <a:spcBef>
                <a:spcPts val="0"/>
              </a:spcBef>
              <a:buNone/>
            </a:pPr>
            <a:endParaRPr>
              <a:solidFill>
                <a:srgbClr val="434343"/>
              </a:solidFill>
            </a:endParaRPr>
          </a:p>
        </p:txBody>
      </p:sp>
      <p:sp>
        <p:nvSpPr>
          <p:cNvPr id="13" name="Shape 13"/>
          <p:cNvSpPr/>
          <p:nvPr/>
        </p:nvSpPr>
        <p:spPr>
          <a:xfrm flipH="1">
            <a:off x="1028474" y="4166400"/>
            <a:ext cx="8369700" cy="228000"/>
          </a:xfrm>
          <a:prstGeom prst="parallelogram">
            <a:avLst>
              <a:gd name="adj" fmla="val 51542"/>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14" name="Shape 14"/>
          <p:cNvSpPr txBox="1">
            <a:spLocks noGrp="1"/>
          </p:cNvSpPr>
          <p:nvPr>
            <p:ph type="ctrTitle"/>
          </p:nvPr>
        </p:nvSpPr>
        <p:spPr>
          <a:xfrm>
            <a:off x="1028475" y="0"/>
            <a:ext cx="5238600" cy="4020000"/>
          </a:xfrm>
          <a:prstGeom prst="rect">
            <a:avLst/>
          </a:prstGeom>
        </p:spPr>
        <p:txBody>
          <a:bodyPr lIns="91425" tIns="91425" rIns="91425" bIns="91425" anchor="b" anchorCtr="0"/>
          <a:lstStyle>
            <a:lvl1pPr lvl="0" rtl="0">
              <a:spcBef>
                <a:spcPts val="0"/>
              </a:spcBef>
              <a:buSzPct val="100000"/>
              <a:defRPr sz="5200"/>
            </a:lvl1pPr>
            <a:lvl2pPr lvl="1" rtl="0">
              <a:spcBef>
                <a:spcPts val="0"/>
              </a:spcBef>
              <a:buSzPct val="100000"/>
              <a:defRPr sz="5200"/>
            </a:lvl2pPr>
            <a:lvl3pPr lvl="2" rtl="0">
              <a:spcBef>
                <a:spcPts val="0"/>
              </a:spcBef>
              <a:buSzPct val="100000"/>
              <a:defRPr sz="5200"/>
            </a:lvl3pPr>
            <a:lvl4pPr lvl="3" rtl="0">
              <a:spcBef>
                <a:spcPts val="0"/>
              </a:spcBef>
              <a:buSzPct val="100000"/>
              <a:defRPr sz="5200"/>
            </a:lvl4pPr>
            <a:lvl5pPr lvl="4" rtl="0">
              <a:spcBef>
                <a:spcPts val="0"/>
              </a:spcBef>
              <a:buSzPct val="100000"/>
              <a:defRPr sz="5200"/>
            </a:lvl5pPr>
            <a:lvl6pPr lvl="5" rtl="0">
              <a:spcBef>
                <a:spcPts val="0"/>
              </a:spcBef>
              <a:buSzPct val="100000"/>
              <a:defRPr sz="5200"/>
            </a:lvl6pPr>
            <a:lvl7pPr lvl="6" rtl="0">
              <a:spcBef>
                <a:spcPts val="0"/>
              </a:spcBef>
              <a:buSzPct val="100000"/>
              <a:defRPr sz="5200"/>
            </a:lvl7pPr>
            <a:lvl8pPr lvl="7" rtl="0">
              <a:spcBef>
                <a:spcPts val="0"/>
              </a:spcBef>
              <a:buSzPct val="100000"/>
              <a:defRPr sz="5200"/>
            </a:lvl8pPr>
            <a:lvl9pPr lvl="8" rtl="0">
              <a:spcBef>
                <a:spcPts val="0"/>
              </a:spcBef>
              <a:buSzPct val="100000"/>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95"/>
        <p:cNvGrpSpPr/>
        <p:nvPr/>
      </p:nvGrpSpPr>
      <p:grpSpPr>
        <a:xfrm>
          <a:off x="0" y="0"/>
          <a:ext cx="0" cy="0"/>
          <a:chOff x="0" y="0"/>
          <a:chExt cx="0" cy="0"/>
        </a:xfrm>
      </p:grpSpPr>
      <p:sp>
        <p:nvSpPr>
          <p:cNvPr id="96" name="Shape 96"/>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333333"/>
          </a:solidFill>
          <a:ln>
            <a:noFill/>
          </a:ln>
        </p:spPr>
      </p:sp>
      <p:sp>
        <p:nvSpPr>
          <p:cNvPr id="97" name="Shape 97"/>
          <p:cNvSpPr/>
          <p:nvPr/>
        </p:nvSpPr>
        <p:spPr>
          <a:xfrm flipH="1">
            <a:off x="-903537" y="-17561"/>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8" name="Shape 98"/>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99" name="Shape 9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100" name="Shape 10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bg>
      <p:bgPr>
        <a:solidFill>
          <a:srgbClr val="FF8700"/>
        </a:solidFill>
        <a:effectLst/>
      </p:bgPr>
    </p:bg>
    <p:spTree>
      <p:nvGrpSpPr>
        <p:cNvPr id="1" name="Shape 15"/>
        <p:cNvGrpSpPr/>
        <p:nvPr/>
      </p:nvGrpSpPr>
      <p:grpSpPr>
        <a:xfrm>
          <a:off x="0" y="0"/>
          <a:ext cx="0" cy="0"/>
          <a:chOff x="0" y="0"/>
          <a:chExt cx="0" cy="0"/>
        </a:xfrm>
      </p:grpSpPr>
      <p:sp>
        <p:nvSpPr>
          <p:cNvPr id="16" name="Shape 16"/>
          <p:cNvSpPr/>
          <p:nvPr/>
        </p:nvSpPr>
        <p:spPr>
          <a:xfrm>
            <a:off x="5086350" y="-38100"/>
            <a:ext cx="4114800" cy="5219700"/>
          </a:xfrm>
          <a:custGeom>
            <a:avLst/>
            <a:gdLst/>
            <a:ahLst/>
            <a:cxnLst/>
            <a:rect l="0" t="0" r="0" b="0"/>
            <a:pathLst>
              <a:path w="164592" h="208788" extrusionOk="0">
                <a:moveTo>
                  <a:pt x="0" y="1524"/>
                </a:moveTo>
                <a:lnTo>
                  <a:pt x="107442" y="208788"/>
                </a:lnTo>
                <a:lnTo>
                  <a:pt x="164592" y="208788"/>
                </a:lnTo>
                <a:lnTo>
                  <a:pt x="164592" y="0"/>
                </a:lnTo>
                <a:close/>
              </a:path>
            </a:pathLst>
          </a:custGeom>
          <a:solidFill>
            <a:srgbClr val="FFFFFF">
              <a:alpha val="17690"/>
            </a:srgbClr>
          </a:solidFill>
          <a:ln>
            <a:noFill/>
          </a:ln>
        </p:spPr>
      </p:sp>
      <p:sp>
        <p:nvSpPr>
          <p:cNvPr id="17" name="Shape 17"/>
          <p:cNvSpPr/>
          <p:nvPr/>
        </p:nvSpPr>
        <p:spPr>
          <a:xfrm flipH="1">
            <a:off x="-418950" y="4394400"/>
            <a:ext cx="8172300" cy="749100"/>
          </a:xfrm>
          <a:prstGeom prst="parallelogram">
            <a:avLst>
              <a:gd name="adj" fmla="val 51542"/>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434343"/>
              </a:solidFill>
            </a:endParaRPr>
          </a:p>
        </p:txBody>
      </p:sp>
      <p:sp>
        <p:nvSpPr>
          <p:cNvPr id="18" name="Shape 18"/>
          <p:cNvSpPr/>
          <p:nvPr/>
        </p:nvSpPr>
        <p:spPr>
          <a:xfrm flipH="1">
            <a:off x="1028474" y="4166400"/>
            <a:ext cx="8369700" cy="2280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ctrTitle"/>
          </p:nvPr>
        </p:nvSpPr>
        <p:spPr>
          <a:xfrm>
            <a:off x="1028475" y="2345350"/>
            <a:ext cx="5220000" cy="1159800"/>
          </a:xfrm>
          <a:prstGeom prst="rect">
            <a:avLst/>
          </a:prstGeom>
        </p:spPr>
        <p:txBody>
          <a:bodyPr lIns="91425" tIns="91425" rIns="91425" bIns="91425" anchor="b"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20" name="Shape 20"/>
          <p:cNvSpPr txBox="1">
            <a:spLocks noGrp="1"/>
          </p:cNvSpPr>
          <p:nvPr>
            <p:ph type="subTitle" idx="1"/>
          </p:nvPr>
        </p:nvSpPr>
        <p:spPr>
          <a:xfrm>
            <a:off x="1028475" y="3449650"/>
            <a:ext cx="5220000" cy="570000"/>
          </a:xfrm>
          <a:prstGeom prst="rect">
            <a:avLst/>
          </a:prstGeom>
        </p:spPr>
        <p:txBody>
          <a:bodyPr lIns="91425" tIns="91425" rIns="91425" bIns="91425" anchor="t" anchorCtr="0"/>
          <a:lstStyle>
            <a:lvl1pPr lvl="0" rtl="0">
              <a:spcBef>
                <a:spcPts val="0"/>
              </a:spcBef>
              <a:buClr>
                <a:srgbClr val="222222"/>
              </a:buClr>
              <a:buSzPct val="100000"/>
              <a:buNone/>
              <a:defRPr sz="2400"/>
            </a:lvl1pPr>
            <a:lvl2pPr lvl="1" rtl="0">
              <a:spcBef>
                <a:spcPts val="0"/>
              </a:spcBef>
              <a:buClr>
                <a:srgbClr val="222222"/>
              </a:buClr>
              <a:buNone/>
              <a:defRPr/>
            </a:lvl2pPr>
            <a:lvl3pPr lvl="2" rtl="0">
              <a:spcBef>
                <a:spcPts val="0"/>
              </a:spcBef>
              <a:buClr>
                <a:srgbClr val="222222"/>
              </a:buClr>
              <a:buNone/>
              <a:defRPr/>
            </a:lvl3pPr>
            <a:lvl4pPr lvl="3" rtl="0">
              <a:spcBef>
                <a:spcPts val="0"/>
              </a:spcBef>
              <a:buClr>
                <a:srgbClr val="222222"/>
              </a:buClr>
              <a:buSzPct val="100000"/>
              <a:buNone/>
              <a:defRPr sz="2400"/>
            </a:lvl4pPr>
            <a:lvl5pPr lvl="4" rtl="0">
              <a:spcBef>
                <a:spcPts val="0"/>
              </a:spcBef>
              <a:buClr>
                <a:srgbClr val="222222"/>
              </a:buClr>
              <a:buSzPct val="100000"/>
              <a:buNone/>
              <a:defRPr sz="2400"/>
            </a:lvl5pPr>
            <a:lvl6pPr lvl="5" rtl="0">
              <a:spcBef>
                <a:spcPts val="0"/>
              </a:spcBef>
              <a:buClr>
                <a:srgbClr val="222222"/>
              </a:buClr>
              <a:buSzPct val="100000"/>
              <a:buNone/>
              <a:defRPr sz="2400"/>
            </a:lvl6pPr>
            <a:lvl7pPr lvl="6" rtl="0">
              <a:spcBef>
                <a:spcPts val="0"/>
              </a:spcBef>
              <a:buClr>
                <a:srgbClr val="222222"/>
              </a:buClr>
              <a:buSzPct val="100000"/>
              <a:buNone/>
              <a:defRPr sz="2400"/>
            </a:lvl7pPr>
            <a:lvl8pPr lvl="7" rtl="0">
              <a:spcBef>
                <a:spcPts val="0"/>
              </a:spcBef>
              <a:buClr>
                <a:srgbClr val="222222"/>
              </a:buClr>
              <a:buSzPct val="100000"/>
              <a:buNone/>
              <a:defRPr sz="2400"/>
            </a:lvl8pPr>
            <a:lvl9pPr lvl="8" rtl="0">
              <a:spcBef>
                <a:spcPts val="0"/>
              </a:spcBef>
              <a:buClr>
                <a:srgbClr val="222222"/>
              </a:buClr>
              <a:buSzPct val="100000"/>
              <a:buNone/>
              <a:defRPr sz="24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21"/>
        <p:cNvGrpSpPr/>
        <p:nvPr/>
      </p:nvGrpSpPr>
      <p:grpSpPr>
        <a:xfrm>
          <a:off x="0" y="0"/>
          <a:ext cx="0" cy="0"/>
          <a:chOff x="0" y="0"/>
          <a:chExt cx="0" cy="0"/>
        </a:xfrm>
      </p:grpSpPr>
      <p:sp>
        <p:nvSpPr>
          <p:cNvPr id="22" name="Shape 22"/>
          <p:cNvSpPr/>
          <p:nvPr/>
        </p:nvSpPr>
        <p:spPr>
          <a:xfrm>
            <a:off x="-44050" y="-38100"/>
            <a:ext cx="4139800" cy="5192625"/>
          </a:xfrm>
          <a:custGeom>
            <a:avLst/>
            <a:gdLst/>
            <a:ahLst/>
            <a:cxnLst/>
            <a:rect l="0" t="0" r="0" b="0"/>
            <a:pathLst>
              <a:path w="165592" h="207705" extrusionOk="0">
                <a:moveTo>
                  <a:pt x="165592" y="207264"/>
                </a:moveTo>
                <a:lnTo>
                  <a:pt x="58150" y="0"/>
                </a:lnTo>
                <a:lnTo>
                  <a:pt x="0" y="643"/>
                </a:lnTo>
                <a:lnTo>
                  <a:pt x="881" y="207705"/>
                </a:lnTo>
                <a:close/>
              </a:path>
            </a:pathLst>
          </a:custGeom>
          <a:solidFill>
            <a:srgbClr val="F3F3F3"/>
          </a:solidFill>
          <a:ln>
            <a:noFill/>
          </a:ln>
        </p:spPr>
      </p:sp>
      <p:sp>
        <p:nvSpPr>
          <p:cNvPr id="23" name="Shape 23"/>
          <p:cNvSpPr/>
          <p:nvPr/>
        </p:nvSpPr>
        <p:spPr>
          <a:xfrm flipH="1">
            <a:off x="-647600" y="-14750"/>
            <a:ext cx="24819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24" name="Shape 24"/>
          <p:cNvSpPr txBox="1">
            <a:spLocks noGrp="1"/>
          </p:cNvSpPr>
          <p:nvPr>
            <p:ph type="body" idx="1"/>
          </p:nvPr>
        </p:nvSpPr>
        <p:spPr>
          <a:xfrm>
            <a:off x="990375" y="1021950"/>
            <a:ext cx="7343100" cy="3372600"/>
          </a:xfrm>
          <a:prstGeom prst="rect">
            <a:avLst/>
          </a:prstGeom>
        </p:spPr>
        <p:txBody>
          <a:bodyPr lIns="91425" tIns="91425" rIns="91425" bIns="91425" anchor="ctr" anchorCtr="0"/>
          <a:lstStyle>
            <a:lvl1pPr lvl="0" rtl="0">
              <a:spcBef>
                <a:spcPts val="0"/>
              </a:spcBef>
              <a:buSzPct val="100000"/>
              <a:defRPr sz="3600" i="1"/>
            </a:lvl1pPr>
            <a:lvl2pPr lvl="1" rtl="0">
              <a:spcBef>
                <a:spcPts val="0"/>
              </a:spcBef>
              <a:buSzPct val="100000"/>
              <a:defRPr sz="3600" i="1"/>
            </a:lvl2pPr>
            <a:lvl3pPr lvl="2" rtl="0">
              <a:spcBef>
                <a:spcPts val="0"/>
              </a:spcBef>
              <a:buSzPct val="100000"/>
              <a:defRPr sz="3600" i="1"/>
            </a:lvl3pPr>
            <a:lvl4pPr lvl="3" rtl="0">
              <a:spcBef>
                <a:spcPts val="0"/>
              </a:spcBef>
              <a:buSzPct val="100000"/>
              <a:defRPr sz="3600" i="1"/>
            </a:lvl4pPr>
            <a:lvl5pPr lvl="4" rtl="0">
              <a:spcBef>
                <a:spcPts val="0"/>
              </a:spcBef>
              <a:buSzPct val="100000"/>
              <a:defRPr sz="3600" i="1"/>
            </a:lvl5pPr>
            <a:lvl6pPr lvl="5" rtl="0">
              <a:spcBef>
                <a:spcPts val="0"/>
              </a:spcBef>
              <a:buSzPct val="100000"/>
              <a:defRPr sz="3600" i="1"/>
            </a:lvl6pPr>
            <a:lvl7pPr lvl="6" rtl="0">
              <a:spcBef>
                <a:spcPts val="0"/>
              </a:spcBef>
              <a:buSzPct val="100000"/>
              <a:defRPr sz="3600" i="1"/>
            </a:lvl7pPr>
            <a:lvl8pPr lvl="7" rtl="0">
              <a:spcBef>
                <a:spcPts val="0"/>
              </a:spcBef>
              <a:buSzPct val="100000"/>
              <a:defRPr sz="3600" i="1"/>
            </a:lvl8pPr>
            <a:lvl9pPr lvl="8" rtl="0">
              <a:spcBef>
                <a:spcPts val="0"/>
              </a:spcBef>
              <a:buSzPct val="100000"/>
              <a:defRPr sz="3600" i="1"/>
            </a:lvl9pPr>
          </a:lstStyle>
          <a:p>
            <a:endParaRPr/>
          </a:p>
        </p:txBody>
      </p:sp>
      <p:sp>
        <p:nvSpPr>
          <p:cNvPr id="25" name="Shape 25"/>
          <p:cNvSpPr txBox="1"/>
          <p:nvPr/>
        </p:nvSpPr>
        <p:spPr>
          <a:xfrm>
            <a:off x="-121150" y="-271850"/>
            <a:ext cx="1955700" cy="653700"/>
          </a:xfrm>
          <a:prstGeom prst="rect">
            <a:avLst/>
          </a:prstGeom>
          <a:noFill/>
          <a:ln>
            <a:noFill/>
          </a:ln>
        </p:spPr>
        <p:txBody>
          <a:bodyPr lIns="91425" tIns="91425" rIns="91425" bIns="91425" anchor="t" anchorCtr="0">
            <a:noAutofit/>
          </a:bodyPr>
          <a:lstStyle/>
          <a:p>
            <a:pPr lvl="0" algn="ctr" rtl="0">
              <a:spcBef>
                <a:spcPts val="0"/>
              </a:spcBef>
              <a:buNone/>
            </a:pPr>
            <a:r>
              <a:rPr lang="en" sz="15000">
                <a:solidFill>
                  <a:srgbClr val="FFFFFF"/>
                </a:solidFill>
                <a:latin typeface="Dosis"/>
                <a:ea typeface="Dosis"/>
                <a:cs typeface="Dosis"/>
                <a:sym typeface="Dosis"/>
              </a:rPr>
              <a:t>“</a:t>
            </a:r>
          </a:p>
        </p:txBody>
      </p:sp>
      <p:sp>
        <p:nvSpPr>
          <p:cNvPr id="26" name="Shape 26"/>
          <p:cNvSpPr/>
          <p:nvPr/>
        </p:nvSpPr>
        <p:spPr>
          <a:xfrm flipH="1">
            <a:off x="1440947" y="-14750"/>
            <a:ext cx="7458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27" name="Shape 27"/>
          <p:cNvSpPr/>
          <p:nvPr/>
        </p:nvSpPr>
        <p:spPr>
          <a:xfrm flipH="1">
            <a:off x="6957298" y="4394650"/>
            <a:ext cx="26439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28" name="Shape 28"/>
          <p:cNvSpPr txBox="1"/>
          <p:nvPr/>
        </p:nvSpPr>
        <p:spPr>
          <a:xfrm>
            <a:off x="6957475" y="4137550"/>
            <a:ext cx="2186400" cy="653700"/>
          </a:xfrm>
          <a:prstGeom prst="rect">
            <a:avLst/>
          </a:prstGeom>
          <a:noFill/>
          <a:ln>
            <a:noFill/>
          </a:ln>
        </p:spPr>
        <p:txBody>
          <a:bodyPr lIns="91425" tIns="91425" rIns="91425" bIns="91425" anchor="t" anchorCtr="0">
            <a:noAutofit/>
          </a:bodyPr>
          <a:lstStyle/>
          <a:p>
            <a:pPr lvl="0" algn="ctr" rtl="0">
              <a:spcBef>
                <a:spcPts val="0"/>
              </a:spcBef>
              <a:buNone/>
            </a:pPr>
            <a:r>
              <a:rPr lang="en" sz="15000">
                <a:solidFill>
                  <a:srgbClr val="FFFFFF"/>
                </a:solidFill>
                <a:latin typeface="Dosis"/>
                <a:ea typeface="Dosis"/>
                <a:cs typeface="Dosis"/>
                <a:sym typeface="Dosis"/>
              </a:rPr>
              <a:t>”</a:t>
            </a:r>
          </a:p>
        </p:txBody>
      </p:sp>
      <p:sp>
        <p:nvSpPr>
          <p:cNvPr id="29" name="Shape 29"/>
          <p:cNvSpPr/>
          <p:nvPr/>
        </p:nvSpPr>
        <p:spPr>
          <a:xfrm flipH="1">
            <a:off x="6626547" y="4394650"/>
            <a:ext cx="7458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40"/>
        <p:cNvGrpSpPr/>
        <p:nvPr/>
      </p:nvGrpSpPr>
      <p:grpSpPr>
        <a:xfrm>
          <a:off x="0" y="0"/>
          <a:ext cx="0" cy="0"/>
          <a:chOff x="0" y="0"/>
          <a:chExt cx="0" cy="0"/>
        </a:xfrm>
      </p:grpSpPr>
      <p:sp>
        <p:nvSpPr>
          <p:cNvPr id="41" name="Shape 41"/>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42" name="Shape 42"/>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3" name="Shape 43"/>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4" name="Shape 44"/>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45" name="Shape 45"/>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6" name="Shape 46"/>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47" name="Shape 47"/>
          <p:cNvSpPr txBox="1">
            <a:spLocks noGrp="1"/>
          </p:cNvSpPr>
          <p:nvPr>
            <p:ph type="title"/>
          </p:nvPr>
        </p:nvSpPr>
        <p:spPr>
          <a:xfrm>
            <a:off x="1101386" y="272850"/>
            <a:ext cx="7574400" cy="749100"/>
          </a:xfrm>
          <a:prstGeom prst="rect">
            <a:avLst/>
          </a:prstGeom>
        </p:spPr>
        <p:txBody>
          <a:bodyPr lIns="91425" tIns="91425" rIns="91425" bIns="91425" anchor="ctr" anchorCtr="0"/>
          <a:lstStyle>
            <a:lvl1pPr lvl="0" rtl="0">
              <a:spcBef>
                <a:spcPts val="0"/>
              </a:spcBef>
              <a:buSzPct val="100000"/>
              <a:defRPr sz="2400" b="0"/>
            </a:lvl1pPr>
            <a:lvl2pPr lvl="1" rtl="0">
              <a:spcBef>
                <a:spcPts val="0"/>
              </a:spcBef>
              <a:buSzPct val="100000"/>
              <a:defRPr sz="2400" b="0"/>
            </a:lvl2pPr>
            <a:lvl3pPr lvl="2" rtl="0">
              <a:spcBef>
                <a:spcPts val="0"/>
              </a:spcBef>
              <a:buSzPct val="100000"/>
              <a:defRPr sz="2400" b="0"/>
            </a:lvl3pPr>
            <a:lvl4pPr lvl="3" rtl="0">
              <a:spcBef>
                <a:spcPts val="0"/>
              </a:spcBef>
              <a:buSzPct val="100000"/>
              <a:defRPr sz="2400" b="0"/>
            </a:lvl4pPr>
            <a:lvl5pPr lvl="4" rtl="0">
              <a:spcBef>
                <a:spcPts val="0"/>
              </a:spcBef>
              <a:buSzPct val="100000"/>
              <a:defRPr sz="2400" b="0"/>
            </a:lvl5pPr>
            <a:lvl6pPr lvl="5" rtl="0">
              <a:spcBef>
                <a:spcPts val="0"/>
              </a:spcBef>
              <a:buSzPct val="100000"/>
              <a:defRPr sz="2400" b="0"/>
            </a:lvl6pPr>
            <a:lvl7pPr lvl="6" rtl="0">
              <a:spcBef>
                <a:spcPts val="0"/>
              </a:spcBef>
              <a:buSzPct val="100000"/>
              <a:defRPr sz="2400" b="0"/>
            </a:lvl7pPr>
            <a:lvl8pPr lvl="7" rtl="0">
              <a:spcBef>
                <a:spcPts val="0"/>
              </a:spcBef>
              <a:buSzPct val="100000"/>
              <a:defRPr sz="2400" b="0"/>
            </a:lvl8pPr>
            <a:lvl9pPr lvl="8" rtl="0">
              <a:spcBef>
                <a:spcPts val="0"/>
              </a:spcBef>
              <a:buSzPct val="100000"/>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lIns="91425" tIns="91425" rIns="91425" bIns="91425" anchor="t" anchorCtr="0"/>
          <a:lstStyle>
            <a:lvl1pPr lvl="0" rtl="0">
              <a:spcBef>
                <a:spcPts val="0"/>
              </a:spcBef>
              <a:buSzPct val="100000"/>
              <a:defRPr sz="2600"/>
            </a:lvl1pPr>
            <a:lvl2pPr lvl="1" rtl="0">
              <a:spcBef>
                <a:spcPts val="0"/>
              </a:spcBef>
              <a:buSzPct val="100000"/>
              <a:defRPr sz="2600"/>
            </a:lvl2pPr>
            <a:lvl3pPr lvl="2" rtl="0">
              <a:spcBef>
                <a:spcPts val="0"/>
              </a:spcBef>
              <a:buSzPct val="100000"/>
              <a:defRPr sz="2600"/>
            </a:lvl3pPr>
            <a:lvl4pPr lvl="3" rtl="0">
              <a:spcBef>
                <a:spcPts val="0"/>
              </a:spcBef>
              <a:buSzPct val="100000"/>
              <a:defRPr sz="2600"/>
            </a:lvl4pPr>
            <a:lvl5pPr lvl="4" rtl="0">
              <a:spcBef>
                <a:spcPts val="0"/>
              </a:spcBef>
              <a:buSzPct val="100000"/>
              <a:defRPr sz="2600"/>
            </a:lvl5pPr>
            <a:lvl6pPr lvl="5" rtl="0">
              <a:spcBef>
                <a:spcPts val="0"/>
              </a:spcBef>
              <a:buSzPct val="100000"/>
              <a:defRPr sz="2600"/>
            </a:lvl6pPr>
            <a:lvl7pPr lvl="6" rtl="0">
              <a:spcBef>
                <a:spcPts val="0"/>
              </a:spcBef>
              <a:buSzPct val="100000"/>
              <a:defRPr sz="2600"/>
            </a:lvl7pPr>
            <a:lvl8pPr lvl="7" rtl="0">
              <a:spcBef>
                <a:spcPts val="0"/>
              </a:spcBef>
              <a:buSzPct val="100000"/>
              <a:defRPr sz="2600"/>
            </a:lvl8pPr>
            <a:lvl9pPr lvl="8" rtl="0">
              <a:spcBef>
                <a:spcPts val="0"/>
              </a:spcBef>
              <a:buSzPct val="100000"/>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lIns="91425" tIns="91425" rIns="91425" bIns="91425" anchor="t" anchorCtr="0"/>
          <a:lstStyle>
            <a:lvl1pPr lvl="0" rtl="0">
              <a:spcBef>
                <a:spcPts val="0"/>
              </a:spcBef>
              <a:buSzPct val="100000"/>
              <a:defRPr sz="2600"/>
            </a:lvl1pPr>
            <a:lvl2pPr lvl="1" rtl="0">
              <a:spcBef>
                <a:spcPts val="0"/>
              </a:spcBef>
              <a:buSzPct val="100000"/>
              <a:defRPr sz="2600"/>
            </a:lvl2pPr>
            <a:lvl3pPr lvl="2" rtl="0">
              <a:spcBef>
                <a:spcPts val="0"/>
              </a:spcBef>
              <a:buSzPct val="100000"/>
              <a:defRPr sz="2600"/>
            </a:lvl3pPr>
            <a:lvl4pPr lvl="3" rtl="0">
              <a:spcBef>
                <a:spcPts val="0"/>
              </a:spcBef>
              <a:buSzPct val="100000"/>
              <a:defRPr sz="2600"/>
            </a:lvl4pPr>
            <a:lvl5pPr lvl="4" rtl="0">
              <a:spcBef>
                <a:spcPts val="0"/>
              </a:spcBef>
              <a:buSzPct val="100000"/>
              <a:defRPr sz="2600"/>
            </a:lvl5pPr>
            <a:lvl6pPr lvl="5" rtl="0">
              <a:spcBef>
                <a:spcPts val="0"/>
              </a:spcBef>
              <a:buSzPct val="100000"/>
              <a:defRPr sz="2600"/>
            </a:lvl6pPr>
            <a:lvl7pPr lvl="6" rtl="0">
              <a:spcBef>
                <a:spcPts val="0"/>
              </a:spcBef>
              <a:buSzPct val="100000"/>
              <a:defRPr sz="2600"/>
            </a:lvl7pPr>
            <a:lvl8pPr lvl="7" rtl="0">
              <a:spcBef>
                <a:spcPts val="0"/>
              </a:spcBef>
              <a:buSzPct val="100000"/>
              <a:defRPr sz="2600"/>
            </a:lvl8pPr>
            <a:lvl9pPr lvl="8" rtl="0">
              <a:spcBef>
                <a:spcPts val="0"/>
              </a:spcBef>
              <a:buSzPct val="100000"/>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51"/>
        <p:cNvGrpSpPr/>
        <p:nvPr/>
      </p:nvGrpSpPr>
      <p:grpSpPr>
        <a:xfrm>
          <a:off x="0" y="0"/>
          <a:ext cx="0" cy="0"/>
          <a:chOff x="0" y="0"/>
          <a:chExt cx="0" cy="0"/>
        </a:xfrm>
      </p:grpSpPr>
      <p:sp>
        <p:nvSpPr>
          <p:cNvPr id="52" name="Shape 52"/>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53" name="Shape 53"/>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58" name="Shape 58"/>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59" name="Shape 59"/>
          <p:cNvSpPr txBox="1">
            <a:spLocks noGrp="1"/>
          </p:cNvSpPr>
          <p:nvPr>
            <p:ph type="body" idx="1"/>
          </p:nvPr>
        </p:nvSpPr>
        <p:spPr>
          <a:xfrm>
            <a:off x="1104900"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0" name="Shape 60"/>
          <p:cNvSpPr txBox="1">
            <a:spLocks noGrp="1"/>
          </p:cNvSpPr>
          <p:nvPr>
            <p:ph type="body" idx="2"/>
          </p:nvPr>
        </p:nvSpPr>
        <p:spPr>
          <a:xfrm>
            <a:off x="3652188"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1" name="Shape 61"/>
          <p:cNvSpPr txBox="1">
            <a:spLocks noGrp="1"/>
          </p:cNvSpPr>
          <p:nvPr>
            <p:ph type="body" idx="3"/>
          </p:nvPr>
        </p:nvSpPr>
        <p:spPr>
          <a:xfrm>
            <a:off x="6199477" y="1224350"/>
            <a:ext cx="2423100" cy="35490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62" name="Shape 62"/>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3"/>
        <p:cNvGrpSpPr/>
        <p:nvPr/>
      </p:nvGrpSpPr>
      <p:grpSpPr>
        <a:xfrm>
          <a:off x="0" y="0"/>
          <a:ext cx="0" cy="0"/>
          <a:chOff x="0" y="0"/>
          <a:chExt cx="0" cy="0"/>
        </a:xfrm>
      </p:grpSpPr>
      <p:sp>
        <p:nvSpPr>
          <p:cNvPr id="64" name="Shape 64"/>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65" name="Shape 65"/>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66" name="Shape 66"/>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67" name="Shape 67"/>
          <p:cNvSpPr/>
          <p:nvPr/>
        </p:nvSpPr>
        <p:spPr>
          <a:xfrm flipH="1">
            <a:off x="742953" y="27285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68" name="Shape 68"/>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69" name="Shape 69"/>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0" name="Shape 70"/>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1" name="Shape 71"/>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72"/>
        <p:cNvGrpSpPr/>
        <p:nvPr/>
      </p:nvGrpSpPr>
      <p:grpSpPr>
        <a:xfrm>
          <a:off x="0" y="0"/>
          <a:ext cx="0" cy="0"/>
          <a:chOff x="0" y="0"/>
          <a:chExt cx="0" cy="0"/>
        </a:xfrm>
      </p:grpSpPr>
      <p:sp>
        <p:nvSpPr>
          <p:cNvPr id="73" name="Shape 73"/>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FFFFF">
              <a:alpha val="17690"/>
            </a:srgbClr>
          </a:solidFill>
          <a:ln>
            <a:noFill/>
          </a:ln>
        </p:spPr>
      </p:sp>
      <p:sp>
        <p:nvSpPr>
          <p:cNvPr id="74" name="Shape 74"/>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flipH="1">
            <a:off x="472133" y="-9525"/>
            <a:ext cx="518400" cy="749100"/>
          </a:xfrm>
          <a:prstGeom prst="parallelogram">
            <a:avLst>
              <a:gd name="adj" fmla="val 75009"/>
            </a:avLst>
          </a:prstGeom>
          <a:solidFill>
            <a:srgbClr val="FFFFFF"/>
          </a:solidFill>
          <a:ln>
            <a:noFill/>
          </a:ln>
        </p:spPr>
        <p:txBody>
          <a:bodyPr lIns="91425" tIns="91425" rIns="91425" bIns="91425" anchor="ctr" anchorCtr="0">
            <a:noAutofit/>
          </a:bodyPr>
          <a:lstStyle/>
          <a:p>
            <a:pPr lvl="0">
              <a:spcBef>
                <a:spcPts val="0"/>
              </a:spcBef>
              <a:buNone/>
            </a:pPr>
            <a:endParaRPr/>
          </a:p>
        </p:txBody>
      </p:sp>
      <p:sp>
        <p:nvSpPr>
          <p:cNvPr id="76" name="Shape 76"/>
          <p:cNvSpPr/>
          <p:nvPr/>
        </p:nvSpPr>
        <p:spPr>
          <a:xfrm flipH="1">
            <a:off x="742953" y="272850"/>
            <a:ext cx="7505700" cy="749100"/>
          </a:xfrm>
          <a:prstGeom prst="parallelogram">
            <a:avLst>
              <a:gd name="adj" fmla="val 51542"/>
            </a:avLst>
          </a:prstGeom>
          <a:solidFill>
            <a:srgbClr val="222222">
              <a:alpha val="64620"/>
            </a:srgbClr>
          </a:solidFill>
          <a:ln>
            <a:noFill/>
          </a:ln>
        </p:spPr>
        <p:txBody>
          <a:bodyPr lIns="91425" tIns="91425" rIns="91425" bIns="91425" anchor="ctr" anchorCtr="0">
            <a:noAutofit/>
          </a:bodyPr>
          <a:lstStyle/>
          <a:p>
            <a:pPr lvl="0">
              <a:spcBef>
                <a:spcPts val="0"/>
              </a:spcBef>
              <a:buNone/>
            </a:pPr>
            <a:endParaRPr/>
          </a:p>
        </p:txBody>
      </p:sp>
      <p:sp>
        <p:nvSpPr>
          <p:cNvPr id="77" name="Shape 77"/>
          <p:cNvSpPr/>
          <p:nvPr/>
        </p:nvSpPr>
        <p:spPr>
          <a:xfrm flipH="1">
            <a:off x="7861618" y="27285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8" name="Shape 78"/>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79" name="Shape 79"/>
          <p:cNvSpPr txBox="1">
            <a:spLocks noGrp="1"/>
          </p:cNvSpPr>
          <p:nvPr>
            <p:ph type="title"/>
          </p:nvPr>
        </p:nvSpPr>
        <p:spPr>
          <a:xfrm>
            <a:off x="1104900" y="276075"/>
            <a:ext cx="6724500" cy="749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0" name="Shape 80"/>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81"/>
        <p:cNvGrpSpPr/>
        <p:nvPr/>
      </p:nvGrpSpPr>
      <p:grpSpPr>
        <a:xfrm>
          <a:off x="0" y="0"/>
          <a:ext cx="0" cy="0"/>
          <a:chOff x="0" y="0"/>
          <a:chExt cx="0" cy="0"/>
        </a:xfrm>
      </p:grpSpPr>
      <p:sp>
        <p:nvSpPr>
          <p:cNvPr id="82" name="Shape 82"/>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83" name="Shape 83"/>
          <p:cNvSpPr/>
          <p:nvPr/>
        </p:nvSpPr>
        <p:spPr>
          <a:xfrm flipH="1">
            <a:off x="742953" y="4406300"/>
            <a:ext cx="75057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84" name="Shape 84"/>
          <p:cNvSpPr/>
          <p:nvPr/>
        </p:nvSpPr>
        <p:spPr>
          <a:xfrm flipH="1">
            <a:off x="7861618" y="4406300"/>
            <a:ext cx="1759200" cy="7491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85" name="Shape 85"/>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86" name="Shape 86"/>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87" name="Shape 87"/>
          <p:cNvSpPr txBox="1">
            <a:spLocks noGrp="1"/>
          </p:cNvSpPr>
          <p:nvPr>
            <p:ph type="body" idx="1"/>
          </p:nvPr>
        </p:nvSpPr>
        <p:spPr>
          <a:xfrm>
            <a:off x="1123950" y="4406300"/>
            <a:ext cx="6737400" cy="749100"/>
          </a:xfrm>
          <a:prstGeom prst="rect">
            <a:avLst/>
          </a:prstGeom>
        </p:spPr>
        <p:txBody>
          <a:bodyPr lIns="91425" tIns="91425" rIns="91425" bIns="91425" anchor="ctr" anchorCtr="0"/>
          <a:lstStyle>
            <a:lvl1pPr lvl="0" rtl="0">
              <a:spcBef>
                <a:spcPts val="360"/>
              </a:spcBef>
              <a:buClr>
                <a:srgbClr val="FFFFFF"/>
              </a:buClr>
              <a:buSzPct val="100000"/>
              <a:buNone/>
              <a:defRPr sz="1800">
                <a:solidFill>
                  <a:srgbClr val="FFFFFF"/>
                </a:solidFill>
              </a:defRPr>
            </a:lvl1pPr>
          </a:lstStyle>
          <a:p>
            <a:endParaRPr/>
          </a:p>
        </p:txBody>
      </p:sp>
      <p:sp>
        <p:nvSpPr>
          <p:cNvPr id="88" name="Shape 88"/>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9"/>
        <p:cNvGrpSpPr/>
        <p:nvPr/>
      </p:nvGrpSpPr>
      <p:grpSpPr>
        <a:xfrm>
          <a:off x="0" y="0"/>
          <a:ext cx="0" cy="0"/>
          <a:chOff x="0" y="0"/>
          <a:chExt cx="0" cy="0"/>
        </a:xfrm>
      </p:grpSpPr>
      <p:sp>
        <p:nvSpPr>
          <p:cNvPr id="90" name="Shape 90"/>
          <p:cNvSpPr/>
          <p:nvPr/>
        </p:nvSpPr>
        <p:spPr>
          <a:xfrm>
            <a:off x="-55075" y="-38100"/>
            <a:ext cx="3312625" cy="5214650"/>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91" name="Shape 91"/>
          <p:cNvSpPr/>
          <p:nvPr/>
        </p:nvSpPr>
        <p:spPr>
          <a:xfrm flipH="1">
            <a:off x="-903537" y="-17561"/>
            <a:ext cx="1759200" cy="749100"/>
          </a:xfrm>
          <a:prstGeom prst="parallelogram">
            <a:avLst>
              <a:gd name="adj" fmla="val 51542"/>
            </a:avLst>
          </a:prstGeom>
          <a:solidFill>
            <a:srgbClr val="222222"/>
          </a:solidFill>
          <a:ln>
            <a:noFill/>
          </a:ln>
        </p:spPr>
        <p:txBody>
          <a:bodyPr lIns="91425" tIns="91425" rIns="91425" bIns="91425" anchor="ctr" anchorCtr="0">
            <a:noAutofit/>
          </a:bodyPr>
          <a:lstStyle/>
          <a:p>
            <a:pPr lvl="0">
              <a:spcBef>
                <a:spcPts val="0"/>
              </a:spcBef>
              <a:buNone/>
            </a:pPr>
            <a:endParaRPr/>
          </a:p>
        </p:txBody>
      </p:sp>
      <p:sp>
        <p:nvSpPr>
          <p:cNvPr id="92" name="Shape 92"/>
          <p:cNvSpPr/>
          <p:nvPr/>
        </p:nvSpPr>
        <p:spPr>
          <a:xfrm flipH="1">
            <a:off x="472133" y="-9525"/>
            <a:ext cx="518400" cy="749100"/>
          </a:xfrm>
          <a:prstGeom prst="parallelogram">
            <a:avLst>
              <a:gd name="adj" fmla="val 75009"/>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3" name="Shape 93"/>
          <p:cNvSpPr/>
          <p:nvPr/>
        </p:nvSpPr>
        <p:spPr>
          <a:xfrm flipH="1">
            <a:off x="990374" y="4925850"/>
            <a:ext cx="8369700" cy="228000"/>
          </a:xfrm>
          <a:prstGeom prst="parallelogram">
            <a:avLst>
              <a:gd name="adj" fmla="val 51542"/>
            </a:avLst>
          </a:prstGeom>
          <a:solidFill>
            <a:srgbClr val="FF8700"/>
          </a:solidFill>
          <a:ln>
            <a:noFill/>
          </a:ln>
        </p:spPr>
        <p:txBody>
          <a:bodyPr lIns="91425" tIns="91425" rIns="91425" bIns="91425" anchor="ctr" anchorCtr="0">
            <a:noAutofit/>
          </a:bodyPr>
          <a:lstStyle/>
          <a:p>
            <a:pPr lvl="0">
              <a:spcBef>
                <a:spcPts val="0"/>
              </a:spcBef>
              <a:buNone/>
            </a:pPr>
            <a:endParaRPr/>
          </a:p>
        </p:txBody>
      </p:sp>
      <p:sp>
        <p:nvSpPr>
          <p:cNvPr id="94" name="Shape 94"/>
          <p:cNvSpPr txBox="1">
            <a:spLocks noGrp="1"/>
          </p:cNvSpPr>
          <p:nvPr>
            <p:ph type="sldNum" idx="12"/>
          </p:nvPr>
        </p:nvSpPr>
        <p:spPr>
          <a:xfrm>
            <a:off x="0" y="0"/>
            <a:ext cx="594900" cy="7317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04900" y="276075"/>
            <a:ext cx="6724500" cy="749100"/>
          </a:xfrm>
          <a:prstGeom prst="rect">
            <a:avLst/>
          </a:prstGeom>
          <a:noFill/>
          <a:ln>
            <a:noFill/>
          </a:ln>
        </p:spPr>
        <p:txBody>
          <a:bodyPr lIns="91425" tIns="91425" rIns="91425" bIns="91425" anchor="ctr" anchorCtr="0"/>
          <a:lstStyle>
            <a:lvl1pPr lvl="0" rtl="0">
              <a:spcBef>
                <a:spcPts val="0"/>
              </a:spcBef>
              <a:buClr>
                <a:srgbClr val="FFFFFF"/>
              </a:buClr>
              <a:buSzPct val="100000"/>
              <a:buFont typeface="Dosis"/>
              <a:buNone/>
              <a:defRPr sz="2400">
                <a:solidFill>
                  <a:srgbClr val="FFFFFF"/>
                </a:solidFill>
                <a:latin typeface="Dosis"/>
                <a:ea typeface="Dosis"/>
                <a:cs typeface="Dosis"/>
                <a:sym typeface="Dosis"/>
              </a:defRPr>
            </a:lvl1pPr>
            <a:lvl2pPr lvl="1" rtl="0">
              <a:spcBef>
                <a:spcPts val="0"/>
              </a:spcBef>
              <a:buClr>
                <a:srgbClr val="FFFFFF"/>
              </a:buClr>
              <a:buSzPct val="100000"/>
              <a:buFont typeface="Dosis"/>
              <a:buNone/>
              <a:defRPr sz="2400">
                <a:solidFill>
                  <a:srgbClr val="FFFFFF"/>
                </a:solidFill>
                <a:latin typeface="Dosis"/>
                <a:ea typeface="Dosis"/>
                <a:cs typeface="Dosis"/>
                <a:sym typeface="Dosis"/>
              </a:defRPr>
            </a:lvl2pPr>
            <a:lvl3pPr lvl="2" rtl="0">
              <a:spcBef>
                <a:spcPts val="0"/>
              </a:spcBef>
              <a:buClr>
                <a:srgbClr val="FFFFFF"/>
              </a:buClr>
              <a:buSzPct val="100000"/>
              <a:buFont typeface="Dosis"/>
              <a:buNone/>
              <a:defRPr sz="2400">
                <a:solidFill>
                  <a:srgbClr val="FFFFFF"/>
                </a:solidFill>
                <a:latin typeface="Dosis"/>
                <a:ea typeface="Dosis"/>
                <a:cs typeface="Dosis"/>
                <a:sym typeface="Dosis"/>
              </a:defRPr>
            </a:lvl3pPr>
            <a:lvl4pPr lvl="3" rtl="0">
              <a:spcBef>
                <a:spcPts val="0"/>
              </a:spcBef>
              <a:buClr>
                <a:srgbClr val="FFFFFF"/>
              </a:buClr>
              <a:buSzPct val="100000"/>
              <a:buFont typeface="Dosis"/>
              <a:buNone/>
              <a:defRPr sz="2400">
                <a:solidFill>
                  <a:srgbClr val="FFFFFF"/>
                </a:solidFill>
                <a:latin typeface="Dosis"/>
                <a:ea typeface="Dosis"/>
                <a:cs typeface="Dosis"/>
                <a:sym typeface="Dosis"/>
              </a:defRPr>
            </a:lvl4pPr>
            <a:lvl5pPr lvl="4" rtl="0">
              <a:spcBef>
                <a:spcPts val="0"/>
              </a:spcBef>
              <a:buClr>
                <a:srgbClr val="FFFFFF"/>
              </a:buClr>
              <a:buSzPct val="100000"/>
              <a:buFont typeface="Dosis"/>
              <a:buNone/>
              <a:defRPr sz="2400">
                <a:solidFill>
                  <a:srgbClr val="FFFFFF"/>
                </a:solidFill>
                <a:latin typeface="Dosis"/>
                <a:ea typeface="Dosis"/>
                <a:cs typeface="Dosis"/>
                <a:sym typeface="Dosis"/>
              </a:defRPr>
            </a:lvl5pPr>
            <a:lvl6pPr lvl="5" rtl="0">
              <a:spcBef>
                <a:spcPts val="0"/>
              </a:spcBef>
              <a:buClr>
                <a:srgbClr val="FFFFFF"/>
              </a:buClr>
              <a:buSzPct val="100000"/>
              <a:buFont typeface="Dosis"/>
              <a:buNone/>
              <a:defRPr sz="2400">
                <a:solidFill>
                  <a:srgbClr val="FFFFFF"/>
                </a:solidFill>
                <a:latin typeface="Dosis"/>
                <a:ea typeface="Dosis"/>
                <a:cs typeface="Dosis"/>
                <a:sym typeface="Dosis"/>
              </a:defRPr>
            </a:lvl6pPr>
            <a:lvl7pPr lvl="6" rtl="0">
              <a:spcBef>
                <a:spcPts val="0"/>
              </a:spcBef>
              <a:buClr>
                <a:srgbClr val="FFFFFF"/>
              </a:buClr>
              <a:buSzPct val="100000"/>
              <a:buFont typeface="Dosis"/>
              <a:buNone/>
              <a:defRPr sz="2400">
                <a:solidFill>
                  <a:srgbClr val="FFFFFF"/>
                </a:solidFill>
                <a:latin typeface="Dosis"/>
                <a:ea typeface="Dosis"/>
                <a:cs typeface="Dosis"/>
                <a:sym typeface="Dosis"/>
              </a:defRPr>
            </a:lvl7pPr>
            <a:lvl8pPr lvl="7" rtl="0">
              <a:spcBef>
                <a:spcPts val="0"/>
              </a:spcBef>
              <a:buClr>
                <a:srgbClr val="FFFFFF"/>
              </a:buClr>
              <a:buSzPct val="100000"/>
              <a:buFont typeface="Dosis"/>
              <a:buNone/>
              <a:defRPr sz="2400">
                <a:solidFill>
                  <a:srgbClr val="FFFFFF"/>
                </a:solidFill>
                <a:latin typeface="Dosis"/>
                <a:ea typeface="Dosis"/>
                <a:cs typeface="Dosis"/>
                <a:sym typeface="Dosis"/>
              </a:defRPr>
            </a:lvl8pPr>
            <a:lvl9pPr lvl="8" rtl="0">
              <a:spcBef>
                <a:spcPts val="0"/>
              </a:spcBef>
              <a:buClr>
                <a:srgbClr val="FFFFFF"/>
              </a:buClr>
              <a:buSzPct val="100000"/>
              <a:buFont typeface="Dosis"/>
              <a:buNone/>
              <a:defRPr sz="2400">
                <a:solidFill>
                  <a:srgbClr val="FFFFFF"/>
                </a:solidFill>
                <a:latin typeface="Dosis"/>
                <a:ea typeface="Dosis"/>
                <a:cs typeface="Dosis"/>
                <a:sym typeface="Dosis"/>
              </a:defRPr>
            </a:lvl9pPr>
          </a:lstStyle>
          <a:p>
            <a:endParaRPr/>
          </a:p>
        </p:txBody>
      </p:sp>
      <p:sp>
        <p:nvSpPr>
          <p:cNvPr id="7" name="Shape 7"/>
          <p:cNvSpPr txBox="1">
            <a:spLocks noGrp="1"/>
          </p:cNvSpPr>
          <p:nvPr>
            <p:ph type="body" idx="1"/>
          </p:nvPr>
        </p:nvSpPr>
        <p:spPr>
          <a:xfrm>
            <a:off x="1104900" y="1200150"/>
            <a:ext cx="7581900" cy="3725700"/>
          </a:xfrm>
          <a:prstGeom prst="rect">
            <a:avLst/>
          </a:prstGeom>
          <a:noFill/>
          <a:ln>
            <a:noFill/>
          </a:ln>
        </p:spPr>
        <p:txBody>
          <a:bodyPr lIns="91425" tIns="91425" rIns="91425" bIns="91425" anchor="t" anchorCtr="0"/>
          <a:lstStyle>
            <a:lvl1pPr lvl="0" rtl="0">
              <a:spcBef>
                <a:spcPts val="600"/>
              </a:spcBef>
              <a:buClr>
                <a:srgbClr val="FF8700"/>
              </a:buClr>
              <a:buSzPct val="100000"/>
              <a:buFont typeface="Roboto"/>
              <a:buChar char="▸"/>
              <a:defRPr sz="3000">
                <a:solidFill>
                  <a:srgbClr val="222222"/>
                </a:solidFill>
                <a:latin typeface="Roboto"/>
                <a:ea typeface="Roboto"/>
                <a:cs typeface="Roboto"/>
                <a:sym typeface="Roboto"/>
              </a:defRPr>
            </a:lvl1pPr>
            <a:lvl2pPr lvl="1" rtl="0">
              <a:spcBef>
                <a:spcPts val="480"/>
              </a:spcBef>
              <a:buClr>
                <a:srgbClr val="FF8700"/>
              </a:buClr>
              <a:buSzPct val="100000"/>
              <a:buFont typeface="Roboto"/>
              <a:buChar char="▹"/>
              <a:defRPr sz="2400">
                <a:solidFill>
                  <a:srgbClr val="222222"/>
                </a:solidFill>
                <a:latin typeface="Roboto"/>
                <a:ea typeface="Roboto"/>
                <a:cs typeface="Roboto"/>
                <a:sym typeface="Roboto"/>
              </a:defRPr>
            </a:lvl2pPr>
            <a:lvl3pPr lvl="2" rtl="0">
              <a:spcBef>
                <a:spcPts val="480"/>
              </a:spcBef>
              <a:buClr>
                <a:srgbClr val="FF8700"/>
              </a:buClr>
              <a:buSzPct val="100000"/>
              <a:buFont typeface="Roboto"/>
              <a:buChar char="▹"/>
              <a:defRPr sz="2400">
                <a:solidFill>
                  <a:srgbClr val="222222"/>
                </a:solidFill>
                <a:latin typeface="Roboto"/>
                <a:ea typeface="Roboto"/>
                <a:cs typeface="Roboto"/>
                <a:sym typeface="Roboto"/>
              </a:defRPr>
            </a:lvl3pPr>
            <a:lvl4pPr lvl="3" rtl="0">
              <a:spcBef>
                <a:spcPts val="360"/>
              </a:spcBef>
              <a:buClr>
                <a:srgbClr val="FF8700"/>
              </a:buClr>
              <a:buSzPct val="100000"/>
              <a:buFont typeface="Roboto"/>
              <a:buChar char="▹"/>
              <a:defRPr sz="1800">
                <a:solidFill>
                  <a:srgbClr val="222222"/>
                </a:solidFill>
                <a:latin typeface="Roboto"/>
                <a:ea typeface="Roboto"/>
                <a:cs typeface="Roboto"/>
                <a:sym typeface="Roboto"/>
              </a:defRPr>
            </a:lvl4pPr>
            <a:lvl5pPr lvl="4" rtl="0">
              <a:spcBef>
                <a:spcPts val="360"/>
              </a:spcBef>
              <a:buClr>
                <a:srgbClr val="FF8700"/>
              </a:buClr>
              <a:buSzPct val="100000"/>
              <a:buFont typeface="Roboto"/>
              <a:buChar char="▹"/>
              <a:defRPr sz="1800">
                <a:solidFill>
                  <a:srgbClr val="222222"/>
                </a:solidFill>
                <a:latin typeface="Roboto"/>
                <a:ea typeface="Roboto"/>
                <a:cs typeface="Roboto"/>
                <a:sym typeface="Roboto"/>
              </a:defRPr>
            </a:lvl5pPr>
            <a:lvl6pPr lvl="5" rtl="0">
              <a:spcBef>
                <a:spcPts val="360"/>
              </a:spcBef>
              <a:buClr>
                <a:srgbClr val="FF8700"/>
              </a:buClr>
              <a:buSzPct val="100000"/>
              <a:buFont typeface="Roboto"/>
              <a:buChar char="▹"/>
              <a:defRPr sz="1800">
                <a:solidFill>
                  <a:srgbClr val="222222"/>
                </a:solidFill>
                <a:latin typeface="Roboto"/>
                <a:ea typeface="Roboto"/>
                <a:cs typeface="Roboto"/>
                <a:sym typeface="Roboto"/>
              </a:defRPr>
            </a:lvl6pPr>
            <a:lvl7pPr lvl="6" rtl="0">
              <a:spcBef>
                <a:spcPts val="360"/>
              </a:spcBef>
              <a:buClr>
                <a:srgbClr val="FF8700"/>
              </a:buClr>
              <a:buSzPct val="100000"/>
              <a:buFont typeface="Roboto"/>
              <a:buChar char="▹"/>
              <a:defRPr sz="1800">
                <a:solidFill>
                  <a:srgbClr val="222222"/>
                </a:solidFill>
                <a:latin typeface="Roboto"/>
                <a:ea typeface="Roboto"/>
                <a:cs typeface="Roboto"/>
                <a:sym typeface="Roboto"/>
              </a:defRPr>
            </a:lvl7pPr>
            <a:lvl8pPr lvl="7" rtl="0">
              <a:spcBef>
                <a:spcPts val="360"/>
              </a:spcBef>
              <a:buClr>
                <a:srgbClr val="FF8700"/>
              </a:buClr>
              <a:buSzPct val="100000"/>
              <a:buFont typeface="Roboto"/>
              <a:buChar char="▹"/>
              <a:defRPr sz="1800">
                <a:solidFill>
                  <a:srgbClr val="222222"/>
                </a:solidFill>
                <a:latin typeface="Roboto"/>
                <a:ea typeface="Roboto"/>
                <a:cs typeface="Roboto"/>
                <a:sym typeface="Roboto"/>
              </a:defRPr>
            </a:lvl8pPr>
            <a:lvl9pPr lvl="8" rtl="0">
              <a:spcBef>
                <a:spcPts val="360"/>
              </a:spcBef>
              <a:buClr>
                <a:srgbClr val="FF8700"/>
              </a:buClr>
              <a:buSzPct val="100000"/>
              <a:buFont typeface="Roboto"/>
              <a:buChar char="▹"/>
              <a:defRPr sz="1800">
                <a:solidFill>
                  <a:srgbClr val="22222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0" y="0"/>
            <a:ext cx="594900" cy="731700"/>
          </a:xfrm>
          <a:prstGeom prst="rect">
            <a:avLst/>
          </a:prstGeom>
          <a:noFill/>
          <a:ln>
            <a:noFill/>
          </a:ln>
        </p:spPr>
        <p:txBody>
          <a:bodyPr lIns="91425" tIns="91425" rIns="91425" bIns="91425" anchor="ctr" anchorCtr="0">
            <a:noAutofit/>
          </a:bodyPr>
          <a:lstStyle/>
          <a:p>
            <a:pPr lvl="0" algn="ctr" rtl="0">
              <a:spcBef>
                <a:spcPts val="0"/>
              </a:spcBef>
              <a:buNone/>
            </a:pPr>
            <a:fld id="{00000000-1234-1234-1234-123412341234}" type="slidenum">
              <a:rPr lang="en" sz="1300" b="1">
                <a:solidFill>
                  <a:srgbClr val="FFFFFF"/>
                </a:solidFill>
                <a:latin typeface="Roboto"/>
                <a:ea typeface="Roboto"/>
                <a:cs typeface="Roboto"/>
                <a:sym typeface="Roboto"/>
              </a:rPr>
              <a:t>‹#›</a:t>
            </a:fld>
            <a:endParaRPr lang="en" sz="1300" b="1">
              <a:solidFill>
                <a:srgbClr val="FFFFFF"/>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hyperlink" Target="http://www.accountingweb.com/aa/standards/madoffs-accountant-when-is-an-auditor-not-an-auditor" TargetMode="External"/><Relationship Id="rId3" Type="http://schemas.openxmlformats.org/officeDocument/2006/relationships/hyperlink" Target="http://www.fraud-magazine.com/article.aspx?id=4294977160" TargetMode="External"/><Relationship Id="rId7" Type="http://schemas.openxmlformats.org/officeDocument/2006/relationships/hyperlink" Target="http://www.journalofaccountancy.com/news/2009/mar/20091553.html" TargetMode="External"/><Relationship Id="rId2" Type="http://schemas.openxmlformats.org/officeDocument/2006/relationships/hyperlink" Target="http://content.time.com/time/business/article/0,8599,1867092,00.html" TargetMode="External"/><Relationship Id="rId1" Type="http://schemas.openxmlformats.org/officeDocument/2006/relationships/slideLayout" Target="../slideLayouts/slideLayout10.xml"/><Relationship Id="rId6" Type="http://schemas.openxmlformats.org/officeDocument/2006/relationships/hyperlink" Target="http://www.wsj.com/articles/SB123491638561904323" TargetMode="External"/><Relationship Id="rId5" Type="http://schemas.openxmlformats.org/officeDocument/2006/relationships/hyperlink" Target="https://archives.fbi.gov/archives/newyork/press-releases/2009/nyfo031809.htm" TargetMode="External"/><Relationship Id="rId4" Type="http://schemas.openxmlformats.org/officeDocument/2006/relationships/hyperlink" Target="http://blogs.reuters.com/great-debate/2009/01/06/why-did-the-sec-fail-to-spot-the-madoff-ca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28475" y="0"/>
            <a:ext cx="5238600" cy="4020000"/>
          </a:xfrm>
          <a:prstGeom prst="rect">
            <a:avLst/>
          </a:prstGeom>
        </p:spPr>
        <p:txBody>
          <a:bodyPr lIns="91425" tIns="91425" rIns="91425" bIns="91425" anchor="b" anchorCtr="0">
            <a:noAutofit/>
          </a:bodyPr>
          <a:lstStyle/>
          <a:p>
            <a:pPr lvl="0"/>
            <a:r>
              <a:rPr lang="en-US" dirty="0"/>
              <a:t>Bernie Madoff Scandal</a:t>
            </a:r>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Text Placeholder 2"/>
          <p:cNvSpPr>
            <a:spLocks noGrp="1"/>
          </p:cNvSpPr>
          <p:nvPr>
            <p:ph type="body" idx="1"/>
          </p:nvPr>
        </p:nvSpPr>
        <p:spPr>
          <a:xfrm>
            <a:off x="1101386" y="1587595"/>
            <a:ext cx="7937694" cy="2673854"/>
          </a:xfrm>
        </p:spPr>
        <p:txBody>
          <a:bodyPr/>
          <a:lstStyle/>
          <a:p>
            <a:r>
              <a:rPr lang="en-US" sz="1800" dirty="0"/>
              <a:t>Bernard L. Madoff Investment Securities LLC founded in 1960 by Bernard Madoff</a:t>
            </a:r>
          </a:p>
          <a:p>
            <a:endParaRPr lang="en-US" sz="1800" dirty="0"/>
          </a:p>
          <a:p>
            <a:r>
              <a:rPr lang="en-US" sz="1800" dirty="0"/>
              <a:t>Bernard L. Madoff Investment Securities LLC operates as a securities broker in the United States and internationally.</a:t>
            </a:r>
          </a:p>
          <a:p>
            <a:endParaRPr lang="en-US" sz="1800" dirty="0"/>
          </a:p>
          <a:p>
            <a:r>
              <a:rPr lang="en-US" sz="1800" dirty="0"/>
              <a:t>As of December 15, 2008, Bernard L. Madoff Investment Securities LLC is in liquidation.</a:t>
            </a:r>
          </a:p>
          <a:p>
            <a:endParaRPr lang="en-US" sz="1800" dirty="0"/>
          </a:p>
          <a:p>
            <a:endParaRPr lang="en-US" sz="1800" dirty="0"/>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85462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Scandal</a:t>
            </a:r>
          </a:p>
        </p:txBody>
      </p:sp>
      <p:sp>
        <p:nvSpPr>
          <p:cNvPr id="3" name="Text Placeholder 2"/>
          <p:cNvSpPr>
            <a:spLocks noGrp="1"/>
          </p:cNvSpPr>
          <p:nvPr>
            <p:ph type="body" idx="1"/>
          </p:nvPr>
        </p:nvSpPr>
        <p:spPr>
          <a:xfrm>
            <a:off x="1101375" y="1164565"/>
            <a:ext cx="6664042" cy="3726611"/>
          </a:xfrm>
        </p:spPr>
        <p:txBody>
          <a:bodyPr/>
          <a:lstStyle/>
          <a:p>
            <a:pPr>
              <a:buNone/>
            </a:pPr>
            <a:r>
              <a:rPr lang="en-US" sz="1400" u="sng" dirty="0"/>
              <a:t>Scandal</a:t>
            </a:r>
            <a:r>
              <a:rPr lang="en-US" sz="1400" dirty="0"/>
              <a:t>: </a:t>
            </a:r>
          </a:p>
          <a:p>
            <a:pPr marL="285750" indent="-285750">
              <a:buFont typeface="Wingdings" panose="05000000000000000000" pitchFamily="2" charset="2"/>
              <a:buChar char="§"/>
            </a:pPr>
            <a:r>
              <a:rPr lang="en-US" sz="1400" dirty="0"/>
              <a:t>Madoff chose rich Country Clubs to find rich investors</a:t>
            </a:r>
          </a:p>
          <a:p>
            <a:pPr marL="285750" indent="-285750">
              <a:buFont typeface="Wingdings" panose="05000000000000000000" pitchFamily="2" charset="2"/>
              <a:buChar char="§"/>
            </a:pPr>
            <a:r>
              <a:rPr lang="en-US" sz="1400" dirty="0"/>
              <a:t>Madoff promised a consistent 10% profit every year on investment and fulfilled his promise</a:t>
            </a:r>
          </a:p>
          <a:p>
            <a:pPr marL="285750" indent="-285750">
              <a:buFont typeface="Wingdings" panose="05000000000000000000" pitchFamily="2" charset="2"/>
              <a:buChar char="§"/>
            </a:pPr>
            <a:r>
              <a:rPr lang="en-US" sz="1400" dirty="0"/>
              <a:t>Claimed he achieved this consistency by using a "collar" method to limit gains and losses</a:t>
            </a:r>
          </a:p>
          <a:p>
            <a:pPr>
              <a:buNone/>
            </a:pPr>
            <a:endParaRPr lang="en-US" sz="1400" dirty="0"/>
          </a:p>
          <a:p>
            <a:pPr>
              <a:buNone/>
            </a:pPr>
            <a:r>
              <a:rPr lang="en-US" sz="1400" u="sng" dirty="0"/>
              <a:t>Timeline of the scandal</a:t>
            </a:r>
            <a:r>
              <a:rPr lang="en-US" sz="1400" dirty="0"/>
              <a:t>:</a:t>
            </a:r>
          </a:p>
          <a:p>
            <a:pPr marL="285750" indent="-285750">
              <a:buFont typeface="Wingdings" panose="05000000000000000000" pitchFamily="2" charset="2"/>
              <a:buChar char="§"/>
            </a:pPr>
            <a:r>
              <a:rPr lang="en-US" sz="1400" dirty="0"/>
              <a:t>1983: Madoff is elected to the NASD council for four years</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2000: SEC begins investigation to determine if it is a fraud; no evidence found</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2000: Madoff faces liquidation and decides to give $173 mil 2 months in advance</a:t>
            </a:r>
          </a:p>
          <a:p>
            <a:pPr marL="285750" indent="-285750">
              <a:buFont typeface="Wingdings" panose="05000000000000000000" pitchFamily="2" charset="2"/>
              <a:buChar char="§"/>
            </a:pPr>
            <a:endParaRPr lang="en-US" sz="1400" dirty="0"/>
          </a:p>
          <a:p>
            <a:pPr marL="285750" indent="-285750">
              <a:buFont typeface="Wingdings" panose="05000000000000000000" pitchFamily="2" charset="2"/>
              <a:buChar char="§"/>
            </a:pPr>
            <a:r>
              <a:rPr lang="en-US" sz="1400" dirty="0"/>
              <a:t>2008: Madoff confesses about his fraud</a:t>
            </a:r>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3</a:t>
            </a:fld>
            <a:endParaRPr lang="en"/>
          </a:p>
        </p:txBody>
      </p:sp>
      <p:pic>
        <p:nvPicPr>
          <p:cNvPr id="6" name="Picture 5"/>
          <p:cNvPicPr>
            <a:picLocks noChangeAspect="1"/>
          </p:cNvPicPr>
          <p:nvPr/>
        </p:nvPicPr>
        <p:blipFill>
          <a:blip r:embed="rId3"/>
          <a:stretch>
            <a:fillRect/>
          </a:stretch>
        </p:blipFill>
        <p:spPr>
          <a:xfrm>
            <a:off x="7613706" y="1864473"/>
            <a:ext cx="1466943" cy="1948402"/>
          </a:xfrm>
          <a:prstGeom prst="rect">
            <a:avLst/>
          </a:prstGeom>
        </p:spPr>
      </p:pic>
    </p:spTree>
    <p:extLst>
      <p:ext uri="{BB962C8B-B14F-4D97-AF65-F5344CB8AC3E}">
        <p14:creationId xmlns:p14="http://schemas.microsoft.com/office/powerpoint/2010/main" val="113693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Key Players</a:t>
            </a:r>
          </a:p>
        </p:txBody>
      </p:sp>
      <p:sp>
        <p:nvSpPr>
          <p:cNvPr id="3" name="Text Placeholder 2"/>
          <p:cNvSpPr>
            <a:spLocks noGrp="1"/>
          </p:cNvSpPr>
          <p:nvPr>
            <p:ph type="body" idx="1"/>
          </p:nvPr>
        </p:nvSpPr>
        <p:spPr>
          <a:xfrm>
            <a:off x="1101388" y="1268418"/>
            <a:ext cx="5825623" cy="3588254"/>
          </a:xfrm>
        </p:spPr>
        <p:txBody>
          <a:bodyPr/>
          <a:lstStyle/>
          <a:p>
            <a:r>
              <a:rPr lang="en-US" sz="1600" dirty="0"/>
              <a:t>Daniel Bonwentre</a:t>
            </a:r>
          </a:p>
          <a:p>
            <a:pPr>
              <a:buNone/>
            </a:pPr>
            <a:r>
              <a:rPr lang="en-US" sz="1600" dirty="0"/>
              <a:t>   Director of Operations</a:t>
            </a:r>
          </a:p>
          <a:p>
            <a:pPr>
              <a:buNone/>
            </a:pPr>
            <a:r>
              <a:rPr lang="en-US" sz="1600" dirty="0"/>
              <a:t>   Worked for Madoff for 30 years</a:t>
            </a:r>
          </a:p>
          <a:p>
            <a:pPr>
              <a:buNone/>
            </a:pPr>
            <a:r>
              <a:rPr lang="en-US" sz="1600" dirty="0"/>
              <a:t>   Helped perpetuate the fraud by falsifying accounting records</a:t>
            </a:r>
          </a:p>
          <a:p>
            <a:endParaRPr lang="en-US" sz="1600" dirty="0"/>
          </a:p>
          <a:p>
            <a:r>
              <a:rPr lang="en-US" sz="1600" dirty="0"/>
              <a:t>Frank Di Pascali Jr. </a:t>
            </a:r>
          </a:p>
          <a:p>
            <a:pPr>
              <a:buNone/>
            </a:pPr>
            <a:r>
              <a:rPr lang="en-US" sz="1600" dirty="0"/>
              <a:t>   CFO and Madoff's right-hand man</a:t>
            </a:r>
          </a:p>
          <a:p>
            <a:pPr>
              <a:buNone/>
            </a:pPr>
            <a:r>
              <a:rPr lang="en-US" sz="1600" dirty="0"/>
              <a:t>   Worked on the scheme for 20 years</a:t>
            </a:r>
          </a:p>
          <a:p>
            <a:endParaRPr lang="en-US" sz="1600" dirty="0"/>
          </a:p>
          <a:p>
            <a:r>
              <a:rPr lang="en-US" sz="1600" dirty="0"/>
              <a:t>David Friehling</a:t>
            </a:r>
          </a:p>
          <a:p>
            <a:pPr>
              <a:buNone/>
            </a:pPr>
            <a:r>
              <a:rPr lang="en-US" sz="1600" dirty="0"/>
              <a:t>   Madoff's outside accountant and firm's auditor</a:t>
            </a:r>
          </a:p>
          <a:p>
            <a:pPr>
              <a:buNone/>
            </a:pPr>
            <a:r>
              <a:rPr lang="en-US" sz="1600" dirty="0"/>
              <a:t>   Pleaded guilty to various charges including Securities fraud.</a:t>
            </a:r>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4</a:t>
            </a:fld>
            <a:endParaRPr lang="en"/>
          </a:p>
        </p:txBody>
      </p:sp>
      <p:pic>
        <p:nvPicPr>
          <p:cNvPr id="4" name="Picture 3"/>
          <p:cNvPicPr>
            <a:picLocks noChangeAspect="1"/>
          </p:cNvPicPr>
          <p:nvPr/>
        </p:nvPicPr>
        <p:blipFill>
          <a:blip r:embed="rId2"/>
          <a:stretch>
            <a:fillRect/>
          </a:stretch>
        </p:blipFill>
        <p:spPr>
          <a:xfrm>
            <a:off x="7168551" y="1199071"/>
            <a:ext cx="1657888" cy="1105259"/>
          </a:xfrm>
          <a:prstGeom prst="rect">
            <a:avLst/>
          </a:prstGeom>
        </p:spPr>
      </p:pic>
      <p:pic>
        <p:nvPicPr>
          <p:cNvPr id="6" name="Picture 5"/>
          <p:cNvPicPr>
            <a:picLocks noChangeAspect="1"/>
          </p:cNvPicPr>
          <p:nvPr/>
        </p:nvPicPr>
        <p:blipFill>
          <a:blip r:embed="rId3"/>
          <a:stretch>
            <a:fillRect/>
          </a:stretch>
        </p:blipFill>
        <p:spPr>
          <a:xfrm>
            <a:off x="7168551" y="2431789"/>
            <a:ext cx="1657888" cy="1100838"/>
          </a:xfrm>
          <a:prstGeom prst="rect">
            <a:avLst/>
          </a:prstGeom>
        </p:spPr>
      </p:pic>
      <p:pic>
        <p:nvPicPr>
          <p:cNvPr id="7" name="Picture 6"/>
          <p:cNvPicPr>
            <a:picLocks noChangeAspect="1"/>
          </p:cNvPicPr>
          <p:nvPr/>
        </p:nvPicPr>
        <p:blipFill>
          <a:blip r:embed="rId4"/>
          <a:stretch>
            <a:fillRect/>
          </a:stretch>
        </p:blipFill>
        <p:spPr>
          <a:xfrm>
            <a:off x="7168551" y="3660086"/>
            <a:ext cx="1587260" cy="1063021"/>
          </a:xfrm>
          <a:prstGeom prst="rect">
            <a:avLst/>
          </a:prstGeom>
        </p:spPr>
      </p:pic>
    </p:spTree>
    <p:extLst>
      <p:ext uri="{BB962C8B-B14F-4D97-AF65-F5344CB8AC3E}">
        <p14:creationId xmlns:p14="http://schemas.microsoft.com/office/powerpoint/2010/main" val="382631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Consequences</a:t>
            </a:r>
          </a:p>
        </p:txBody>
      </p:sp>
      <p:sp>
        <p:nvSpPr>
          <p:cNvPr id="3" name="Text Placeholder 2"/>
          <p:cNvSpPr>
            <a:spLocks noGrp="1"/>
          </p:cNvSpPr>
          <p:nvPr>
            <p:ph type="body" idx="1"/>
          </p:nvPr>
        </p:nvSpPr>
        <p:spPr>
          <a:xfrm>
            <a:off x="1101386" y="1630728"/>
            <a:ext cx="7862743" cy="2501325"/>
          </a:xfrm>
        </p:spPr>
        <p:txBody>
          <a:bodyPr/>
          <a:lstStyle/>
          <a:p>
            <a:r>
              <a:rPr lang="en-US" sz="1600" dirty="0"/>
              <a:t>Madoff has been serving a 150 year prison sentence on 11 counts of fraud</a:t>
            </a:r>
          </a:p>
          <a:p>
            <a:endParaRPr lang="en-US" sz="1600" dirty="0"/>
          </a:p>
          <a:p>
            <a:r>
              <a:rPr lang="en-US" sz="1600" dirty="0"/>
              <a:t>Celebrities like Kevin Bacon, Stevin Spielberg, Larry King lost 24 million approx.</a:t>
            </a:r>
          </a:p>
          <a:p>
            <a:endParaRPr lang="en-US" sz="1600" dirty="0"/>
          </a:p>
          <a:p>
            <a:r>
              <a:rPr lang="en-US" sz="1600" dirty="0"/>
              <a:t>People lost millions; some even lost their entire life savings</a:t>
            </a:r>
          </a:p>
          <a:p>
            <a:endParaRPr lang="en-US" sz="1600" dirty="0"/>
          </a:p>
          <a:p>
            <a:r>
              <a:rPr lang="en-US" sz="1600" dirty="0"/>
              <a:t>Bernard Madoff Investment Securities LLC is in the process of liquidation</a:t>
            </a:r>
          </a:p>
          <a:p>
            <a:endParaRPr lang="en-US" sz="1600" dirty="0"/>
          </a:p>
          <a:p>
            <a:r>
              <a:rPr lang="en-US" sz="1600" dirty="0"/>
              <a:t>The most devastative effect = people’s trust in investments</a:t>
            </a:r>
          </a:p>
          <a:p>
            <a:endParaRPr lang="en-US" sz="1600" dirty="0"/>
          </a:p>
          <a:p>
            <a:endParaRPr lang="en-US" sz="1600" dirty="0"/>
          </a:p>
          <a:p>
            <a:endParaRPr lang="en-US" sz="1600" dirty="0"/>
          </a:p>
          <a:p>
            <a:endParaRPr lang="en-US" sz="1600" dirty="0"/>
          </a:p>
          <a:p>
            <a:endParaRPr lang="en-US" sz="1600" dirty="0"/>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5</a:t>
            </a:fld>
            <a:endParaRPr lang="en"/>
          </a:p>
        </p:txBody>
      </p:sp>
    </p:spTree>
    <p:extLst>
      <p:ext uri="{BB962C8B-B14F-4D97-AF65-F5344CB8AC3E}">
        <p14:creationId xmlns:p14="http://schemas.microsoft.com/office/powerpoint/2010/main" val="1085026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Failures</a:t>
            </a:r>
          </a:p>
        </p:txBody>
      </p:sp>
      <p:sp>
        <p:nvSpPr>
          <p:cNvPr id="3" name="Text Placeholder 2"/>
          <p:cNvSpPr>
            <a:spLocks noGrp="1"/>
          </p:cNvSpPr>
          <p:nvPr>
            <p:ph type="body" idx="1"/>
          </p:nvPr>
        </p:nvSpPr>
        <p:spPr>
          <a:xfrm>
            <a:off x="1101374" y="1311550"/>
            <a:ext cx="7862743" cy="3537900"/>
          </a:xfrm>
        </p:spPr>
        <p:txBody>
          <a:bodyPr/>
          <a:lstStyle/>
          <a:p>
            <a:r>
              <a:rPr lang="en-US" sz="1200" u="sng" dirty="0"/>
              <a:t>GAAP violations</a:t>
            </a:r>
          </a:p>
          <a:p>
            <a:pPr marL="285750" indent="-285750">
              <a:buFont typeface="Wingdings" panose="05000000000000000000" pitchFamily="2" charset="2"/>
              <a:buChar char="§"/>
            </a:pPr>
            <a:r>
              <a:rPr lang="en-US" sz="1200" dirty="0"/>
              <a:t>Violation of Conservatism principle of GAAP</a:t>
            </a:r>
          </a:p>
          <a:p>
            <a:pPr marL="285750" indent="-285750">
              <a:buFont typeface="Wingdings" panose="05000000000000000000" pitchFamily="2" charset="2"/>
              <a:buChar char="§"/>
            </a:pPr>
            <a:r>
              <a:rPr lang="en-US" sz="1200" dirty="0"/>
              <a:t>Violation Full Disclosure principle of GAAP</a:t>
            </a:r>
          </a:p>
          <a:p>
            <a:pPr marL="285750" indent="-285750">
              <a:buFont typeface="Wingdings" panose="05000000000000000000" pitchFamily="2" charset="2"/>
              <a:buChar char="§"/>
            </a:pPr>
            <a:r>
              <a:rPr lang="en-US" sz="1200" dirty="0"/>
              <a:t>Violation of Revenue Recognition principle of GAAP</a:t>
            </a:r>
          </a:p>
          <a:p>
            <a:pPr>
              <a:buNone/>
            </a:pPr>
            <a:endParaRPr lang="en-US" sz="1200" u="sng" dirty="0"/>
          </a:p>
          <a:p>
            <a:pPr>
              <a:buNone/>
            </a:pPr>
            <a:r>
              <a:rPr lang="en-US" sz="1200" dirty="0"/>
              <a:t>Friehling conducted an audit but failed to documented his findings and conclusions as required under GAAS </a:t>
            </a:r>
          </a:p>
          <a:p>
            <a:pPr>
              <a:buNone/>
            </a:pPr>
            <a:endParaRPr lang="en-US" sz="1200" u="sng" dirty="0"/>
          </a:p>
          <a:p>
            <a:r>
              <a:rPr lang="en-US" sz="1200" dirty="0"/>
              <a:t>Whistle Blowers like MarkoPolos alerted the SEC in 2001, but no action was taken.</a:t>
            </a:r>
          </a:p>
          <a:p>
            <a:pPr>
              <a:buNone/>
            </a:pPr>
            <a:r>
              <a:rPr lang="en-US" sz="1200" dirty="0"/>
              <a:t>“I gift wrapped and delivered them the largest Ponzi scheme in the history and they couldn't bother to conduct a thorough and proper investigation.“</a:t>
            </a:r>
          </a:p>
          <a:p>
            <a:endParaRPr lang="en-US" sz="1200" u="sng" dirty="0"/>
          </a:p>
          <a:p>
            <a:r>
              <a:rPr lang="en-US" sz="1200" dirty="0"/>
              <a:t>Friehling signed off on a report to the SEC indicating that Madoff's firm had $1.09 billion in assets and $425 in liabilities; phony figures.</a:t>
            </a:r>
          </a:p>
          <a:p>
            <a:endParaRPr lang="en-US" sz="1200" dirty="0"/>
          </a:p>
          <a:p>
            <a:r>
              <a:rPr lang="en-US" sz="1200" dirty="0"/>
              <a:t> Friehling reviewed internal controls at Madoff and regularly distributed annual audit reports to Madoff's customers; all these statements were materially false.</a:t>
            </a:r>
          </a:p>
          <a:p>
            <a:endParaRPr lang="en-US" sz="1200" dirty="0"/>
          </a:p>
          <a:p>
            <a:r>
              <a:rPr lang="en-US" sz="1200" dirty="0"/>
              <a:t>Madoff sat on the SEC committee and his family members served on other regulatory panels, these connections may have played a role as well.</a:t>
            </a:r>
          </a:p>
          <a:p>
            <a:endParaRPr lang="en-US" sz="1200" dirty="0"/>
          </a:p>
          <a:p>
            <a:endParaRPr lang="en-US" sz="1200" dirty="0"/>
          </a:p>
          <a:p>
            <a:pPr>
              <a:buNone/>
            </a:pPr>
            <a:endParaRPr lang="en-US" sz="1200" dirty="0"/>
          </a:p>
          <a:p>
            <a:pPr marL="285750" indent="-285750">
              <a:buFont typeface="Wingdings" panose="05000000000000000000" pitchFamily="2" charset="2"/>
              <a:buChar char="§"/>
            </a:pPr>
            <a:endParaRPr lang="en-US" sz="1200" dirty="0"/>
          </a:p>
          <a:p>
            <a:pPr>
              <a:buNone/>
            </a:pPr>
            <a:endParaRPr lang="en-US" sz="1200" dirty="0"/>
          </a:p>
          <a:p>
            <a:pPr>
              <a:buNone/>
            </a:pPr>
            <a:endParaRPr lang="en-US" sz="1200" dirty="0"/>
          </a:p>
          <a:p>
            <a:pPr>
              <a:buNone/>
            </a:pPr>
            <a:endParaRPr lang="en-US" sz="1200" dirty="0"/>
          </a:p>
          <a:p>
            <a:endParaRPr lang="en-US" sz="1200" dirty="0"/>
          </a:p>
          <a:p>
            <a:endParaRPr lang="en-US" sz="1200" dirty="0"/>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3245848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Controls that should be in place</a:t>
            </a:r>
          </a:p>
        </p:txBody>
      </p:sp>
      <p:sp>
        <p:nvSpPr>
          <p:cNvPr id="3" name="Text Placeholder 2"/>
          <p:cNvSpPr>
            <a:spLocks noGrp="1"/>
          </p:cNvSpPr>
          <p:nvPr>
            <p:ph type="body" idx="1"/>
          </p:nvPr>
        </p:nvSpPr>
        <p:spPr>
          <a:xfrm>
            <a:off x="1101386" y="1193017"/>
            <a:ext cx="7862743" cy="3537900"/>
          </a:xfrm>
        </p:spPr>
        <p:txBody>
          <a:bodyPr/>
          <a:lstStyle/>
          <a:p>
            <a:pPr marL="285750" indent="-285750">
              <a:buFont typeface="Wingdings" panose="05000000000000000000" pitchFamily="2" charset="2"/>
              <a:buChar char="§"/>
            </a:pPr>
            <a:r>
              <a:rPr lang="en-US" sz="1300" dirty="0"/>
              <a:t>SEC making sure that they don't just miss incidents like Madoff but also the banking irregularities that brought down markets in 2008 </a:t>
            </a:r>
          </a:p>
          <a:p>
            <a:pPr marL="285750" indent="-285750">
              <a:buFont typeface="Wingdings" panose="05000000000000000000" pitchFamily="2" charset="2"/>
              <a:buChar char="§"/>
            </a:pPr>
            <a:endParaRPr lang="en-US" sz="1300" dirty="0"/>
          </a:p>
          <a:p>
            <a:pPr marL="285750" indent="-285750">
              <a:buFont typeface="Wingdings" panose="05000000000000000000" pitchFamily="2" charset="2"/>
              <a:buChar char="§"/>
            </a:pPr>
            <a:r>
              <a:rPr lang="en-US" sz="1300" dirty="0"/>
              <a:t>The SEC should have proactively engaged in checking the firm of its funds</a:t>
            </a:r>
          </a:p>
          <a:p>
            <a:pPr marL="285750" indent="-285750">
              <a:buFont typeface="Wingdings" panose="05000000000000000000" pitchFamily="2" charset="2"/>
              <a:buChar char="§"/>
            </a:pPr>
            <a:endParaRPr lang="en-US" sz="1300" dirty="0"/>
          </a:p>
          <a:p>
            <a:pPr marL="285750" indent="-285750">
              <a:buFont typeface="Wingdings" panose="05000000000000000000" pitchFamily="2" charset="2"/>
              <a:buChar char="§"/>
            </a:pPr>
            <a:r>
              <a:rPr lang="en-US" sz="1300" dirty="0"/>
              <a:t>Organizations being audited by one of the Big four auditing firms. In Madoff's case, Madoff had essentially "bought" Friehling’s license for two decades and committed the fraud; Friehling was from a smaller auditing firm.</a:t>
            </a:r>
          </a:p>
          <a:p>
            <a:pPr marL="285750" indent="-285750">
              <a:buFont typeface="Wingdings" panose="05000000000000000000" pitchFamily="2" charset="2"/>
              <a:buChar char="§"/>
            </a:pPr>
            <a:endParaRPr lang="en-US" sz="1300" dirty="0"/>
          </a:p>
          <a:p>
            <a:pPr marL="285750" indent="-285750">
              <a:buFont typeface="Wingdings" panose="05000000000000000000" pitchFamily="2" charset="2"/>
              <a:buChar char="§"/>
            </a:pPr>
            <a:r>
              <a:rPr lang="en-US" sz="1300" dirty="0"/>
              <a:t>Need solid reforms to prevent such frauds and to ensure that current administration at the SEC doesn't turn a blind eye to such mischief in the market.</a:t>
            </a:r>
          </a:p>
          <a:p>
            <a:pPr marL="285750" indent="-285750">
              <a:buFont typeface="Wingdings" panose="05000000000000000000" pitchFamily="2" charset="2"/>
              <a:buChar char="§"/>
            </a:pPr>
            <a:endParaRPr lang="en-US" sz="1300" dirty="0"/>
          </a:p>
          <a:p>
            <a:pPr marL="285750" indent="-285750">
              <a:buFont typeface="Wingdings" panose="05000000000000000000" pitchFamily="2" charset="2"/>
              <a:buChar char="§"/>
            </a:pPr>
            <a:r>
              <a:rPr lang="en-US" sz="1300" u="sng" dirty="0"/>
              <a:t>If the above important controls have been followed then the controls that will in result work are</a:t>
            </a:r>
            <a:r>
              <a:rPr lang="en-US" sz="1300" dirty="0"/>
              <a:t>: </a:t>
            </a:r>
          </a:p>
          <a:p>
            <a:pPr marL="285750" indent="-285750">
              <a:buFont typeface="Wingdings" panose="05000000000000000000" pitchFamily="2" charset="2"/>
              <a:buChar char="ü"/>
            </a:pPr>
            <a:r>
              <a:rPr lang="en-US" sz="1300" dirty="0"/>
              <a:t>Examine a bank account through which billions of dollars of Madoff's client funds flowed</a:t>
            </a:r>
          </a:p>
          <a:p>
            <a:pPr marL="285750" indent="-285750">
              <a:buFont typeface="Wingdings" panose="05000000000000000000" pitchFamily="2" charset="2"/>
              <a:buChar char="ü"/>
            </a:pPr>
            <a:r>
              <a:rPr lang="en-US" sz="1300" dirty="0"/>
              <a:t>Audits to </a:t>
            </a:r>
            <a:r>
              <a:rPr lang="en-US" sz="1300"/>
              <a:t>be conducted </a:t>
            </a:r>
            <a:r>
              <a:rPr lang="en-US" sz="1300" dirty="0"/>
              <a:t>independently and audit reports are assessed by the board</a:t>
            </a:r>
          </a:p>
          <a:p>
            <a:pPr marL="285750" indent="-285750">
              <a:buFont typeface="Wingdings" panose="05000000000000000000" pitchFamily="2" charset="2"/>
              <a:buChar char="ü"/>
            </a:pPr>
            <a:r>
              <a:rPr lang="en-US" sz="1300" dirty="0"/>
              <a:t>Verify liabilities related to client accounts </a:t>
            </a:r>
          </a:p>
          <a:p>
            <a:pPr marL="285750" indent="-285750">
              <a:buFont typeface="Wingdings" panose="05000000000000000000" pitchFamily="2" charset="2"/>
              <a:buChar char="ü"/>
            </a:pPr>
            <a:r>
              <a:rPr lang="en-US" sz="1300" dirty="0"/>
              <a:t>Review material sources of revenue, including commissions</a:t>
            </a:r>
          </a:p>
          <a:p>
            <a:pPr marL="285750" indent="-285750">
              <a:buFont typeface="Wingdings" panose="05000000000000000000" pitchFamily="2" charset="2"/>
              <a:buChar char="ü"/>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pPr marL="285750" indent="-285750">
              <a:buFont typeface="Wingdings" panose="05000000000000000000" pitchFamily="2" charset="2"/>
              <a:buChar char="§"/>
            </a:pPr>
            <a:endParaRPr lang="en-US" sz="1600" dirty="0"/>
          </a:p>
          <a:p>
            <a:endParaRPr lang="en-US" sz="1600" dirty="0"/>
          </a:p>
          <a:p>
            <a:pPr>
              <a:buNone/>
            </a:pPr>
            <a:endParaRPr lang="en-US" sz="1600" dirty="0"/>
          </a:p>
          <a:p>
            <a:endParaRPr lang="en-US" dirty="0"/>
          </a:p>
        </p:txBody>
      </p:sp>
      <p:sp>
        <p:nvSpPr>
          <p:cNvPr id="5" name="Slide Number Placeholder 4"/>
          <p:cNvSpPr>
            <a:spLocks noGrp="1"/>
          </p:cNvSpPr>
          <p:nvPr>
            <p:ph type="sldNum" idx="12"/>
          </p:nvPr>
        </p:nvSpPr>
        <p:spPr/>
        <p:txBody>
          <a:bodyPr/>
          <a:lstStyle/>
          <a:p>
            <a:pPr lvl="0" rtl="0">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213393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lvl="0" rtl="0">
              <a:spcBef>
                <a:spcPts val="0"/>
              </a:spcBef>
              <a:buNone/>
            </a:pPr>
            <a:fld id="{00000000-1234-1234-1234-123412341234}" type="slidenum">
              <a:rPr lang="en" smtClean="0"/>
              <a:t>8</a:t>
            </a:fld>
            <a:endParaRPr lang="en"/>
          </a:p>
        </p:txBody>
      </p:sp>
      <p:sp>
        <p:nvSpPr>
          <p:cNvPr id="3" name="TextBox 2"/>
          <p:cNvSpPr txBox="1"/>
          <p:nvPr/>
        </p:nvSpPr>
        <p:spPr>
          <a:xfrm>
            <a:off x="1095555" y="104240"/>
            <a:ext cx="5624422" cy="523220"/>
          </a:xfrm>
          <a:prstGeom prst="rect">
            <a:avLst/>
          </a:prstGeom>
          <a:noFill/>
        </p:spPr>
        <p:txBody>
          <a:bodyPr wrap="square" rtlCol="0">
            <a:spAutoFit/>
          </a:bodyPr>
          <a:lstStyle/>
          <a:p>
            <a:r>
              <a:rPr lang="en-US" sz="2800" dirty="0">
                <a:solidFill>
                  <a:schemeClr val="bg1"/>
                </a:solidFill>
                <a:latin typeface="Dosis" panose="020B0604020202020204" charset="0"/>
                <a:ea typeface="Roboto" panose="020B0604020202020204" charset="0"/>
                <a:cs typeface="Roboto" panose="020B0604020202020204" charset="0"/>
              </a:rPr>
              <a:t>Sources</a:t>
            </a:r>
          </a:p>
        </p:txBody>
      </p:sp>
      <p:sp>
        <p:nvSpPr>
          <p:cNvPr id="4" name="TextBox 3"/>
          <p:cNvSpPr txBox="1"/>
          <p:nvPr/>
        </p:nvSpPr>
        <p:spPr>
          <a:xfrm>
            <a:off x="1095555" y="1388853"/>
            <a:ext cx="7720641" cy="3108543"/>
          </a:xfrm>
          <a:prstGeom prst="rect">
            <a:avLst/>
          </a:prstGeom>
          <a:noFill/>
        </p:spPr>
        <p:txBody>
          <a:bodyPr wrap="square" rtlCol="0">
            <a:spAutoFit/>
          </a:bodyPr>
          <a:lstStyle/>
          <a:p>
            <a:r>
              <a:rPr lang="en-US" dirty="0">
                <a:solidFill>
                  <a:schemeClr val="bg1"/>
                </a:solidFill>
                <a:latin typeface="Dosis" panose="020B0604020202020204" charset="0"/>
                <a:hlinkClick r:id="rId2"/>
              </a:rPr>
              <a:t>http://content.time.com/time/business/article/0,8599,1867092,00.html</a:t>
            </a:r>
            <a:endParaRPr lang="en-US" dirty="0">
              <a:solidFill>
                <a:schemeClr val="bg1"/>
              </a:solidFill>
              <a:latin typeface="Dosis" panose="020B0604020202020204" charset="0"/>
            </a:endParaRP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3"/>
              </a:rPr>
              <a:t>http://www.fraud-magazine.com/article.aspx?id=4294977160</a:t>
            </a:r>
            <a:endParaRPr lang="en-US" dirty="0">
              <a:solidFill>
                <a:schemeClr val="bg1"/>
              </a:solidFill>
              <a:latin typeface="Dosis" panose="020B0604020202020204" charset="0"/>
            </a:endParaRP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4"/>
              </a:rPr>
              <a:t>http://blogs.reuters.com/great-debate/2009/01/06/why-did-the-sec-fail-to-spot-the-madoff-case/</a:t>
            </a:r>
            <a:endParaRPr lang="en-US" dirty="0">
              <a:solidFill>
                <a:schemeClr val="bg1"/>
              </a:solidFill>
              <a:latin typeface="Dosis" panose="020B0604020202020204" charset="0"/>
            </a:endParaRP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5"/>
              </a:rPr>
              <a:t>https://archives.fbi.gov/archives/newyork/press-releases/2009/nyfo031809.htm</a:t>
            </a:r>
            <a:endParaRPr lang="en-US" dirty="0">
              <a:solidFill>
                <a:schemeClr val="bg1"/>
              </a:solidFill>
              <a:latin typeface="Dosis" panose="020B0604020202020204" charset="0"/>
            </a:endParaRP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6"/>
              </a:rPr>
              <a:t>http://www.wsj.com/articles/SB123491638561904323</a:t>
            </a:r>
            <a:endParaRPr lang="en-US" dirty="0">
              <a:solidFill>
                <a:schemeClr val="bg1"/>
              </a:solidFill>
              <a:latin typeface="Dosis" panose="020B0604020202020204" charset="0"/>
            </a:endParaRP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7"/>
              </a:rPr>
              <a:t>http://www.journalofaccountancy.com/news/2009/mar/20091553.html</a:t>
            </a:r>
            <a:r>
              <a:rPr lang="en-US" dirty="0">
                <a:solidFill>
                  <a:schemeClr val="bg1"/>
                </a:solidFill>
                <a:latin typeface="Dosis" panose="020B0604020202020204" charset="0"/>
              </a:rPr>
              <a:t> </a:t>
            </a:r>
          </a:p>
          <a:p>
            <a:endParaRPr lang="en-US" dirty="0">
              <a:solidFill>
                <a:schemeClr val="bg1"/>
              </a:solidFill>
              <a:latin typeface="Dosis" panose="020B0604020202020204" charset="0"/>
            </a:endParaRPr>
          </a:p>
          <a:p>
            <a:r>
              <a:rPr lang="en-US" dirty="0">
                <a:solidFill>
                  <a:schemeClr val="bg1"/>
                </a:solidFill>
                <a:latin typeface="Dosis" panose="020B0604020202020204" charset="0"/>
                <a:hlinkClick r:id="rId8"/>
              </a:rPr>
              <a:t>http://www.accountingweb.com/aa/standards/madoffs-accountant-when-is-an-auditor-not-an-auditor</a:t>
            </a:r>
            <a:r>
              <a:rPr lang="en-US" dirty="0">
                <a:solidFill>
                  <a:schemeClr val="bg1"/>
                </a:solidFill>
                <a:latin typeface="Dosis" panose="020B0604020202020204" charset="0"/>
              </a:rPr>
              <a:t> </a:t>
            </a:r>
          </a:p>
          <a:p>
            <a:endParaRPr lang="en-US" dirty="0">
              <a:solidFill>
                <a:schemeClr val="bg1"/>
              </a:solidFill>
              <a:latin typeface="Dosis" panose="020B0604020202020204" charset="0"/>
            </a:endParaRPr>
          </a:p>
        </p:txBody>
      </p:sp>
    </p:spTree>
    <p:extLst>
      <p:ext uri="{BB962C8B-B14F-4D97-AF65-F5344CB8AC3E}">
        <p14:creationId xmlns:p14="http://schemas.microsoft.com/office/powerpoint/2010/main" val="1939999588"/>
      </p:ext>
    </p:extLst>
  </p:cSld>
  <p:clrMapOvr>
    <a:masterClrMapping/>
  </p:clrMapOvr>
</p:sld>
</file>

<file path=ppt/theme/theme1.xml><?xml version="1.0" encoding="utf-8"?>
<a:theme xmlns:a="http://schemas.openxmlformats.org/drawingml/2006/main" name="William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981</Words>
  <Application>Microsoft Office PowerPoint</Application>
  <PresentationFormat>On-screen Show (16:9)</PresentationFormat>
  <Paragraphs>122</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Dosis</vt:lpstr>
      <vt:lpstr>Roboto</vt:lpstr>
      <vt:lpstr>Wingdings</vt:lpstr>
      <vt:lpstr>Arial</vt:lpstr>
      <vt:lpstr>William template</vt:lpstr>
      <vt:lpstr>Bernie Madoff Scandal</vt:lpstr>
      <vt:lpstr>Background</vt:lpstr>
      <vt:lpstr>Scandal</vt:lpstr>
      <vt:lpstr>Other Key Players</vt:lpstr>
      <vt:lpstr>Consequences</vt:lpstr>
      <vt:lpstr>Control Failures</vt:lpstr>
      <vt:lpstr>Controls that should be in place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Destruction Policy</dc:title>
  <dc:creator>Abhay Kshirsagar</dc:creator>
  <cp:lastModifiedBy>Abhay Kshirsagar</cp:lastModifiedBy>
  <cp:revision>33</cp:revision>
  <dcterms:modified xsi:type="dcterms:W3CDTF">2016-10-31T19:34:10Z</dcterms:modified>
</cp:coreProperties>
</file>