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7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11/3/2016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11/3/2016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forbes.com/companies/neiman-marcus-group/" TargetMode="External"/><Relationship Id="rId2" Type="http://schemas.openxmlformats.org/officeDocument/2006/relationships/hyperlink" Target="http://www.referenceforbusiness.com/history2/28/Neiman-Marcus-Co.html" TargetMode="External"/><Relationship Id="rId1" Type="http://schemas.openxmlformats.org/officeDocument/2006/relationships/slideLayout" Target="../slideLayouts/slideLayout2.xml"/><Relationship Id="rId5" Type="http://schemas.openxmlformats.org/officeDocument/2006/relationships/hyperlink" Target="http://www.bankinfosecurity.com/target-nm-breaches-pci-failure-a-6419" TargetMode="External"/><Relationship Id="rId4" Type="http://schemas.openxmlformats.org/officeDocument/2006/relationships/hyperlink" Target="http://www.bankinfosecurity.com/new-neiman-marcus-breach-authentication-must-change-a-88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4"/>
            <a:ext cx="10309860" cy="2700015"/>
          </a:xfrm>
        </p:spPr>
        <p:txBody>
          <a:bodyPr>
            <a:normAutofit/>
          </a:bodyPr>
          <a:lstStyle/>
          <a:p>
            <a:r>
              <a:rPr lang="en-US" dirty="0"/>
              <a:t>MIS 5121</a:t>
            </a:r>
            <a:br>
              <a:rPr lang="en-US" dirty="0"/>
            </a:br>
            <a:r>
              <a:rPr lang="en-US" dirty="0"/>
              <a:t>Real World Control Failure:</a:t>
            </a:r>
          </a:p>
        </p:txBody>
      </p:sp>
      <p:sp>
        <p:nvSpPr>
          <p:cNvPr id="3" name="Subtitle 2"/>
          <p:cNvSpPr>
            <a:spLocks noGrp="1"/>
          </p:cNvSpPr>
          <p:nvPr>
            <p:ph type="subTitle" idx="1"/>
          </p:nvPr>
        </p:nvSpPr>
        <p:spPr>
          <a:xfrm>
            <a:off x="1371600" y="4683761"/>
            <a:ext cx="9448800" cy="685800"/>
          </a:xfrm>
        </p:spPr>
        <p:txBody>
          <a:bodyPr/>
          <a:lstStyle/>
          <a:p>
            <a:r>
              <a:rPr lang="en-US" dirty="0"/>
              <a:t>BY: MAGALY PEREZ</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71600" y="5787887"/>
            <a:ext cx="609600" cy="609600"/>
          </a:xfrm>
          <a:prstGeom prst="rect">
            <a:avLst/>
          </a:prstGeom>
        </p:spPr>
      </p:pic>
      <p:pic>
        <p:nvPicPr>
          <p:cNvPr id="6" name="Picture 5"/>
          <p:cNvPicPr>
            <a:picLocks noChangeAspect="1"/>
          </p:cNvPicPr>
          <p:nvPr/>
        </p:nvPicPr>
        <p:blipFill>
          <a:blip r:embed="rId5"/>
          <a:stretch>
            <a:fillRect/>
          </a:stretch>
        </p:blipFill>
        <p:spPr>
          <a:xfrm>
            <a:off x="5000625" y="3624212"/>
            <a:ext cx="3206115" cy="1282446"/>
          </a:xfrm>
          <a:prstGeom prst="rect">
            <a:avLst/>
          </a:prstGeom>
        </p:spPr>
      </p:pic>
    </p:spTree>
    <p:extLst>
      <p:ext uri="{BB962C8B-B14F-4D97-AF65-F5344CB8AC3E}">
        <p14:creationId xmlns:p14="http://schemas.microsoft.com/office/powerpoint/2010/main" val="16352674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background information:</a:t>
            </a:r>
          </a:p>
        </p:txBody>
      </p:sp>
      <p:sp>
        <p:nvSpPr>
          <p:cNvPr id="3" name="Content Placeholder 2"/>
          <p:cNvSpPr>
            <a:spLocks noGrp="1"/>
          </p:cNvSpPr>
          <p:nvPr>
            <p:ph idx="1"/>
          </p:nvPr>
        </p:nvSpPr>
        <p:spPr>
          <a:xfrm>
            <a:off x="685800" y="2194560"/>
            <a:ext cx="6903720" cy="4024125"/>
          </a:xfrm>
        </p:spPr>
        <p:txBody>
          <a:bodyPr/>
          <a:lstStyle/>
          <a:p>
            <a:r>
              <a:rPr lang="en-US" dirty="0"/>
              <a:t>Industry: upscale retailing</a:t>
            </a:r>
          </a:p>
          <a:p>
            <a:r>
              <a:rPr lang="en-US" dirty="0"/>
              <a:t>Incorporated in 1907</a:t>
            </a:r>
          </a:p>
          <a:p>
            <a:r>
              <a:rPr lang="en-US" dirty="0"/>
              <a:t>Headquarters: Dallas, Texas </a:t>
            </a:r>
          </a:p>
          <a:p>
            <a:r>
              <a:rPr lang="en-US" dirty="0"/>
              <a:t>15,100 employees </a:t>
            </a:r>
          </a:p>
          <a:p>
            <a:r>
              <a:rPr lang="en-US" dirty="0"/>
              <a:t>Revenue: 5.1 billion</a:t>
            </a:r>
          </a:p>
          <a:p>
            <a:r>
              <a:rPr lang="en-US" dirty="0"/>
              <a:t>Products: Clothing, beauty cosmetics, accessories, jewelry, houseware and footwear</a:t>
            </a:r>
          </a:p>
        </p:txBody>
      </p:sp>
      <p:pic>
        <p:nvPicPr>
          <p:cNvPr id="5" name="Picture 4"/>
          <p:cNvPicPr>
            <a:picLocks noChangeAspect="1"/>
          </p:cNvPicPr>
          <p:nvPr/>
        </p:nvPicPr>
        <p:blipFill>
          <a:blip r:embed="rId4"/>
          <a:stretch>
            <a:fillRect/>
          </a:stretch>
        </p:blipFill>
        <p:spPr>
          <a:xfrm>
            <a:off x="7589520" y="2194560"/>
            <a:ext cx="3391593" cy="135663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5609085"/>
            <a:ext cx="609600" cy="609600"/>
          </a:xfrm>
          <a:prstGeom prst="rect">
            <a:avLst/>
          </a:prstGeom>
        </p:spPr>
      </p:pic>
    </p:spTree>
    <p:extLst>
      <p:ext uri="{BB962C8B-B14F-4D97-AF65-F5344CB8AC3E}">
        <p14:creationId xmlns:p14="http://schemas.microsoft.com/office/powerpoint/2010/main" val="287626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7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failure</a:t>
            </a:r>
          </a:p>
        </p:txBody>
      </p:sp>
      <p:sp>
        <p:nvSpPr>
          <p:cNvPr id="3" name="Content Placeholder 2"/>
          <p:cNvSpPr>
            <a:spLocks noGrp="1"/>
          </p:cNvSpPr>
          <p:nvPr>
            <p:ph idx="1"/>
          </p:nvPr>
        </p:nvSpPr>
        <p:spPr>
          <a:xfrm>
            <a:off x="685800" y="1897380"/>
            <a:ext cx="10820400" cy="4321305"/>
          </a:xfrm>
        </p:spPr>
        <p:txBody>
          <a:bodyPr>
            <a:normAutofit fontScale="92500" lnSpcReduction="10000"/>
          </a:bodyPr>
          <a:lstStyle/>
          <a:p>
            <a:r>
              <a:rPr lang="en-US" dirty="0"/>
              <a:t>Control Failure:  Their Payment Card Industry Security Standard (PCI DSS) was compliant but not secure</a:t>
            </a:r>
          </a:p>
          <a:p>
            <a:r>
              <a:rPr lang="en-US" dirty="0"/>
              <a:t>On January 1, 2014 Neiman Marcus was informed it was breached</a:t>
            </a:r>
          </a:p>
          <a:p>
            <a:r>
              <a:rPr lang="en-US" dirty="0"/>
              <a:t>It took the Neiman Marcus three weeks to disclose the amount of debt and credit cards compromised </a:t>
            </a:r>
          </a:p>
          <a:p>
            <a:r>
              <a:rPr lang="en-US" dirty="0"/>
              <a:t>More than 1.1 million customers were affected due to a malware hack</a:t>
            </a:r>
          </a:p>
          <a:p>
            <a:r>
              <a:rPr lang="en-US" dirty="0"/>
              <a:t>RAM-scrapping malware infiltrated their point-of-sales-system but weren’t able to access PINs since the company did not use pin pads</a:t>
            </a:r>
          </a:p>
          <a:p>
            <a:r>
              <a:rPr lang="en-US" dirty="0"/>
              <a:t>Hackers invaded the systems for three months undetected in 2013</a:t>
            </a:r>
          </a:p>
          <a:p>
            <a:pPr lvl="1"/>
            <a:r>
              <a:rPr lang="en-US" dirty="0"/>
              <a:t>From mid-July to October 30</a:t>
            </a:r>
            <a:r>
              <a:rPr lang="en-US" baseline="30000" dirty="0"/>
              <a:t>th</a:t>
            </a:r>
            <a:r>
              <a:rPr lang="en-US" dirty="0"/>
              <a:t> </a:t>
            </a:r>
          </a:p>
          <a:p>
            <a:r>
              <a:rPr lang="en-US" dirty="0"/>
              <a:t>The breach was revealed after fraudulent activity was being reported by MasterCard, Visa and Discover, “about 350,000 cards used at Neiman Marcus and its Last Call outlet were reported of fraudulent use”</a:t>
            </a:r>
          </a:p>
          <a:p>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3291840" y="983751"/>
            <a:ext cx="3607724" cy="91362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360" y="5913885"/>
            <a:ext cx="609600" cy="609600"/>
          </a:xfrm>
          <a:prstGeom prst="rect">
            <a:avLst/>
          </a:prstGeom>
        </p:spPr>
      </p:pic>
    </p:spTree>
    <p:extLst>
      <p:ext uri="{BB962C8B-B14F-4D97-AF65-F5344CB8AC3E}">
        <p14:creationId xmlns:p14="http://schemas.microsoft.com/office/powerpoint/2010/main" val="1360468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0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a:bodyPr>
          <a:lstStyle/>
          <a:p>
            <a:r>
              <a:rPr lang="en-US" dirty="0"/>
              <a:t>Neiman Marcus notified all  its customers who shopped with them from January 2013 through January 2014 </a:t>
            </a:r>
          </a:p>
          <a:p>
            <a:r>
              <a:rPr lang="en-US" dirty="0"/>
              <a:t> Neiman Marcus offered its shoppers one free year of credit card monitoring </a:t>
            </a:r>
          </a:p>
          <a:p>
            <a:r>
              <a:rPr lang="en-US" dirty="0"/>
              <a:t>As a result of the breach and numerous other ones, retailers and the card industry have turned to EMV technology cards</a:t>
            </a:r>
          </a:p>
          <a:p>
            <a:r>
              <a:rPr lang="en-US" dirty="0"/>
              <a:t>EMV technology cards have small chips embedded in them which creates new codes for each transaction </a:t>
            </a:r>
          </a:p>
          <a:p>
            <a:r>
              <a:rPr lang="en-US" dirty="0"/>
              <a:t>Making it nearly impossible to counterfeit the cards  as mention in Neiman Marcus control failure within their POS systems</a:t>
            </a:r>
          </a:p>
          <a:p>
            <a:endParaRPr lang="en-US" dirty="0"/>
          </a:p>
        </p:txBody>
      </p:sp>
      <p:pic>
        <p:nvPicPr>
          <p:cNvPr id="4" name="Picture 3"/>
          <p:cNvPicPr>
            <a:picLocks noChangeAspect="1"/>
          </p:cNvPicPr>
          <p:nvPr/>
        </p:nvPicPr>
        <p:blipFill>
          <a:blip r:embed="rId4"/>
          <a:stretch>
            <a:fillRect/>
          </a:stretch>
        </p:blipFill>
        <p:spPr>
          <a:xfrm>
            <a:off x="4862512" y="627214"/>
            <a:ext cx="3381375" cy="135255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1000" y="5746244"/>
            <a:ext cx="609600" cy="609600"/>
          </a:xfrm>
          <a:prstGeom prst="rect">
            <a:avLst/>
          </a:prstGeom>
        </p:spPr>
      </p:pic>
    </p:spTree>
    <p:extLst>
      <p:ext uri="{BB962C8B-B14F-4D97-AF65-F5344CB8AC3E}">
        <p14:creationId xmlns:p14="http://schemas.microsoft.com/office/powerpoint/2010/main" val="3419077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http://www.referenceforbusiness.com/history2/28/Neiman-Marcus-Co.html</a:t>
            </a:r>
            <a:endParaRPr lang="en-US" dirty="0"/>
          </a:p>
          <a:p>
            <a:r>
              <a:rPr lang="en-US" dirty="0">
                <a:hlinkClick r:id="rId3"/>
              </a:rPr>
              <a:t>http://www.forbes.com/companies/neiman-marcus-group/</a:t>
            </a:r>
            <a:endParaRPr lang="en-US" dirty="0"/>
          </a:p>
          <a:p>
            <a:r>
              <a:rPr lang="en-US" dirty="0">
                <a:hlinkClick r:id="rId4"/>
              </a:rPr>
              <a:t>http://www.bankinfosecurity.com/new-neiman-marcus-breach-authentication-must-change-a-8843</a:t>
            </a:r>
            <a:endParaRPr lang="en-US" dirty="0"/>
          </a:p>
          <a:p>
            <a:r>
              <a:rPr lang="en-US">
                <a:hlinkClick r:id="rId5"/>
              </a:rPr>
              <a:t>http</a:t>
            </a:r>
            <a:r>
              <a:rPr lang="en-US">
                <a:hlinkClick r:id="rId5"/>
              </a:rPr>
              <a:t>://www.bankinfosecurity.com/target-nm-breaches-pci-failure-a-6419</a:t>
            </a:r>
            <a:endParaRPr lang="en-US"/>
          </a:p>
          <a:p>
            <a:endParaRPr lang="en-US" dirty="0"/>
          </a:p>
          <a:p>
            <a:endParaRPr lang="en-US" dirty="0"/>
          </a:p>
        </p:txBody>
      </p:sp>
    </p:spTree>
    <p:extLst>
      <p:ext uri="{BB962C8B-B14F-4D97-AF65-F5344CB8AC3E}">
        <p14:creationId xmlns:p14="http://schemas.microsoft.com/office/powerpoint/2010/main" val="316724800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677</TotalTime>
  <Words>274</Words>
  <Application>Microsoft Office PowerPoint</Application>
  <PresentationFormat>Widescreen</PresentationFormat>
  <Paragraphs>29</Paragraphs>
  <Slides>5</Slides>
  <Notes>0</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MIS 5121 Real World Control Failure:</vt:lpstr>
      <vt:lpstr>Company background information:</vt:lpstr>
      <vt:lpstr>Control failure</vt:lpstr>
      <vt:lpstr>results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5121 Real World Control Failure: Neiman Marcus</dc:title>
  <dc:creator>Magaly Perez</dc:creator>
  <cp:lastModifiedBy>Magaly Perez</cp:lastModifiedBy>
  <cp:revision>32</cp:revision>
  <dcterms:created xsi:type="dcterms:W3CDTF">2016-11-01T14:40:37Z</dcterms:created>
  <dcterms:modified xsi:type="dcterms:W3CDTF">2016-11-03T14:24:36Z</dcterms:modified>
</cp:coreProperties>
</file>