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8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5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5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5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6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4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0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6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10/29/2016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9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87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805" r="9092" b="1515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557" y="1653703"/>
            <a:ext cx="3361953" cy="2470488"/>
          </a:xfrm>
        </p:spPr>
        <p:txBody>
          <a:bodyPr>
            <a:normAutofit/>
          </a:bodyPr>
          <a:lstStyle/>
          <a:p>
            <a:r>
              <a:rPr lang="en-US" sz="5500"/>
              <a:t>Mirant Corp Fraud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724" y="4260714"/>
            <a:ext cx="3331786" cy="1032093"/>
          </a:xfrm>
        </p:spPr>
        <p:txBody>
          <a:bodyPr>
            <a:normAutofit/>
          </a:bodyPr>
          <a:lstStyle/>
          <a:p>
            <a:r>
              <a:rPr lang="en-US" dirty="0"/>
              <a:t>A control failure instance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0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9"/>
    </mc:Choice>
    <mc:Fallback>
      <p:transition spd="slow" advTm="6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90" y="805754"/>
            <a:ext cx="5238340" cy="523834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Mirant Corp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Southern Energy Inc. (NYSE: SOE), a global independent power producer and energy marketing and risk management company, becomes Mirant in 2001 </a:t>
            </a:r>
          </a:p>
          <a:p>
            <a:r>
              <a:rPr lang="en-US" dirty="0">
                <a:solidFill>
                  <a:srgbClr val="FFFFFF"/>
                </a:solidFill>
              </a:rPr>
              <a:t>Mirant was listed in the New York Stock Exchange and the share value reached its highest at $47 in 2001</a:t>
            </a:r>
          </a:p>
          <a:p>
            <a:r>
              <a:rPr lang="en-US" dirty="0">
                <a:solidFill>
                  <a:srgbClr val="FFFFFF"/>
                </a:solidFill>
              </a:rPr>
              <a:t>Mirant, a spinoff of Southern Co., and its subsidiaries employed around 7,000 people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55"/>
    </mc:Choice>
    <mc:Fallback>
      <p:transition spd="slow" advTm="17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5" b="471"/>
          <a:stretch/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036" r="-1" b="-1"/>
          <a:stretch/>
        </p:blipFill>
        <p:spPr>
          <a:xfrm>
            <a:off x="5137461" y="758952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/>
              <a:t>The Scandal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500">
                <a:solidFill>
                  <a:srgbClr val="FFFFFF"/>
                </a:solidFill>
              </a:rPr>
              <a:t>In June 2001, a Senate committee suspects Mirant to be involved in price manipulation and for not turning over documents requested for the probe</a:t>
            </a:r>
          </a:p>
          <a:p>
            <a:pPr>
              <a:lnSpc>
                <a:spcPct val="80000"/>
              </a:lnSpc>
            </a:pPr>
            <a:r>
              <a:rPr lang="en-US" sz="1500">
                <a:solidFill>
                  <a:srgbClr val="FFFFFF"/>
                </a:solidFill>
              </a:rPr>
              <a:t>Claimed that Mirant defrauded shareholders and violated federal securities laws</a:t>
            </a:r>
          </a:p>
          <a:p>
            <a:pPr>
              <a:lnSpc>
                <a:spcPct val="80000"/>
              </a:lnSpc>
            </a:pPr>
            <a:r>
              <a:rPr lang="en-US" sz="1500">
                <a:solidFill>
                  <a:srgbClr val="FFFFFF"/>
                </a:solidFill>
              </a:rPr>
              <a:t>Manipulated utility prices and inflated stock</a:t>
            </a:r>
          </a:p>
          <a:p>
            <a:pPr>
              <a:lnSpc>
                <a:spcPct val="80000"/>
              </a:lnSpc>
            </a:pPr>
            <a:r>
              <a:rPr lang="en-US" sz="1500">
                <a:solidFill>
                  <a:srgbClr val="FFFFFF"/>
                </a:solidFill>
              </a:rPr>
              <a:t>Over the period of two years Mirant overstated earnings by total of $188 million, $159 million in 2001 and $29million in 2002 , and reported a $2.4 billion loss for 2002</a:t>
            </a:r>
          </a:p>
          <a:p>
            <a:pPr>
              <a:lnSpc>
                <a:spcPct val="80000"/>
              </a:lnSpc>
            </a:pPr>
            <a:r>
              <a:rPr lang="en-US" sz="1500">
                <a:solidFill>
                  <a:srgbClr val="FFFFFF"/>
                </a:solidFill>
              </a:rPr>
              <a:t>Suspicion that Mirant employees were forced to delete certain specified files concerning Mirant's activities in California’s energy crises </a:t>
            </a:r>
          </a:p>
          <a:p>
            <a:pPr>
              <a:lnSpc>
                <a:spcPct val="80000"/>
              </a:lnSpc>
            </a:pP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0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32"/>
    </mc:Choice>
    <mc:Fallback>
      <p:transition spd="slow" advTm="3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-1" b="14750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2">
              <a:lumMod val="5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r>
              <a:rPr lang="en-US" dirty="0"/>
              <a:t>Thousands of investors lost money as stock price collapsed</a:t>
            </a:r>
          </a:p>
          <a:p>
            <a:r>
              <a:rPr lang="en-US" dirty="0"/>
              <a:t>Had to terminate several power plant developments</a:t>
            </a:r>
          </a:p>
          <a:p>
            <a:r>
              <a:rPr lang="en-US" dirty="0"/>
              <a:t>Failure to find additional financing, Mirant would have been forced into bankruptcy</a:t>
            </a:r>
          </a:p>
          <a:p>
            <a:r>
              <a:rPr lang="en-US" dirty="0"/>
              <a:t>Removal from several markets</a:t>
            </a:r>
          </a:p>
          <a:p>
            <a:r>
              <a:rPr lang="en-US" dirty="0"/>
              <a:t>The stock went down 90 percent from its peak value of $47 in May 21, 2001</a:t>
            </a:r>
          </a:p>
          <a:p>
            <a:r>
              <a:rPr lang="en-US" dirty="0"/>
              <a:t>Mirant had to sell assets, close offices</a:t>
            </a:r>
          </a:p>
          <a:p>
            <a:r>
              <a:rPr lang="en-US" dirty="0"/>
              <a:t>Distrust from global investors</a:t>
            </a:r>
          </a:p>
          <a:p>
            <a:r>
              <a:rPr lang="en-US" dirty="0"/>
              <a:t>Delay in publishing financial statements for coming quarters</a:t>
            </a: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42"/>
    </mc:Choice>
    <mc:Fallback>
      <p:transition spd="slow" advTm="37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12889" r="2702" b="3"/>
          <a:stretch/>
        </p:blipFill>
        <p:spPr>
          <a:xfrm>
            <a:off x="7818120" y="761999"/>
            <a:ext cx="3617432" cy="2581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489" r="-1" b="-1"/>
          <a:stretch/>
        </p:blipFill>
        <p:spPr>
          <a:xfrm>
            <a:off x="7818120" y="3504142"/>
            <a:ext cx="3617432" cy="2591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Control Failure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700" dirty="0"/>
              <a:t>Improper understanding of costs of long term projects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Mismanaged corporate governance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Improper accounting practices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$85 million overstatement of a gas inventory asset, a $100 million overstatement of an accounts payable liability and a potential $68 million overstatement of an accounts receivable asset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Improper and mismanaged reconciliation methods used to verify  asset accounts and liability accounts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Published falsified financial statements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Improper controls and monitoring in finance division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Improper monitoring and neglect by internal and external audit teams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Improper risk management and risk disclosure</a:t>
            </a:r>
          </a:p>
          <a:p>
            <a:pPr>
              <a:lnSpc>
                <a:spcPct val="70000"/>
              </a:lnSpc>
            </a:pPr>
            <a:endParaRPr lang="en-US" sz="17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58"/>
    </mc:Choice>
    <mc:Fallback>
      <p:transition spd="slow" advTm="49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675" y="5022010"/>
            <a:ext cx="4091278" cy="2376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controls must be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oversight for management decisions</a:t>
            </a:r>
          </a:p>
          <a:p>
            <a:r>
              <a:rPr lang="en-US" dirty="0"/>
              <a:t>Third party committee to investigate past book keeping practices</a:t>
            </a:r>
          </a:p>
          <a:p>
            <a:r>
              <a:rPr lang="en-US" dirty="0"/>
              <a:t>Segregation of duties to allow no conflict of interest in creation of transactions and control and monitoring of transactions</a:t>
            </a:r>
          </a:p>
          <a:p>
            <a:r>
              <a:rPr lang="en-US" dirty="0"/>
              <a:t>Reconciliation of accounting books, accounts and balances</a:t>
            </a:r>
          </a:p>
          <a:p>
            <a:r>
              <a:rPr lang="en-US" dirty="0"/>
              <a:t>Periodic check of accounting books and review</a:t>
            </a:r>
          </a:p>
          <a:p>
            <a:r>
              <a:rPr lang="en-US" dirty="0"/>
              <a:t>Highlighting unacceptable business practices</a:t>
            </a:r>
          </a:p>
          <a:p>
            <a:r>
              <a:rPr lang="en-US" dirty="0"/>
              <a:t>Integrity of audit function and clear audit reports must be maintained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758" y="4547226"/>
            <a:ext cx="3459242" cy="231077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8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10"/>
    </mc:Choice>
    <mc:Fallback>
      <p:transition spd="slow" advTm="52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Conclusion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Mirant Corp. has prevailed in a six-year legal battle to clear the company of allegations</a:t>
            </a:r>
          </a:p>
          <a:p>
            <a:r>
              <a:rPr lang="en-US" dirty="0"/>
              <a:t>Shareholder plaintiffs repeatedly failed to show how Mirant had broken federal laws</a:t>
            </a:r>
          </a:p>
          <a:p>
            <a:r>
              <a:rPr lang="en-US" dirty="0"/>
              <a:t>However, the conclusion was that accounting practices and internal controls failed</a:t>
            </a:r>
          </a:p>
          <a:p>
            <a:r>
              <a:rPr lang="en-US" dirty="0"/>
              <a:t>Either intentional or unintentional, the internal control failure caused losses to the company and its share holders</a:t>
            </a:r>
          </a:p>
          <a:p>
            <a:r>
              <a:rPr lang="en-US" dirty="0"/>
              <a:t>Streamlining internal controls and following best audit practices is extremely necessary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07" y="1229344"/>
            <a:ext cx="2143124" cy="1582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06" y="3711452"/>
            <a:ext cx="2143125" cy="214312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3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10"/>
    </mc:Choice>
    <mc:Fallback>
      <p:transition spd="slow" advTm="41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3348</TotalTime>
  <Words>469</Words>
  <Application>Microsoft Office PowerPoint</Application>
  <PresentationFormat>Widescreen</PresentationFormat>
  <Paragraphs>47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Frame</vt:lpstr>
      <vt:lpstr>Mirant Corp Fraud Case</vt:lpstr>
      <vt:lpstr>Mirant Corp </vt:lpstr>
      <vt:lpstr>The Scandal</vt:lpstr>
      <vt:lpstr>Consequences</vt:lpstr>
      <vt:lpstr>Control Failure </vt:lpstr>
      <vt:lpstr>What controls must be in place</vt:lpstr>
      <vt:lpstr>   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Toshiba Corporate Fraud</dc:title>
  <dc:creator>Priya Pataskar</dc:creator>
  <cp:lastModifiedBy>Priya Pataskar</cp:lastModifiedBy>
  <cp:revision>71</cp:revision>
  <dcterms:created xsi:type="dcterms:W3CDTF">2016-10-25T05:36:13Z</dcterms:created>
  <dcterms:modified xsi:type="dcterms:W3CDTF">2016-10-29T19:42:12Z</dcterms:modified>
</cp:coreProperties>
</file>