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
  </p:notesMasterIdLst>
  <p:handoutMasterIdLst>
    <p:handoutMasterId r:id="rId10"/>
  </p:handoutMasterIdLst>
  <p:sldIdLst>
    <p:sldId id="277" r:id="rId3"/>
    <p:sldId id="267" r:id="rId4"/>
    <p:sldId id="278" r:id="rId5"/>
    <p:sldId id="279" r:id="rId6"/>
    <p:sldId id="281" r:id="rId7"/>
    <p:sldId id="28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1380" y="108"/>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10/19/2016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10/19/2016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0" name="Rectangle 9"/>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1" y="2514600"/>
            <a:ext cx="3474720"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9" name="Rectangle 8"/>
          <p:cNvSpPr/>
          <p:nvPr/>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0" y="2514600"/>
            <a:ext cx="347472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0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corpgov.law.harvard.edu/2016/05/04/sec-enforcement-and-internal-control-failures/" TargetMode="External"/><Relationship Id="rId3" Type="http://schemas.openxmlformats.org/officeDocument/2006/relationships/slideLayout" Target="../slideLayouts/slideLayout2.xml"/><Relationship Id="rId7" Type="http://schemas.openxmlformats.org/officeDocument/2006/relationships/hyperlink" Target="http://investors.marronebio.com/secfiling.cfm?filingID=1193125-14-114512"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marronebioinnovations.com/" TargetMode="External"/><Relationship Id="rId5" Type="http://schemas.openxmlformats.org/officeDocument/2006/relationships/hyperlink" Target="http://www.accountingtoday.com/news/audit-accounting/pesticide-company-charged-with-accounting-fraud-77264-1.html" TargetMode="External"/><Relationship Id="rId10" Type="http://schemas.openxmlformats.org/officeDocument/2006/relationships/image" Target="../media/image4.png"/><Relationship Id="rId4" Type="http://schemas.openxmlformats.org/officeDocument/2006/relationships/hyperlink" Target="https://www.sec.gov/litigation/complaints/2016/comp-pr2016-32-mbi.pdf" TargetMode="External"/><Relationship Id="rId9" Type="http://schemas.openxmlformats.org/officeDocument/2006/relationships/hyperlink" Target="http://www.sacbee.com/news/business/article6084268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t>MIS 5121</a:t>
            </a:r>
            <a:br>
              <a:rPr lang="en-US" sz="8000" dirty="0"/>
            </a:br>
            <a:r>
              <a:rPr lang="en-US" dirty="0"/>
              <a:t>Real World Control Failures Project</a:t>
            </a:r>
          </a:p>
        </p:txBody>
      </p:sp>
      <p:sp>
        <p:nvSpPr>
          <p:cNvPr id="3" name="Subtitle 2"/>
          <p:cNvSpPr>
            <a:spLocks noGrp="1"/>
          </p:cNvSpPr>
          <p:nvPr>
            <p:ph type="subTitle" idx="1"/>
          </p:nvPr>
        </p:nvSpPr>
        <p:spPr/>
        <p:txBody>
          <a:bodyPr/>
          <a:lstStyle/>
          <a:p>
            <a:r>
              <a:rPr lang="en-US" dirty="0"/>
              <a:t>By: Paul Linkchorst</a:t>
            </a:r>
          </a:p>
        </p:txBody>
      </p:sp>
      <p:pic>
        <p:nvPicPr>
          <p:cNvPr id="4" name="Goo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200" y="6109294"/>
            <a:ext cx="609600" cy="609600"/>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mc:Choice xmlns:p14="http://schemas.microsoft.com/office/powerpoint/2010/main" Requires="p14">
      <p:transition p14:dur="10" advTm="9229">
        <p:fade/>
      </p:transition>
    </mc:Choice>
    <mc:Fallback>
      <p:transition advTm="92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4"/>
        <p14:stopEvt time="8672"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275" y="0"/>
            <a:ext cx="8739251" cy="1143000"/>
          </a:xfrm>
        </p:spPr>
        <p:txBody>
          <a:bodyPr>
            <a:normAutofit/>
          </a:bodyPr>
          <a:lstStyle/>
          <a:p>
            <a:r>
              <a:rPr lang="en-US" dirty="0"/>
              <a:t>Company Background</a:t>
            </a:r>
            <a:br>
              <a:rPr lang="en-US" dirty="0"/>
            </a:br>
            <a:r>
              <a:rPr lang="en-US" b="0" dirty="0" err="1"/>
              <a:t>Marrone</a:t>
            </a:r>
            <a:r>
              <a:rPr lang="en-US" b="0" dirty="0"/>
              <a:t> bio innovations </a:t>
            </a:r>
            <a:r>
              <a:rPr lang="en-US" b="0" dirty="0" err="1"/>
              <a:t>inc.</a:t>
            </a:r>
            <a:r>
              <a:rPr lang="en-US" b="0" dirty="0"/>
              <a:t> (MBI)</a:t>
            </a:r>
          </a:p>
        </p:txBody>
      </p:sp>
      <p:sp>
        <p:nvSpPr>
          <p:cNvPr id="3" name="Content Placeholder 2"/>
          <p:cNvSpPr>
            <a:spLocks noGrp="1"/>
          </p:cNvSpPr>
          <p:nvPr>
            <p:ph idx="1"/>
          </p:nvPr>
        </p:nvSpPr>
        <p:spPr>
          <a:xfrm>
            <a:off x="1307275" y="1237408"/>
            <a:ext cx="9601200" cy="5029200"/>
          </a:xfrm>
        </p:spPr>
        <p:txBody>
          <a:bodyPr/>
          <a:lstStyle/>
          <a:p>
            <a:r>
              <a:rPr lang="en-US" dirty="0"/>
              <a:t>Developer of environmentally and consumer friendly bio-pesticides that are a better alternative to chemical based pesticides.</a:t>
            </a:r>
          </a:p>
          <a:p>
            <a:r>
              <a:rPr lang="en-US" dirty="0"/>
              <a:t>Main market is the crop protection market</a:t>
            </a:r>
          </a:p>
          <a:p>
            <a:r>
              <a:rPr lang="en-US" dirty="0"/>
              <a:t>Registered on the NASDAQ Global Market Exchange</a:t>
            </a:r>
          </a:p>
          <a:p>
            <a:r>
              <a:rPr lang="en-US" dirty="0"/>
              <a:t>86 Full-time equivalent employees</a:t>
            </a:r>
          </a:p>
          <a:p>
            <a:r>
              <a:rPr lang="en-US" dirty="0"/>
              <a:t>Financials 2013-2015</a:t>
            </a:r>
          </a:p>
        </p:txBody>
      </p:sp>
      <p:graphicFrame>
        <p:nvGraphicFramePr>
          <p:cNvPr id="6" name="Table 5"/>
          <p:cNvGraphicFramePr>
            <a:graphicFrameLocks noGrp="1"/>
          </p:cNvGraphicFramePr>
          <p:nvPr>
            <p:extLst>
              <p:ext uri="{D42A27DB-BD31-4B8C-83A1-F6EECF244321}">
                <p14:modId xmlns:p14="http://schemas.microsoft.com/office/powerpoint/2010/main" val="4198430899"/>
              </p:ext>
            </p:extLst>
          </p:nvPr>
        </p:nvGraphicFramePr>
        <p:xfrm>
          <a:off x="1616359" y="3984763"/>
          <a:ext cx="8430167" cy="1561212"/>
        </p:xfrm>
        <a:graphic>
          <a:graphicData uri="http://schemas.openxmlformats.org/drawingml/2006/table">
            <a:tbl>
              <a:tblPr firstRow="1" bandRow="1">
                <a:tableStyleId>{9DCAF9ED-07DC-4A11-8D7F-57B35C25682E}</a:tableStyleId>
              </a:tblPr>
              <a:tblGrid>
                <a:gridCol w="1031839">
                  <a:extLst>
                    <a:ext uri="{9D8B030D-6E8A-4147-A177-3AD203B41FA5}">
                      <a16:colId xmlns:a16="http://schemas.microsoft.com/office/drawing/2014/main" val="3633563720"/>
                    </a:ext>
                  </a:extLst>
                </a:gridCol>
                <a:gridCol w="2531820">
                  <a:extLst>
                    <a:ext uri="{9D8B030D-6E8A-4147-A177-3AD203B41FA5}">
                      <a16:colId xmlns:a16="http://schemas.microsoft.com/office/drawing/2014/main" val="3928855474"/>
                    </a:ext>
                  </a:extLst>
                </a:gridCol>
                <a:gridCol w="1921426">
                  <a:extLst>
                    <a:ext uri="{9D8B030D-6E8A-4147-A177-3AD203B41FA5}">
                      <a16:colId xmlns:a16="http://schemas.microsoft.com/office/drawing/2014/main" val="855134726"/>
                    </a:ext>
                  </a:extLst>
                </a:gridCol>
                <a:gridCol w="2945082">
                  <a:extLst>
                    <a:ext uri="{9D8B030D-6E8A-4147-A177-3AD203B41FA5}">
                      <a16:colId xmlns:a16="http://schemas.microsoft.com/office/drawing/2014/main" val="1826674350"/>
                    </a:ext>
                  </a:extLst>
                </a:gridCol>
              </a:tblGrid>
              <a:tr h="341622">
                <a:tc>
                  <a:txBody>
                    <a:bodyPr/>
                    <a:lstStyle/>
                    <a:p>
                      <a:r>
                        <a:rPr lang="en-US" dirty="0"/>
                        <a:t>Year</a:t>
                      </a:r>
                    </a:p>
                  </a:txBody>
                  <a:tcPr/>
                </a:tc>
                <a:tc>
                  <a:txBody>
                    <a:bodyPr/>
                    <a:lstStyle/>
                    <a:p>
                      <a:r>
                        <a:rPr lang="en-US" dirty="0"/>
                        <a:t>Revenues</a:t>
                      </a:r>
                    </a:p>
                  </a:txBody>
                  <a:tcPr/>
                </a:tc>
                <a:tc>
                  <a:txBody>
                    <a:bodyPr/>
                    <a:lstStyle/>
                    <a:p>
                      <a:r>
                        <a:rPr lang="en-US" dirty="0"/>
                        <a:t>Expenses</a:t>
                      </a:r>
                    </a:p>
                  </a:txBody>
                  <a:tcPr/>
                </a:tc>
                <a:tc>
                  <a:txBody>
                    <a:bodyPr/>
                    <a:lstStyle/>
                    <a:p>
                      <a:r>
                        <a:rPr lang="en-US" dirty="0"/>
                        <a:t>Gross Profit/Loss</a:t>
                      </a:r>
                    </a:p>
                  </a:txBody>
                  <a:tcPr/>
                </a:tc>
                <a:extLst>
                  <a:ext uri="{0D108BD9-81ED-4DB2-BD59-A6C34878D82A}">
                    <a16:rowId xmlns:a16="http://schemas.microsoft.com/office/drawing/2014/main" val="3891479417"/>
                  </a:ext>
                </a:extLst>
              </a:tr>
              <a:tr h="398484">
                <a:tc>
                  <a:txBody>
                    <a:bodyPr/>
                    <a:lstStyle/>
                    <a:p>
                      <a:r>
                        <a:rPr lang="en-US" dirty="0"/>
                        <a:t>2015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$ 9,136,000</a:t>
                      </a:r>
                    </a:p>
                  </a:txBody>
                  <a:tcPr/>
                </a:tc>
                <a:tc>
                  <a:txBody>
                    <a:bodyPr/>
                    <a:lstStyle/>
                    <a:p>
                      <a:pPr lvl="0" algn="l"/>
                      <a:r>
                        <a:rPr lang="en-US" dirty="0"/>
                        <a:t>$ 9,438,000</a:t>
                      </a:r>
                    </a:p>
                  </a:txBody>
                  <a:tcPr/>
                </a:tc>
                <a:tc>
                  <a:txBody>
                    <a:bodyPr/>
                    <a:lstStyle/>
                    <a:p>
                      <a:r>
                        <a:rPr lang="en-US" dirty="0"/>
                        <a:t>$ -302,000</a:t>
                      </a:r>
                    </a:p>
                  </a:txBody>
                  <a:tcPr/>
                </a:tc>
                <a:extLst>
                  <a:ext uri="{0D108BD9-81ED-4DB2-BD59-A6C34878D82A}">
                    <a16:rowId xmlns:a16="http://schemas.microsoft.com/office/drawing/2014/main" val="138822352"/>
                  </a:ext>
                </a:extLst>
              </a:tr>
              <a:tr h="398484">
                <a:tc>
                  <a:txBody>
                    <a:bodyPr/>
                    <a:lstStyle/>
                    <a:p>
                      <a:r>
                        <a:rPr lang="en-US" dirty="0"/>
                        <a:t>2014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$ 8,446,000</a:t>
                      </a:r>
                    </a:p>
                  </a:txBody>
                  <a:tcPr/>
                </a:tc>
                <a:tc>
                  <a:txBody>
                    <a:bodyPr/>
                    <a:lstStyle/>
                    <a:p>
                      <a:pPr lvl="0" algn="l"/>
                      <a:r>
                        <a:rPr lang="en-US" dirty="0"/>
                        <a:t>$ 7,243,000</a:t>
                      </a:r>
                    </a:p>
                  </a:txBody>
                  <a:tcPr/>
                </a:tc>
                <a:tc>
                  <a:txBody>
                    <a:bodyPr/>
                    <a:lstStyle/>
                    <a:p>
                      <a:r>
                        <a:rPr lang="en-US" dirty="0"/>
                        <a:t>$ 1,203,000</a:t>
                      </a:r>
                    </a:p>
                  </a:txBody>
                  <a:tcPr/>
                </a:tc>
                <a:extLst>
                  <a:ext uri="{0D108BD9-81ED-4DB2-BD59-A6C34878D82A}">
                    <a16:rowId xmlns:a16="http://schemas.microsoft.com/office/drawing/2014/main" val="2742422163"/>
                  </a:ext>
                </a:extLst>
              </a:tr>
              <a:tr h="398484">
                <a:tc>
                  <a:txBody>
                    <a:bodyPr/>
                    <a:lstStyle/>
                    <a:p>
                      <a:r>
                        <a:rPr lang="en-US" dirty="0"/>
                        <a:t>2013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$ 7,140,000</a:t>
                      </a:r>
                    </a:p>
                  </a:txBody>
                  <a:tcPr/>
                </a:tc>
                <a:tc>
                  <a:txBody>
                    <a:bodyPr/>
                    <a:lstStyle/>
                    <a:p>
                      <a:pPr lvl="0" algn="l"/>
                      <a:r>
                        <a:rPr lang="en-US" dirty="0"/>
                        <a:t>$ 4,333,000</a:t>
                      </a:r>
                    </a:p>
                  </a:txBody>
                  <a:tcPr/>
                </a:tc>
                <a:tc>
                  <a:txBody>
                    <a:bodyPr/>
                    <a:lstStyle/>
                    <a:p>
                      <a:r>
                        <a:rPr lang="en-US" dirty="0"/>
                        <a:t>$ 2,807,000</a:t>
                      </a:r>
                    </a:p>
                  </a:txBody>
                  <a:tcPr/>
                </a:tc>
                <a:extLst>
                  <a:ext uri="{0D108BD9-81ED-4DB2-BD59-A6C34878D82A}">
                    <a16:rowId xmlns:a16="http://schemas.microsoft.com/office/drawing/2014/main" val="783379838"/>
                  </a:ext>
                </a:extLst>
              </a:tr>
            </a:tbl>
          </a:graphicData>
        </a:graphic>
      </p:graphicFrame>
      <p:pic>
        <p:nvPicPr>
          <p:cNvPr id="4" name="Goo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33" y="6248400"/>
            <a:ext cx="609600" cy="609600"/>
          </a:xfrm>
          <a:prstGeom prst="rect">
            <a:avLst/>
          </a:prstGeom>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mc:Choice xmlns:p14="http://schemas.microsoft.com/office/powerpoint/2010/main" Requires="p14">
      <p:transition spd="med" p14:dur="700" advTm="31476">
        <p:fade/>
      </p:transition>
    </mc:Choice>
    <mc:Fallback>
      <p:transition spd="med" advTm="31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 objId="4"/>
        <p14:pauseEvt time="20864" objId="4"/>
        <p14:seekEvt time="20864" objId="4" seek="20715"/>
        <p14:resumeEvt time="21065" objId="4"/>
        <p14:stopEvt time="29635"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9601200" cy="1143000"/>
          </a:xfrm>
        </p:spPr>
        <p:txBody>
          <a:bodyPr anchor="ctr" anchorCtr="0"/>
          <a:lstStyle/>
          <a:p>
            <a:r>
              <a:rPr lang="en-US" dirty="0"/>
              <a:t>Control Failures</a:t>
            </a:r>
          </a:p>
        </p:txBody>
      </p:sp>
      <p:sp>
        <p:nvSpPr>
          <p:cNvPr id="3" name="Content Placeholder 2"/>
          <p:cNvSpPr>
            <a:spLocks noGrp="1"/>
          </p:cNvSpPr>
          <p:nvPr>
            <p:ph idx="1"/>
          </p:nvPr>
        </p:nvSpPr>
        <p:spPr>
          <a:xfrm>
            <a:off x="1295400" y="1230084"/>
            <a:ext cx="9601200" cy="5029200"/>
          </a:xfrm>
        </p:spPr>
        <p:txBody>
          <a:bodyPr>
            <a:normAutofit fontScale="92500" lnSpcReduction="10000"/>
          </a:bodyPr>
          <a:lstStyle/>
          <a:p>
            <a:r>
              <a:rPr lang="en-US" dirty="0"/>
              <a:t>Fraud was perpetrated by Hector </a:t>
            </a:r>
            <a:r>
              <a:rPr lang="en-US" dirty="0" err="1"/>
              <a:t>Absi</a:t>
            </a:r>
            <a:r>
              <a:rPr lang="en-US" dirty="0"/>
              <a:t>, MBI’s COO and Head of Sales, who inflated its revenues by double during its first year as a publicly traded company.</a:t>
            </a:r>
          </a:p>
          <a:p>
            <a:r>
              <a:rPr lang="en-US" dirty="0"/>
              <a:t>Control Failure revolved around the Order–to–Cash process.</a:t>
            </a:r>
          </a:p>
          <a:p>
            <a:pPr lvl="1"/>
            <a:r>
              <a:rPr lang="en-US" dirty="0" err="1"/>
              <a:t>Absi</a:t>
            </a:r>
            <a:r>
              <a:rPr lang="en-US" dirty="0"/>
              <a:t> had responsibility for “ensuring that MBI’s finance department received all information pertaining to the terms of sale with MBI distributors”.   </a:t>
            </a:r>
          </a:p>
          <a:p>
            <a:pPr lvl="1"/>
            <a:r>
              <a:rPr lang="en-US" dirty="0" err="1"/>
              <a:t>Absi</a:t>
            </a:r>
            <a:r>
              <a:rPr lang="en-US" dirty="0"/>
              <a:t> had hid certain sales provisions (such as the buyback of unsold goods) from members of the Finance and Accounting department which resulted in recognition of revenue not in compliance with Generally Accepted Accounting Principles (GAAP).</a:t>
            </a:r>
          </a:p>
          <a:p>
            <a:r>
              <a:rPr lang="en-US" dirty="0"/>
              <a:t>In order to hide sales concessions given to the distributors, </a:t>
            </a:r>
            <a:r>
              <a:rPr lang="en-US" dirty="0" err="1"/>
              <a:t>Absi</a:t>
            </a:r>
            <a:r>
              <a:rPr lang="en-US" dirty="0"/>
              <a:t> did the following…</a:t>
            </a:r>
          </a:p>
          <a:p>
            <a:pPr lvl="1"/>
            <a:r>
              <a:rPr lang="en-US" dirty="0"/>
              <a:t>Asked distributors to falsify documentation in order to count revenue from a sale.</a:t>
            </a:r>
          </a:p>
          <a:p>
            <a:pPr lvl="1"/>
            <a:r>
              <a:rPr lang="en-US" dirty="0"/>
              <a:t>Ordered subordinate to backdate a shipping documents to recognize revenue in earlier quarter.</a:t>
            </a:r>
          </a:p>
          <a:p>
            <a:pPr lvl="1"/>
            <a:r>
              <a:rPr lang="en-US" dirty="0"/>
              <a:t>Instructed the customer service manager to put the contract for a sales concession in her drawer and not show anyone. </a:t>
            </a:r>
          </a:p>
          <a:p>
            <a:pPr lvl="1"/>
            <a:r>
              <a:rPr lang="en-US" dirty="0"/>
              <a:t>Falsified an email from a distributor and sent to MBI’s controller.</a:t>
            </a:r>
          </a:p>
          <a:p>
            <a:pPr lvl="1"/>
            <a:r>
              <a:rPr lang="en-US" dirty="0"/>
              <a:t>Instructed the shipping department to send the wrong product in an effort to recognize revenue on a sale.</a:t>
            </a:r>
          </a:p>
        </p:txBody>
      </p:sp>
      <p:pic>
        <p:nvPicPr>
          <p:cNvPr id="4" name="Goo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90" y="6248400"/>
            <a:ext cx="609600" cy="609600"/>
          </a:xfrm>
          <a:prstGeom prst="rect">
            <a:avLst/>
          </a:prstGeom>
        </p:spPr>
      </p:pic>
    </p:spTree>
    <p:extLst>
      <p:ext uri="{BB962C8B-B14F-4D97-AF65-F5344CB8AC3E}">
        <p14:creationId xmlns:p14="http://schemas.microsoft.com/office/powerpoint/2010/main" val="3724765857"/>
      </p:ext>
    </p:extLst>
  </p:cSld>
  <p:clrMapOvr>
    <a:masterClrMapping/>
  </p:clrMapOvr>
  <mc:AlternateContent xmlns:mc="http://schemas.openxmlformats.org/markup-compatibility/2006">
    <mc:Choice xmlns:p14="http://schemas.microsoft.com/office/powerpoint/2010/main" Requires="p14">
      <p:transition spd="med" p14:dur="700" advTm="93146">
        <p:fade/>
      </p:transition>
    </mc:Choice>
    <mc:Fallback>
      <p:transition spd="med" advTm="93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 objId="4"/>
        <p14:stopEvt time="92511"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9601200" cy="1143000"/>
          </a:xfrm>
        </p:spPr>
        <p:txBody>
          <a:bodyPr anchor="ctr" anchorCtr="0"/>
          <a:lstStyle/>
          <a:p>
            <a:r>
              <a:rPr lang="en-US" dirty="0"/>
              <a:t>Results</a:t>
            </a:r>
          </a:p>
        </p:txBody>
      </p:sp>
      <p:sp>
        <p:nvSpPr>
          <p:cNvPr id="3" name="Content Placeholder 2"/>
          <p:cNvSpPr>
            <a:spLocks noGrp="1"/>
          </p:cNvSpPr>
          <p:nvPr>
            <p:ph idx="1"/>
          </p:nvPr>
        </p:nvSpPr>
        <p:spPr>
          <a:xfrm>
            <a:off x="1295400" y="1238795"/>
            <a:ext cx="9601200" cy="5029200"/>
          </a:xfrm>
        </p:spPr>
        <p:txBody>
          <a:bodyPr/>
          <a:lstStyle/>
          <a:p>
            <a:r>
              <a:rPr lang="en-US" dirty="0" err="1"/>
              <a:t>Absi</a:t>
            </a:r>
            <a:r>
              <a:rPr lang="en-US" dirty="0"/>
              <a:t> resignation lead to the reveal of the fraud that was occurring. </a:t>
            </a:r>
          </a:p>
          <a:p>
            <a:r>
              <a:rPr lang="en-US" dirty="0" err="1"/>
              <a:t>Absi’s</a:t>
            </a:r>
            <a:r>
              <a:rPr lang="en-US" dirty="0"/>
              <a:t> actions caused over $4 Million in revenue to be improperly recognized.</a:t>
            </a:r>
          </a:p>
          <a:p>
            <a:r>
              <a:rPr lang="en-US" dirty="0" err="1"/>
              <a:t>Absi</a:t>
            </a:r>
            <a:r>
              <a:rPr lang="en-US" dirty="0"/>
              <a:t> profited over $350,000 from the fraud due to sale of stock options and bonuses.</a:t>
            </a:r>
          </a:p>
          <a:p>
            <a:r>
              <a:rPr lang="en-US" dirty="0"/>
              <a:t>MBI was fined $1.75 Million by the Securities and Exchange Commission.</a:t>
            </a:r>
          </a:p>
          <a:p>
            <a:r>
              <a:rPr lang="en-US" dirty="0"/>
              <a:t>SEC has criminally charged Hector </a:t>
            </a:r>
            <a:r>
              <a:rPr lang="en-US" dirty="0" err="1"/>
              <a:t>Absi</a:t>
            </a:r>
            <a:r>
              <a:rPr lang="en-US" dirty="0"/>
              <a:t> </a:t>
            </a:r>
          </a:p>
          <a:p>
            <a:pPr lvl="1"/>
            <a:r>
              <a:rPr lang="en-US" dirty="0"/>
              <a:t>Charged with securities fraud, falsifying corporate records, and other charges.</a:t>
            </a:r>
          </a:p>
          <a:p>
            <a:pPr lvl="1"/>
            <a:r>
              <a:rPr lang="en-US" dirty="0"/>
              <a:t>Could face 25 years in prison and a $5 million fine.</a:t>
            </a:r>
          </a:p>
          <a:p>
            <a:r>
              <a:rPr lang="en-US" dirty="0"/>
              <a:t>MBI is facing a class action lawsuit filed by shareholders due to the misleading actions by </a:t>
            </a:r>
            <a:r>
              <a:rPr lang="en-US" dirty="0" err="1"/>
              <a:t>Absi</a:t>
            </a:r>
            <a:r>
              <a:rPr lang="en-US" dirty="0"/>
              <a:t> and other MBI employees.</a:t>
            </a:r>
          </a:p>
          <a:p>
            <a:endParaRPr lang="en-US" dirty="0"/>
          </a:p>
        </p:txBody>
      </p:sp>
      <p:pic>
        <p:nvPicPr>
          <p:cNvPr id="4" name="Goo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6437" y="6267995"/>
            <a:ext cx="609600" cy="609600"/>
          </a:xfrm>
          <a:prstGeom prst="rect">
            <a:avLst/>
          </a:prstGeom>
        </p:spPr>
      </p:pic>
    </p:spTree>
    <p:extLst>
      <p:ext uri="{BB962C8B-B14F-4D97-AF65-F5344CB8AC3E}">
        <p14:creationId xmlns:p14="http://schemas.microsoft.com/office/powerpoint/2010/main" val="2100355438"/>
      </p:ext>
    </p:extLst>
  </p:cSld>
  <p:clrMapOvr>
    <a:masterClrMapping/>
  </p:clrMapOvr>
  <mc:AlternateContent xmlns:mc="http://schemas.openxmlformats.org/markup-compatibility/2006">
    <mc:Choice xmlns:p14="http://schemas.microsoft.com/office/powerpoint/2010/main" Requires="p14">
      <p:transition spd="med" p14:dur="700" advTm="62378">
        <p:fade/>
      </p:transition>
    </mc:Choice>
    <mc:Fallback>
      <p:transition spd="med" advTm="62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5" objId="4"/>
        <p14:stopEvt time="61776"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9601200" cy="1143000"/>
          </a:xfrm>
        </p:spPr>
        <p:txBody>
          <a:bodyPr/>
          <a:lstStyle/>
          <a:p>
            <a:r>
              <a:rPr lang="en-US" dirty="0"/>
              <a:t>What could/should those in authority have done different?</a:t>
            </a:r>
          </a:p>
        </p:txBody>
      </p:sp>
      <p:sp>
        <p:nvSpPr>
          <p:cNvPr id="3" name="Content Placeholder 2"/>
          <p:cNvSpPr>
            <a:spLocks noGrp="1"/>
          </p:cNvSpPr>
          <p:nvPr>
            <p:ph idx="1"/>
          </p:nvPr>
        </p:nvSpPr>
        <p:spPr>
          <a:xfrm>
            <a:off x="1295400" y="1256211"/>
            <a:ext cx="9601200" cy="5029200"/>
          </a:xfrm>
        </p:spPr>
        <p:txBody>
          <a:bodyPr>
            <a:normAutofit/>
          </a:bodyPr>
          <a:lstStyle/>
          <a:p>
            <a:r>
              <a:rPr lang="en-US" dirty="0"/>
              <a:t>Segregation of Duties</a:t>
            </a:r>
          </a:p>
          <a:p>
            <a:pPr lvl="1"/>
            <a:r>
              <a:rPr lang="en-US" dirty="0" err="1"/>
              <a:t>Absi</a:t>
            </a:r>
            <a:r>
              <a:rPr lang="en-US" dirty="0"/>
              <a:t> was the Head of Sales and the COO, he should not have had the responsibility to be the “go between” for the sales department and finance.</a:t>
            </a:r>
          </a:p>
          <a:p>
            <a:pPr lvl="1"/>
            <a:r>
              <a:rPr lang="en-US" dirty="0"/>
              <a:t>An accounts receivable function should have been established within the Finance/Accounting department that had all invoices/payments sent directly to them from the distributor. </a:t>
            </a:r>
          </a:p>
          <a:p>
            <a:r>
              <a:rPr lang="en-US" dirty="0"/>
              <a:t>Controller’s confirmation letters</a:t>
            </a:r>
          </a:p>
          <a:p>
            <a:pPr lvl="1"/>
            <a:r>
              <a:rPr lang="en-US" dirty="0"/>
              <a:t>MBI’s controller sent out a confirmation letter to the distributors asking them to verify the terms and conditions of their recent sales transactions</a:t>
            </a:r>
          </a:p>
          <a:p>
            <a:pPr lvl="1"/>
            <a:r>
              <a:rPr lang="en-US" dirty="0"/>
              <a:t>Excluded from this confirmation letter was any reference to sales concessions, which if included would have identified that those concessions were existent. </a:t>
            </a:r>
          </a:p>
          <a:p>
            <a:r>
              <a:rPr lang="en-US" dirty="0"/>
              <a:t>Company Culture</a:t>
            </a:r>
          </a:p>
          <a:p>
            <a:pPr lvl="1"/>
            <a:r>
              <a:rPr lang="en-US" dirty="0" err="1"/>
              <a:t>Absi</a:t>
            </a:r>
            <a:r>
              <a:rPr lang="en-US" dirty="0"/>
              <a:t> had directed several employees to perform illegal and unethical activities.  There should have been a culture at the organization that embraces individuals to ask questions and speak up when instructions are questionable.</a:t>
            </a:r>
          </a:p>
        </p:txBody>
      </p:sp>
      <p:pic>
        <p:nvPicPr>
          <p:cNvPr id="4" name="Goo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6506" y="6248400"/>
            <a:ext cx="609600" cy="609600"/>
          </a:xfrm>
          <a:prstGeom prst="rect">
            <a:avLst/>
          </a:prstGeom>
        </p:spPr>
      </p:pic>
    </p:spTree>
    <p:extLst>
      <p:ext uri="{BB962C8B-B14F-4D97-AF65-F5344CB8AC3E}">
        <p14:creationId xmlns:p14="http://schemas.microsoft.com/office/powerpoint/2010/main" val="1478775912"/>
      </p:ext>
    </p:extLst>
  </p:cSld>
  <p:clrMapOvr>
    <a:masterClrMapping/>
  </p:clrMapOvr>
  <mc:AlternateContent xmlns:mc="http://schemas.openxmlformats.org/markup-compatibility/2006">
    <mc:Choice xmlns:p14="http://schemas.microsoft.com/office/powerpoint/2010/main" Requires="p14">
      <p:transition spd="med" p14:dur="700" advTm="79232">
        <p:fade/>
      </p:transition>
    </mc:Choice>
    <mc:Fallback>
      <p:transition spd="med" advTm="79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2" objId="4"/>
        <p14:stopEvt time="7871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9601200" cy="1143000"/>
          </a:xfrm>
        </p:spPr>
        <p:txBody>
          <a:bodyPr anchor="ctr" anchorCtr="0"/>
          <a:lstStyle/>
          <a:p>
            <a:r>
              <a:rPr lang="en-US" dirty="0"/>
              <a:t>References</a:t>
            </a:r>
          </a:p>
        </p:txBody>
      </p:sp>
      <p:sp>
        <p:nvSpPr>
          <p:cNvPr id="3" name="Content Placeholder 2"/>
          <p:cNvSpPr>
            <a:spLocks noGrp="1"/>
          </p:cNvSpPr>
          <p:nvPr>
            <p:ph idx="1"/>
          </p:nvPr>
        </p:nvSpPr>
        <p:spPr>
          <a:xfrm>
            <a:off x="1295400" y="878773"/>
            <a:ext cx="9601200" cy="5403273"/>
          </a:xfrm>
        </p:spPr>
        <p:txBody>
          <a:bodyPr/>
          <a:lstStyle/>
          <a:p>
            <a:r>
              <a:rPr lang="en-US" dirty="0">
                <a:hlinkClick r:id="rId4"/>
              </a:rPr>
              <a:t>https://www.sec.gov/litigation/complaints/2016/comp-pr2016-32-mbi.pdf</a:t>
            </a:r>
            <a:r>
              <a:rPr lang="en-US" dirty="0"/>
              <a:t> </a:t>
            </a:r>
          </a:p>
          <a:p>
            <a:r>
              <a:rPr lang="en-US" dirty="0">
                <a:hlinkClick r:id="rId5"/>
              </a:rPr>
              <a:t>http://www.accountingtoday.com/news/audit-accounting/pesticide-company-charged-with-accounting-fraud-77264-1.html</a:t>
            </a:r>
            <a:r>
              <a:rPr lang="en-US" dirty="0"/>
              <a:t> </a:t>
            </a:r>
          </a:p>
          <a:p>
            <a:r>
              <a:rPr lang="en-US" dirty="0">
                <a:hlinkClick r:id="rId6"/>
              </a:rPr>
              <a:t>http://marronebioinnovations.com/</a:t>
            </a:r>
            <a:r>
              <a:rPr lang="en-US" dirty="0"/>
              <a:t> </a:t>
            </a:r>
          </a:p>
          <a:p>
            <a:r>
              <a:rPr lang="en-US" dirty="0">
                <a:hlinkClick r:id="rId7"/>
              </a:rPr>
              <a:t>http://investors.marronebio.com/secfiling.cfm?filingID=1193125-14-114512</a:t>
            </a:r>
            <a:r>
              <a:rPr lang="en-US" dirty="0"/>
              <a:t> </a:t>
            </a:r>
          </a:p>
          <a:p>
            <a:r>
              <a:rPr lang="en-US" dirty="0">
                <a:hlinkClick r:id="rId8"/>
              </a:rPr>
              <a:t>https://corpgov.law.harvard.edu/2016/05/04/sec-enforcement-and-internal-control-failures/</a:t>
            </a:r>
            <a:r>
              <a:rPr lang="en-US" dirty="0"/>
              <a:t> </a:t>
            </a:r>
          </a:p>
          <a:p>
            <a:r>
              <a:rPr lang="en-US" dirty="0">
                <a:hlinkClick r:id="rId9"/>
              </a:rPr>
              <a:t>http://www.sacbee.com/news/business/article60842687.html</a:t>
            </a:r>
            <a:r>
              <a:rPr lang="en-US" dirty="0"/>
              <a:t> </a:t>
            </a:r>
          </a:p>
          <a:p>
            <a:endParaRPr lang="en-US" dirty="0"/>
          </a:p>
        </p:txBody>
      </p:sp>
      <p:pic>
        <p:nvPicPr>
          <p:cNvPr id="5" name="Goo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 y="6282046"/>
            <a:ext cx="609600" cy="609600"/>
          </a:xfrm>
          <a:prstGeom prst="rect">
            <a:avLst/>
          </a:prstGeom>
        </p:spPr>
      </p:pic>
    </p:spTree>
    <p:extLst>
      <p:ext uri="{BB962C8B-B14F-4D97-AF65-F5344CB8AC3E}">
        <p14:creationId xmlns:p14="http://schemas.microsoft.com/office/powerpoint/2010/main" val="73516497"/>
      </p:ext>
    </p:extLst>
  </p:cSld>
  <p:clrMapOvr>
    <a:masterClrMapping/>
  </p:clrMapOvr>
  <mc:AlternateContent xmlns:mc="http://schemas.openxmlformats.org/markup-compatibility/2006">
    <mc:Choice xmlns:p14="http://schemas.microsoft.com/office/powerpoint/2010/main" Requires="p14">
      <p:transition spd="med" p14:dur="700" advTm="25682">
        <p:fade/>
      </p:transition>
    </mc:Choice>
    <mc:Fallback>
      <p:transition spd="med" advTm="25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1" objId="5"/>
        <p14:stopEvt time="23326" objId="5"/>
      </p14:showEvtLst>
    </p:ext>
  </p:extLs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180B1C-2212-497F-A259-C959ADD048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red line presentation (widescreen)</Template>
  <TotalTime>0</TotalTime>
  <Words>558</Words>
  <Application>Microsoft Office PowerPoint</Application>
  <PresentationFormat>Widescreen</PresentationFormat>
  <Paragraphs>60</Paragraphs>
  <Slides>6</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Cambria</vt:lpstr>
      <vt:lpstr>Red Line Business 16x9</vt:lpstr>
      <vt:lpstr>MIS 5121 Real World Control Failures Project</vt:lpstr>
      <vt:lpstr>Company Background Marrone bio innovations inc. (MBI)</vt:lpstr>
      <vt:lpstr>Control Failures</vt:lpstr>
      <vt:lpstr>Results</vt:lpstr>
      <vt:lpstr>What could/should those in authority have done different?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2016-10-19T18:55:01Z</dcterms:created>
  <dcterms:modified xsi:type="dcterms:W3CDTF">2016-10-20T03:03:30Z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TC030310239991</vt:lpwstr>
  </property>
</Properties>
</file>