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3"/>
  </p:notesMasterIdLst>
  <p:sldIdLst>
    <p:sldId id="256" r:id="rId2"/>
    <p:sldId id="257" r:id="rId3"/>
    <p:sldId id="263" r:id="rId4"/>
    <p:sldId id="258" r:id="rId5"/>
    <p:sldId id="262" r:id="rId6"/>
    <p:sldId id="259" r:id="rId7"/>
    <p:sldId id="266" r:id="rId8"/>
    <p:sldId id="265" r:id="rId9"/>
    <p:sldId id="267" r:id="rId10"/>
    <p:sldId id="261"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83" d="100"/>
          <a:sy n="83" d="100"/>
        </p:scale>
        <p:origin x="686" y="82"/>
      </p:cViewPr>
      <p:guideLst/>
    </p:cSldViewPr>
  </p:slideViewPr>
  <p:outlineViewPr>
    <p:cViewPr>
      <p:scale>
        <a:sx n="33" d="100"/>
        <a:sy n="33" d="100"/>
      </p:scale>
      <p:origin x="0" y="-598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43FCF-6F6F-4FAD-AD8D-6C5CA31745B2}"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8FEA4-A5D9-4DFF-A7DB-1ADF7E091D3C}" type="slidenum">
              <a:rPr lang="en-US" smtClean="0"/>
              <a:t>‹#›</a:t>
            </a:fld>
            <a:endParaRPr lang="en-US"/>
          </a:p>
        </p:txBody>
      </p:sp>
    </p:spTree>
    <p:extLst>
      <p:ext uri="{BB962C8B-B14F-4D97-AF65-F5344CB8AC3E}">
        <p14:creationId xmlns:p14="http://schemas.microsoft.com/office/powerpoint/2010/main" val="157624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8FEA4-A5D9-4DFF-A7DB-1ADF7E091D3C}" type="slidenum">
              <a:rPr lang="en-US" smtClean="0"/>
              <a:t>8</a:t>
            </a:fld>
            <a:endParaRPr lang="en-US"/>
          </a:p>
        </p:txBody>
      </p:sp>
    </p:spTree>
    <p:extLst>
      <p:ext uri="{BB962C8B-B14F-4D97-AF65-F5344CB8AC3E}">
        <p14:creationId xmlns:p14="http://schemas.microsoft.com/office/powerpoint/2010/main" val="92321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880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244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67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3112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203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878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158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22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90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928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642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294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620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514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639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412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214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10/24/2016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908576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atyam_scandal" TargetMode="External"/><Relationship Id="rId2" Type="http://schemas.openxmlformats.org/officeDocument/2006/relationships/hyperlink" Target="http://www.careerride.com/view.aspx?id=209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Satyam_scandal#cite_note-1"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CONTROL FAILURE</a:t>
            </a:r>
            <a:endParaRPr lang="en-US" dirty="0"/>
          </a:p>
        </p:txBody>
      </p:sp>
      <p:sp>
        <p:nvSpPr>
          <p:cNvPr id="3" name="Subtitle 2"/>
          <p:cNvSpPr>
            <a:spLocks noGrp="1"/>
          </p:cNvSpPr>
          <p:nvPr>
            <p:ph type="subTitle" idx="1"/>
          </p:nvPr>
        </p:nvSpPr>
        <p:spPr/>
        <p:txBody>
          <a:bodyPr>
            <a:normAutofit/>
          </a:bodyPr>
          <a:lstStyle/>
          <a:p>
            <a:pPr algn="ctr"/>
            <a:r>
              <a:rPr lang="en-US" sz="3200" dirty="0" smtClean="0"/>
              <a:t>Satyam scandal</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833" y="335008"/>
            <a:ext cx="2889614" cy="2556238"/>
          </a:xfrm>
          <a:prstGeom prst="rect">
            <a:avLst/>
          </a:prstGeom>
        </p:spPr>
      </p:pic>
    </p:spTree>
    <p:extLst>
      <p:ext uri="{BB962C8B-B14F-4D97-AF65-F5344CB8AC3E}">
        <p14:creationId xmlns:p14="http://schemas.microsoft.com/office/powerpoint/2010/main" val="1131424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www.careerride.com/view.aspx?id=20900</a:t>
            </a:r>
            <a:endParaRPr lang="en-US" dirty="0" smtClean="0"/>
          </a:p>
          <a:p>
            <a:r>
              <a:rPr lang="en-US" dirty="0">
                <a:hlinkClick r:id="rId3"/>
              </a:rPr>
              <a:t>https://</a:t>
            </a:r>
            <a:r>
              <a:rPr lang="en-US" dirty="0" smtClean="0">
                <a:hlinkClick r:id="rId3"/>
              </a:rPr>
              <a:t>en.wikipedia.org/wiki/Satyam_scandal</a:t>
            </a:r>
            <a:r>
              <a:rPr lang="en-US" dirty="0" smtClean="0"/>
              <a:t> </a:t>
            </a:r>
            <a:endParaRPr lang="en-US" dirty="0"/>
          </a:p>
        </p:txBody>
      </p:sp>
    </p:spTree>
    <p:extLst>
      <p:ext uri="{BB962C8B-B14F-4D97-AF65-F5344CB8AC3E}">
        <p14:creationId xmlns:p14="http://schemas.microsoft.com/office/powerpoint/2010/main" val="1912076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330862"/>
          </a:xfrm>
        </p:spPr>
        <p:txBody>
          <a:bodyPr anchor="ctr"/>
          <a:lstStyle/>
          <a:p>
            <a:pPr algn="ctr"/>
            <a:r>
              <a:rPr lang="en-US" dirty="0" smtClean="0"/>
              <a:t>THANK YOU</a:t>
            </a:r>
            <a:endParaRPr lang="en-US" dirty="0"/>
          </a:p>
        </p:txBody>
      </p:sp>
    </p:spTree>
    <p:extLst>
      <p:ext uri="{BB962C8B-B14F-4D97-AF65-F5344CB8AC3E}">
        <p14:creationId xmlns:p14="http://schemas.microsoft.com/office/powerpoint/2010/main" val="4110188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idx="1"/>
          </p:nvPr>
        </p:nvSpPr>
        <p:spPr>
          <a:xfrm>
            <a:off x="1103313" y="1463040"/>
            <a:ext cx="5640388" cy="5103223"/>
          </a:xfrm>
        </p:spPr>
        <p:txBody>
          <a:bodyPr>
            <a:normAutofit lnSpcReduction="10000"/>
          </a:bodyPr>
          <a:lstStyle/>
          <a:p>
            <a:r>
              <a:rPr lang="en-US" dirty="0" smtClean="0"/>
              <a:t>Satyam Computer Services Limited was an Indian IT services company based in Hyderabad and was established </a:t>
            </a:r>
            <a:r>
              <a:rPr lang="en-US" dirty="0"/>
              <a:t>in 1987, and was the 4th fastest growing IT </a:t>
            </a:r>
            <a:r>
              <a:rPr lang="en-US" dirty="0" smtClean="0"/>
              <a:t>company in India.</a:t>
            </a:r>
          </a:p>
          <a:p>
            <a:r>
              <a:rPr lang="en-US" dirty="0" smtClean="0"/>
              <a:t>Satyam had </a:t>
            </a:r>
            <a:r>
              <a:rPr lang="en-US" dirty="0"/>
              <a:t>53,000 employees and 9% market share along with $2.1 Billion in </a:t>
            </a:r>
            <a:r>
              <a:rPr lang="en-US" dirty="0" smtClean="0"/>
              <a:t>revenue.</a:t>
            </a:r>
          </a:p>
          <a:p>
            <a:r>
              <a:rPr lang="en-US" dirty="0" smtClean="0"/>
              <a:t>Satyam </a:t>
            </a:r>
            <a:r>
              <a:rPr lang="en-US" dirty="0"/>
              <a:t>was </a:t>
            </a:r>
            <a:r>
              <a:rPr lang="en-US" dirty="0" smtClean="0"/>
              <a:t>listed in New York Stock, National Stock exchange and Mumbai stock exchange</a:t>
            </a:r>
          </a:p>
          <a:p>
            <a:r>
              <a:rPr lang="en-US" dirty="0" smtClean="0"/>
              <a:t>The company offers consulting and information technology services including software development, system maintenance and packaged software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060" y="1531620"/>
            <a:ext cx="5151120" cy="4556759"/>
          </a:xfrm>
          <a:prstGeom prst="rect">
            <a:avLst/>
          </a:prstGeom>
        </p:spPr>
      </p:pic>
    </p:spTree>
    <p:extLst>
      <p:ext uri="{BB962C8B-B14F-4D97-AF65-F5344CB8AC3E}">
        <p14:creationId xmlns:p14="http://schemas.microsoft.com/office/powerpoint/2010/main" val="5444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2702"/>
          </a:xfrm>
        </p:spPr>
        <p:txBody>
          <a:bodyPr/>
          <a:lstStyle/>
          <a:p>
            <a:r>
              <a:rPr lang="en-US" dirty="0" smtClean="0"/>
              <a:t>The scam and people involved</a:t>
            </a:r>
            <a:endParaRPr lang="en-US" dirty="0"/>
          </a:p>
        </p:txBody>
      </p:sp>
      <p:sp>
        <p:nvSpPr>
          <p:cNvPr id="3" name="Content Placeholder 2"/>
          <p:cNvSpPr>
            <a:spLocks noGrp="1"/>
          </p:cNvSpPr>
          <p:nvPr>
            <p:ph idx="1"/>
          </p:nvPr>
        </p:nvSpPr>
        <p:spPr>
          <a:xfrm>
            <a:off x="895019" y="1348740"/>
            <a:ext cx="10435921" cy="4823460"/>
          </a:xfrm>
        </p:spPr>
        <p:txBody>
          <a:bodyPr>
            <a:normAutofit/>
          </a:bodyPr>
          <a:lstStyle/>
          <a:p>
            <a:pPr algn="just"/>
            <a:r>
              <a:rPr lang="en-US" dirty="0"/>
              <a:t>The Satyam scam occurred in 2009 when founder and chairman of Satyam Computers, B. </a:t>
            </a:r>
            <a:r>
              <a:rPr lang="en-US" dirty="0" err="1"/>
              <a:t>Ramalinga</a:t>
            </a:r>
            <a:r>
              <a:rPr lang="en-US" dirty="0"/>
              <a:t> Raju made the confession of having tampered with the accounts of the company and was found guilty in an accounting scam worth </a:t>
            </a:r>
            <a:r>
              <a:rPr lang="en-US" dirty="0" err="1"/>
              <a:t>Rs</a:t>
            </a:r>
            <a:r>
              <a:rPr lang="en-US" dirty="0"/>
              <a:t>. 7000 crore($1.1 billion)</a:t>
            </a:r>
          </a:p>
          <a:p>
            <a:pPr algn="just"/>
            <a:r>
              <a:rPr lang="en-US" dirty="0" smtClean="0"/>
              <a:t>Ten people who were </a:t>
            </a:r>
            <a:r>
              <a:rPr lang="en-US" dirty="0"/>
              <a:t>judged guilty in the Satyam case along with their designations are as follows</a:t>
            </a:r>
            <a:r>
              <a:rPr lang="en-US" dirty="0" smtClean="0"/>
              <a:t>:</a:t>
            </a:r>
          </a:p>
          <a:p>
            <a:pPr algn="just"/>
            <a:r>
              <a:rPr lang="en-US" dirty="0"/>
              <a:t/>
            </a:r>
            <a:br>
              <a:rPr lang="en-US" dirty="0"/>
            </a:br>
            <a:endParaRPr lang="en-US" dirty="0" smtClean="0"/>
          </a:p>
          <a:p>
            <a:pPr algn="just"/>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394021"/>
              </p:ext>
            </p:extLst>
          </p:nvPr>
        </p:nvGraphicFramePr>
        <p:xfrm>
          <a:off x="1363980" y="3562349"/>
          <a:ext cx="9822180" cy="3020842"/>
        </p:xfrm>
        <a:graphic>
          <a:graphicData uri="http://schemas.openxmlformats.org/drawingml/2006/table">
            <a:tbl>
              <a:tblPr>
                <a:tableStyleId>{7DF18680-E054-41AD-8BC1-D1AEF772440D}</a:tableStyleId>
              </a:tblPr>
              <a:tblGrid>
                <a:gridCol w="5281917">
                  <a:extLst>
                    <a:ext uri="{9D8B030D-6E8A-4147-A177-3AD203B41FA5}">
                      <a16:colId xmlns:a16="http://schemas.microsoft.com/office/drawing/2014/main" val="3882916791"/>
                    </a:ext>
                  </a:extLst>
                </a:gridCol>
                <a:gridCol w="4540263">
                  <a:extLst>
                    <a:ext uri="{9D8B030D-6E8A-4147-A177-3AD203B41FA5}">
                      <a16:colId xmlns:a16="http://schemas.microsoft.com/office/drawing/2014/main" val="3093078503"/>
                    </a:ext>
                  </a:extLst>
                </a:gridCol>
              </a:tblGrid>
              <a:tr h="321348">
                <a:tc>
                  <a:txBody>
                    <a:bodyPr/>
                    <a:lstStyle/>
                    <a:p>
                      <a:pPr algn="just" rtl="0" fontAlgn="ctr">
                        <a:lnSpc>
                          <a:spcPct val="150000"/>
                        </a:lnSpc>
                      </a:pPr>
                      <a:r>
                        <a:rPr lang="en-US" sz="1400" b="1" u="none" strike="noStrike" dirty="0">
                          <a:effectLst/>
                        </a:rPr>
                        <a:t>Names</a:t>
                      </a:r>
                      <a:endParaRPr lang="en-US" sz="1400" b="1" i="0" u="none" strike="noStrike" dirty="0">
                        <a:solidFill>
                          <a:srgbClr val="000000"/>
                        </a:solidFill>
                        <a:effectLst/>
                        <a:latin typeface="Century Gothic" panose="020B0502020202020204" pitchFamily="34" charset="0"/>
                      </a:endParaRPr>
                    </a:p>
                  </a:txBody>
                  <a:tcPr marL="7620" marR="7620" marT="7620" marB="0" anchor="ctr"/>
                </a:tc>
                <a:tc>
                  <a:txBody>
                    <a:bodyPr/>
                    <a:lstStyle/>
                    <a:p>
                      <a:pPr algn="just" rtl="0" fontAlgn="ctr">
                        <a:lnSpc>
                          <a:spcPct val="150000"/>
                        </a:lnSpc>
                      </a:pPr>
                      <a:r>
                        <a:rPr lang="en-US" sz="1400" b="1" u="none" strike="noStrike" dirty="0">
                          <a:effectLst/>
                        </a:rPr>
                        <a:t>Designations</a:t>
                      </a:r>
                      <a:endParaRPr lang="en-US" sz="1400" b="1" i="0" u="none" strike="noStrike" dirty="0">
                        <a:solidFill>
                          <a:srgbClr val="00000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1029099657"/>
                  </a:ext>
                </a:extLst>
              </a:tr>
              <a:tr h="321348">
                <a:tc>
                  <a:txBody>
                    <a:bodyPr/>
                    <a:lstStyle/>
                    <a:p>
                      <a:pPr algn="just" rtl="0" fontAlgn="ctr">
                        <a:lnSpc>
                          <a:spcPct val="150000"/>
                        </a:lnSpc>
                        <a:buClr>
                          <a:schemeClr val="bg2"/>
                        </a:buClr>
                        <a:buSzPts val="1200"/>
                        <a:buFont typeface="Century Gothic" panose="020B0502020202020204" pitchFamily="34" charset="0"/>
                        <a:buChar char="B"/>
                      </a:pPr>
                      <a:r>
                        <a:rPr lang="en-US" sz="1400" u="none" strike="noStrike" dirty="0">
                          <a:effectLst/>
                        </a:rPr>
                        <a:t> </a:t>
                      </a:r>
                      <a:r>
                        <a:rPr lang="en-US" sz="1400" u="none" strike="noStrike" dirty="0" err="1" smtClean="0">
                          <a:effectLst/>
                        </a:rPr>
                        <a:t>Ramalinga</a:t>
                      </a:r>
                      <a:r>
                        <a:rPr lang="en-US" sz="1400" u="none" strike="noStrike" dirty="0" smtClean="0">
                          <a:effectLst/>
                        </a:rPr>
                        <a:t> Raju</a:t>
                      </a:r>
                      <a:endParaRPr lang="en-US" sz="1400" b="0" i="0" u="none" strike="noStrike" dirty="0">
                        <a:solidFill>
                          <a:srgbClr val="002060"/>
                        </a:solidFill>
                        <a:effectLst/>
                        <a:latin typeface="Century Gothic" panose="020B0502020202020204" pitchFamily="34" charset="0"/>
                      </a:endParaRPr>
                    </a:p>
                  </a:txBody>
                  <a:tcPr marL="7620" marR="7620" marT="7620" marB="0" anchor="ctr"/>
                </a:tc>
                <a:tc>
                  <a:txBody>
                    <a:bodyPr/>
                    <a:lstStyle/>
                    <a:p>
                      <a:pPr algn="just" rtl="0" fontAlgn="ctr">
                        <a:lnSpc>
                          <a:spcPct val="150000"/>
                        </a:lnSpc>
                      </a:pPr>
                      <a:r>
                        <a:rPr lang="en-US" sz="1400" u="none" strike="noStrike" dirty="0">
                          <a:effectLst/>
                        </a:rPr>
                        <a:t>Chairman and Founder of Satyam Computers</a:t>
                      </a:r>
                      <a:endParaRPr lang="en-US" sz="1400" b="0" i="0" u="none" strike="noStrike" dirty="0">
                        <a:solidFill>
                          <a:srgbClr val="00206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3380362611"/>
                  </a:ext>
                </a:extLst>
              </a:tr>
              <a:tr h="321348">
                <a:tc>
                  <a:txBody>
                    <a:bodyPr/>
                    <a:lstStyle/>
                    <a:p>
                      <a:pPr algn="just" rtl="0" fontAlgn="ctr">
                        <a:lnSpc>
                          <a:spcPct val="150000"/>
                        </a:lnSpc>
                      </a:pPr>
                      <a:r>
                        <a:rPr lang="en-US" sz="1400" u="none" strike="noStrike" dirty="0" smtClean="0">
                          <a:effectLst/>
                        </a:rPr>
                        <a:t>B</a:t>
                      </a:r>
                      <a:r>
                        <a:rPr lang="en-US" sz="1400" u="none" strike="noStrike" dirty="0">
                          <a:effectLst/>
                        </a:rPr>
                        <a:t>. Rama Raju</a:t>
                      </a:r>
                      <a:endParaRPr lang="en-US" sz="1400" b="0" i="0" u="none" strike="noStrike" dirty="0">
                        <a:solidFill>
                          <a:srgbClr val="002060"/>
                        </a:solidFill>
                        <a:effectLst/>
                        <a:latin typeface="Century Gothic" panose="020B0502020202020204" pitchFamily="34" charset="0"/>
                      </a:endParaRPr>
                    </a:p>
                  </a:txBody>
                  <a:tcPr marL="7620" marR="7620" marT="7620" marB="0" anchor="ctr"/>
                </a:tc>
                <a:tc>
                  <a:txBody>
                    <a:bodyPr/>
                    <a:lstStyle/>
                    <a:p>
                      <a:pPr algn="just" rtl="0" fontAlgn="ctr">
                        <a:lnSpc>
                          <a:spcPct val="150000"/>
                        </a:lnSpc>
                      </a:pPr>
                      <a:r>
                        <a:rPr lang="en-US" sz="1400" u="none" strike="noStrike">
                          <a:effectLst/>
                        </a:rPr>
                        <a:t>Former MD of Satyam Computers</a:t>
                      </a:r>
                      <a:endParaRPr lang="en-US" sz="1400" b="0" i="0" u="none" strike="noStrike">
                        <a:solidFill>
                          <a:srgbClr val="00206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1054820870"/>
                  </a:ext>
                </a:extLst>
              </a:tr>
              <a:tr h="321348">
                <a:tc>
                  <a:txBody>
                    <a:bodyPr/>
                    <a:lstStyle/>
                    <a:p>
                      <a:pPr algn="just" rtl="0" fontAlgn="ctr">
                        <a:lnSpc>
                          <a:spcPct val="150000"/>
                        </a:lnSpc>
                      </a:pPr>
                      <a:r>
                        <a:rPr lang="en-US" sz="1400" u="none" strike="noStrike" dirty="0" err="1">
                          <a:effectLst/>
                        </a:rPr>
                        <a:t>Vadlamani</a:t>
                      </a:r>
                      <a:r>
                        <a:rPr lang="en-US" sz="1400" u="none" strike="noStrike" dirty="0">
                          <a:effectLst/>
                        </a:rPr>
                        <a:t> Srinivas</a:t>
                      </a:r>
                      <a:endParaRPr lang="en-US" sz="1400" b="0" i="0" u="none" strike="noStrike" dirty="0">
                        <a:solidFill>
                          <a:srgbClr val="002060"/>
                        </a:solidFill>
                        <a:effectLst/>
                        <a:latin typeface="Century Gothic" panose="020B0502020202020204" pitchFamily="34" charset="0"/>
                      </a:endParaRPr>
                    </a:p>
                  </a:txBody>
                  <a:tcPr marL="7620" marR="7620" marT="7620" marB="0" anchor="ctr"/>
                </a:tc>
                <a:tc>
                  <a:txBody>
                    <a:bodyPr/>
                    <a:lstStyle/>
                    <a:p>
                      <a:pPr algn="just" rtl="0" fontAlgn="ctr">
                        <a:lnSpc>
                          <a:spcPct val="150000"/>
                        </a:lnSpc>
                      </a:pPr>
                      <a:r>
                        <a:rPr lang="en-US" sz="1400" u="none" strike="noStrike" dirty="0">
                          <a:effectLst/>
                        </a:rPr>
                        <a:t>Former Chief Financial Officer</a:t>
                      </a:r>
                      <a:endParaRPr lang="en-US" sz="1400" b="0" i="0" u="none" strike="noStrike" dirty="0">
                        <a:solidFill>
                          <a:srgbClr val="00206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2749452643"/>
                  </a:ext>
                </a:extLst>
              </a:tr>
              <a:tr h="433446">
                <a:tc>
                  <a:txBody>
                    <a:bodyPr/>
                    <a:lstStyle/>
                    <a:p>
                      <a:pPr algn="just" rtl="0" fontAlgn="ctr">
                        <a:lnSpc>
                          <a:spcPct val="150000"/>
                        </a:lnSpc>
                      </a:pPr>
                      <a:r>
                        <a:rPr lang="en-US" sz="1400" u="none" strike="noStrike" dirty="0" err="1">
                          <a:effectLst/>
                        </a:rPr>
                        <a:t>Subramani</a:t>
                      </a:r>
                      <a:r>
                        <a:rPr lang="en-US" sz="1400" u="none" strike="noStrike" dirty="0">
                          <a:effectLst/>
                        </a:rPr>
                        <a:t> </a:t>
                      </a:r>
                      <a:r>
                        <a:rPr lang="en-US" sz="1400" u="none" strike="noStrike" dirty="0" err="1">
                          <a:effectLst/>
                        </a:rPr>
                        <a:t>Gopalakrishnan</a:t>
                      </a:r>
                      <a:r>
                        <a:rPr lang="en-US" sz="1400" u="none" strike="noStrike" dirty="0">
                          <a:effectLst/>
                        </a:rPr>
                        <a:t> and T Srinivas</a:t>
                      </a:r>
                      <a:endParaRPr lang="en-US" sz="1400" b="0" i="0" u="none" strike="noStrike" dirty="0">
                        <a:solidFill>
                          <a:srgbClr val="002060"/>
                        </a:solidFill>
                        <a:effectLst/>
                        <a:latin typeface="Century Gothic" panose="020B0502020202020204" pitchFamily="34" charset="0"/>
                      </a:endParaRPr>
                    </a:p>
                  </a:txBody>
                  <a:tcPr marL="7620" marR="7620" marT="7620" marB="0" anchor="ctr"/>
                </a:tc>
                <a:tc>
                  <a:txBody>
                    <a:bodyPr/>
                    <a:lstStyle/>
                    <a:p>
                      <a:pPr algn="just" rtl="0" fontAlgn="ctr">
                        <a:lnSpc>
                          <a:spcPct val="150000"/>
                        </a:lnSpc>
                      </a:pPr>
                      <a:r>
                        <a:rPr lang="en-US" sz="1400" u="none" strike="noStrike" dirty="0">
                          <a:effectLst/>
                        </a:rPr>
                        <a:t>Former </a:t>
                      </a:r>
                      <a:r>
                        <a:rPr lang="en-US" sz="1400" u="none" strike="noStrike" dirty="0" err="1">
                          <a:effectLst/>
                        </a:rPr>
                        <a:t>PriceWaterhouseCooper</a:t>
                      </a:r>
                      <a:r>
                        <a:rPr lang="en-US" sz="1400" u="none" strike="noStrike" dirty="0">
                          <a:effectLst/>
                        </a:rPr>
                        <a:t> auditors</a:t>
                      </a:r>
                      <a:endParaRPr lang="en-US" sz="1400" b="0" i="0" u="none" strike="noStrike" dirty="0">
                        <a:solidFill>
                          <a:srgbClr val="00206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3919863993"/>
                  </a:ext>
                </a:extLst>
              </a:tr>
              <a:tr h="949096">
                <a:tc>
                  <a:txBody>
                    <a:bodyPr/>
                    <a:lstStyle/>
                    <a:p>
                      <a:pPr algn="just" rtl="0" fontAlgn="ctr">
                        <a:lnSpc>
                          <a:spcPct val="150000"/>
                        </a:lnSpc>
                      </a:pPr>
                      <a:r>
                        <a:rPr lang="en-US" sz="1400" u="none" strike="noStrike" dirty="0">
                          <a:effectLst/>
                        </a:rPr>
                        <a:t>B </a:t>
                      </a:r>
                      <a:r>
                        <a:rPr lang="en-US" sz="1400" u="none" strike="noStrike" dirty="0" err="1">
                          <a:effectLst/>
                        </a:rPr>
                        <a:t>Suryanarayana</a:t>
                      </a:r>
                      <a:r>
                        <a:rPr lang="en-US" sz="1400" u="none" strike="noStrike" dirty="0">
                          <a:effectLst/>
                        </a:rPr>
                        <a:t> Raju, G. Ramakrishna, D. </a:t>
                      </a:r>
                      <a:r>
                        <a:rPr lang="en-US" sz="1400" u="none" strike="noStrike" dirty="0" err="1">
                          <a:effectLst/>
                        </a:rPr>
                        <a:t>Venkatpathi</a:t>
                      </a:r>
                      <a:r>
                        <a:rPr lang="en-US" sz="1400" u="none" strike="noStrike" dirty="0">
                          <a:effectLst/>
                        </a:rPr>
                        <a:t> Raju </a:t>
                      </a:r>
                      <a:endParaRPr lang="en-US" sz="1400" u="none" strike="noStrike" dirty="0" smtClean="0">
                        <a:effectLst/>
                      </a:endParaRPr>
                    </a:p>
                    <a:p>
                      <a:pPr algn="just" rtl="0" fontAlgn="ctr">
                        <a:lnSpc>
                          <a:spcPct val="150000"/>
                        </a:lnSpc>
                      </a:pPr>
                      <a:r>
                        <a:rPr lang="en-US" sz="1400" u="none" strike="noStrike" dirty="0" smtClean="0">
                          <a:effectLst/>
                        </a:rPr>
                        <a:t>and </a:t>
                      </a:r>
                      <a:r>
                        <a:rPr lang="en-US" sz="1400" u="none" strike="noStrike" dirty="0" err="1">
                          <a:effectLst/>
                        </a:rPr>
                        <a:t>Ch</a:t>
                      </a:r>
                      <a:r>
                        <a:rPr lang="en-US" sz="1400" u="none" strike="noStrike" dirty="0">
                          <a:effectLst/>
                        </a:rPr>
                        <a:t> </a:t>
                      </a:r>
                      <a:r>
                        <a:rPr lang="en-US" sz="1400" u="none" strike="noStrike" dirty="0" err="1">
                          <a:effectLst/>
                        </a:rPr>
                        <a:t>Srisailam</a:t>
                      </a:r>
                      <a:endParaRPr lang="en-US" sz="1400" b="0" i="0" u="none" strike="noStrike" dirty="0">
                        <a:solidFill>
                          <a:srgbClr val="002060"/>
                        </a:solidFill>
                        <a:effectLst/>
                        <a:latin typeface="Century Gothic" panose="020B0502020202020204" pitchFamily="34" charset="0"/>
                      </a:endParaRPr>
                    </a:p>
                  </a:txBody>
                  <a:tcPr marL="7620" marR="7620" marT="7620" marB="0" anchor="ctr"/>
                </a:tc>
                <a:tc>
                  <a:txBody>
                    <a:bodyPr/>
                    <a:lstStyle/>
                    <a:p>
                      <a:pPr algn="just" rtl="0" fontAlgn="ctr">
                        <a:lnSpc>
                          <a:spcPct val="150000"/>
                        </a:lnSpc>
                      </a:pPr>
                      <a:r>
                        <a:rPr lang="en-US" sz="1400" u="none" strike="noStrike" dirty="0">
                          <a:effectLst/>
                        </a:rPr>
                        <a:t>Former </a:t>
                      </a:r>
                      <a:r>
                        <a:rPr lang="en-US" sz="1400" u="none" strike="noStrike" dirty="0" smtClean="0">
                          <a:effectLst/>
                        </a:rPr>
                        <a:t>Employees</a:t>
                      </a:r>
                      <a:endParaRPr lang="en-US" sz="1400" b="0" i="0" u="none" strike="noStrike" dirty="0">
                        <a:solidFill>
                          <a:srgbClr val="00206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3608066073"/>
                  </a:ext>
                </a:extLst>
              </a:tr>
              <a:tr h="321348">
                <a:tc>
                  <a:txBody>
                    <a:bodyPr/>
                    <a:lstStyle/>
                    <a:p>
                      <a:pPr algn="just" rtl="0" fontAlgn="ctr">
                        <a:lnSpc>
                          <a:spcPct val="150000"/>
                        </a:lnSpc>
                      </a:pPr>
                      <a:r>
                        <a:rPr lang="en-US" sz="1400" u="none" strike="noStrike" dirty="0">
                          <a:effectLst/>
                        </a:rPr>
                        <a:t>V.S. </a:t>
                      </a:r>
                      <a:r>
                        <a:rPr lang="en-US" sz="1400" u="none" strike="noStrike" dirty="0" err="1">
                          <a:effectLst/>
                        </a:rPr>
                        <a:t>Prabhakar</a:t>
                      </a:r>
                      <a:r>
                        <a:rPr lang="en-US" sz="1400" u="none" strike="noStrike" dirty="0">
                          <a:effectLst/>
                        </a:rPr>
                        <a:t> Gupta</a:t>
                      </a:r>
                      <a:endParaRPr lang="en-US" sz="1400" b="0" i="0" u="none" strike="noStrike" dirty="0">
                        <a:solidFill>
                          <a:srgbClr val="002060"/>
                        </a:solidFill>
                        <a:effectLst/>
                        <a:latin typeface="Century Gothic" panose="020B0502020202020204" pitchFamily="34" charset="0"/>
                      </a:endParaRPr>
                    </a:p>
                  </a:txBody>
                  <a:tcPr marL="7620" marR="7620" marT="7620" marB="0" anchor="ctr"/>
                </a:tc>
                <a:tc>
                  <a:txBody>
                    <a:bodyPr/>
                    <a:lstStyle/>
                    <a:p>
                      <a:pPr algn="just" rtl="0" fontAlgn="ctr">
                        <a:lnSpc>
                          <a:spcPct val="150000"/>
                        </a:lnSpc>
                      </a:pPr>
                      <a:r>
                        <a:rPr lang="en-US" sz="1400" u="none" strike="noStrike" dirty="0">
                          <a:effectLst/>
                        </a:rPr>
                        <a:t>Former Internal Chief Auditor</a:t>
                      </a:r>
                      <a:endParaRPr lang="en-US" sz="1400" b="0" i="0" u="none" strike="noStrike" dirty="0">
                        <a:solidFill>
                          <a:srgbClr val="002060"/>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457994787"/>
                  </a:ext>
                </a:extLst>
              </a:tr>
            </a:tbl>
          </a:graphicData>
        </a:graphic>
      </p:graphicFrame>
    </p:spTree>
    <p:extLst>
      <p:ext uri="{BB962C8B-B14F-4D97-AF65-F5344CB8AC3E}">
        <p14:creationId xmlns:p14="http://schemas.microsoft.com/office/powerpoint/2010/main" val="3317827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1925"/>
            <a:ext cx="9404723" cy="1164907"/>
          </a:xfrm>
        </p:spPr>
        <p:txBody>
          <a:bodyPr/>
          <a:lstStyle/>
          <a:p>
            <a:r>
              <a:rPr lang="en-US" dirty="0" smtClean="0"/>
              <a:t>FRAUD</a:t>
            </a:r>
            <a:endParaRPr lang="en-US" dirty="0"/>
          </a:p>
        </p:txBody>
      </p:sp>
      <p:sp>
        <p:nvSpPr>
          <p:cNvPr id="3" name="Content Placeholder 2"/>
          <p:cNvSpPr>
            <a:spLocks noGrp="1"/>
          </p:cNvSpPr>
          <p:nvPr>
            <p:ph idx="1"/>
          </p:nvPr>
        </p:nvSpPr>
        <p:spPr>
          <a:xfrm>
            <a:off x="295592" y="962025"/>
            <a:ext cx="9381808" cy="5752285"/>
          </a:xfrm>
        </p:spPr>
        <p:txBody>
          <a:bodyPr>
            <a:noAutofit/>
          </a:bodyPr>
          <a:lstStyle/>
          <a:p>
            <a:pPr algn="just"/>
            <a:r>
              <a:rPr lang="en-US" sz="1600" dirty="0"/>
              <a:t>Raju has maintained records of Satyam accounts and </a:t>
            </a:r>
            <a:r>
              <a:rPr lang="en-US" sz="1600" dirty="0" smtClean="0"/>
              <a:t>minutes of meeting since </a:t>
            </a:r>
            <a:r>
              <a:rPr lang="en-US" sz="1600" dirty="0"/>
              <a:t>the year </a:t>
            </a:r>
            <a:r>
              <a:rPr lang="en-US" sz="1600" dirty="0" smtClean="0"/>
              <a:t>2002. He </a:t>
            </a:r>
            <a:r>
              <a:rPr lang="en-US" sz="1600" dirty="0"/>
              <a:t>stored record of accounts for the latest year-2008 to 2009 on a computer server called My Home </a:t>
            </a:r>
            <a:r>
              <a:rPr lang="en-US" sz="1600" dirty="0" smtClean="0"/>
              <a:t>Hub.</a:t>
            </a:r>
          </a:p>
          <a:p>
            <a:pPr algn="just"/>
            <a:r>
              <a:rPr lang="en-US" sz="1600" dirty="0" smtClean="0"/>
              <a:t>Alongside</a:t>
            </a:r>
            <a:r>
              <a:rPr lang="en-US" sz="1600" dirty="0"/>
              <a:t>, he created fake invoices and bills using software applications such as </a:t>
            </a:r>
            <a:r>
              <a:rPr lang="en-US" sz="1600" dirty="0" err="1" smtClean="0"/>
              <a:t>Ontime</a:t>
            </a:r>
            <a:r>
              <a:rPr lang="en-US" sz="1600" dirty="0" smtClean="0"/>
              <a:t>.</a:t>
            </a:r>
          </a:p>
          <a:p>
            <a:pPr algn="just"/>
            <a:r>
              <a:rPr lang="en-US" sz="1600" dirty="0" smtClean="0"/>
              <a:t>Details </a:t>
            </a:r>
            <a:r>
              <a:rPr lang="en-US" sz="1600" dirty="0"/>
              <a:t>of accounts from 2002 to 2009 were stored </a:t>
            </a:r>
            <a:r>
              <a:rPr lang="en-US" sz="1600" dirty="0" smtClean="0"/>
              <a:t>at two </a:t>
            </a:r>
            <a:r>
              <a:rPr lang="en-US" sz="1600" dirty="0"/>
              <a:t>IP </a:t>
            </a:r>
            <a:r>
              <a:rPr lang="en-US" sz="1600" dirty="0" smtClean="0"/>
              <a:t>addresses.</a:t>
            </a:r>
          </a:p>
          <a:p>
            <a:pPr algn="just"/>
            <a:r>
              <a:rPr lang="en-US" sz="1600" dirty="0" smtClean="0"/>
              <a:t>A </a:t>
            </a:r>
            <a:r>
              <a:rPr lang="en-US" sz="1600" dirty="0"/>
              <a:t>secret </a:t>
            </a:r>
            <a:r>
              <a:rPr lang="en-US" sz="1600" dirty="0" smtClean="0"/>
              <a:t>program </a:t>
            </a:r>
            <a:r>
              <a:rPr lang="en-US" sz="1600" dirty="0"/>
              <a:t>was planted using source code of official invoice management system through the User ID Super User with the capability to hide or show the invoice in the </a:t>
            </a:r>
            <a:r>
              <a:rPr lang="en-US" sz="1600" dirty="0" smtClean="0"/>
              <a:t>system. </a:t>
            </a:r>
          </a:p>
          <a:p>
            <a:pPr algn="just"/>
            <a:r>
              <a:rPr lang="en-US" sz="1600" dirty="0" smtClean="0"/>
              <a:t>Close </a:t>
            </a:r>
            <a:r>
              <a:rPr lang="en-US" sz="1600" dirty="0"/>
              <a:t>to 356 investment firms were allegedly used to divert funds from Satyam </a:t>
            </a:r>
            <a:r>
              <a:rPr lang="en-US" sz="1600" dirty="0" smtClean="0"/>
              <a:t>Computers</a:t>
            </a:r>
          </a:p>
          <a:p>
            <a:pPr algn="just"/>
            <a:r>
              <a:rPr lang="en-US" sz="1600" dirty="0" smtClean="0"/>
              <a:t>The </a:t>
            </a:r>
            <a:r>
              <a:rPr lang="en-US" sz="1600" dirty="0"/>
              <a:t>companies used to conduct transactions with Satyam Computers through inter-corporate </a:t>
            </a:r>
            <a:r>
              <a:rPr lang="en-US" sz="1600" dirty="0" smtClean="0"/>
              <a:t>investments.</a:t>
            </a:r>
          </a:p>
          <a:p>
            <a:pPr algn="just"/>
            <a:r>
              <a:rPr lang="en-US" sz="1600" dirty="0" smtClean="0"/>
              <a:t>The </a:t>
            </a:r>
            <a:r>
              <a:rPr lang="en-US" sz="1600" dirty="0"/>
              <a:t>money raised through this fraudulent practices was used for purchasing several thousand acres of land in </a:t>
            </a:r>
            <a:r>
              <a:rPr lang="en-US" sz="1600" dirty="0" smtClean="0"/>
              <a:t>Andhra Pradesh </a:t>
            </a:r>
            <a:r>
              <a:rPr lang="en-US" sz="1600" dirty="0"/>
              <a:t>for </a:t>
            </a:r>
            <a:r>
              <a:rPr lang="en-US" sz="1600" dirty="0" smtClean="0"/>
              <a:t>capitalizing </a:t>
            </a:r>
            <a:r>
              <a:rPr lang="en-US" sz="1600" dirty="0"/>
              <a:t>on the booming real estate </a:t>
            </a:r>
            <a:r>
              <a:rPr lang="en-US" sz="1600" dirty="0" smtClean="0"/>
              <a:t>market.</a:t>
            </a:r>
          </a:p>
          <a:p>
            <a:pPr algn="just"/>
            <a:r>
              <a:rPr lang="en-US" sz="1600" dirty="0" smtClean="0"/>
              <a:t>Facts </a:t>
            </a:r>
            <a:r>
              <a:rPr lang="en-US" sz="1600" dirty="0"/>
              <a:t>had to be manipulated to display healthy profits for the company and every effort made to bridge the gulf between actual and manipulated accounts </a:t>
            </a:r>
            <a:r>
              <a:rPr lang="en-US" sz="1600" dirty="0" smtClean="0"/>
              <a:t>failed. </a:t>
            </a:r>
          </a:p>
          <a:p>
            <a:pPr algn="just"/>
            <a:r>
              <a:rPr lang="en-US" sz="1600" dirty="0" smtClean="0"/>
              <a:t>Satyam tried to </a:t>
            </a:r>
            <a:r>
              <a:rPr lang="en-US" sz="1600" dirty="0"/>
              <a:t>cash out INR 7800 crore through the sale of </a:t>
            </a:r>
            <a:r>
              <a:rPr lang="en-US" sz="1600" dirty="0" err="1"/>
              <a:t>Maytas</a:t>
            </a:r>
            <a:r>
              <a:rPr lang="en-US" sz="1600" dirty="0"/>
              <a:t> Infrastructure and </a:t>
            </a:r>
            <a:r>
              <a:rPr lang="en-US" sz="1600" dirty="0" err="1"/>
              <a:t>Maytas</a:t>
            </a:r>
            <a:r>
              <a:rPr lang="en-US" sz="1600" dirty="0"/>
              <a:t> </a:t>
            </a:r>
            <a:r>
              <a:rPr lang="en-US" sz="1600" dirty="0" smtClean="0"/>
              <a:t>Properties, which was </a:t>
            </a:r>
            <a:r>
              <a:rPr lang="en-US" sz="1600" dirty="0"/>
              <a:t>the last unsuccessful attempt made to recover the money </a:t>
            </a:r>
            <a:r>
              <a:rPr lang="en-US" sz="1600" dirty="0" smtClean="0"/>
              <a:t>and it failed.</a:t>
            </a:r>
          </a:p>
          <a:p>
            <a:pPr algn="just"/>
            <a:r>
              <a:rPr lang="en-US" sz="1600" dirty="0"/>
              <a:t/>
            </a:r>
            <a:br>
              <a:rPr lang="en-US" sz="1600" dirty="0"/>
            </a:br>
            <a:r>
              <a:rPr lang="en-US" sz="1600" dirty="0"/>
              <a:t/>
            </a:r>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0834" y="2505183"/>
            <a:ext cx="1771650" cy="1857375"/>
          </a:xfrm>
          <a:prstGeom prst="rect">
            <a:avLst/>
          </a:prstGeom>
        </p:spPr>
      </p:pic>
    </p:spTree>
    <p:extLst>
      <p:ext uri="{BB962C8B-B14F-4D97-AF65-F5344CB8AC3E}">
        <p14:creationId xmlns:p14="http://schemas.microsoft.com/office/powerpoint/2010/main" val="362675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FAILURES</a:t>
            </a:r>
            <a:endParaRPr lang="en-US" dirty="0"/>
          </a:p>
        </p:txBody>
      </p:sp>
      <p:sp>
        <p:nvSpPr>
          <p:cNvPr id="3" name="Content Placeholder 2"/>
          <p:cNvSpPr>
            <a:spLocks noGrp="1"/>
          </p:cNvSpPr>
          <p:nvPr>
            <p:ph idx="1"/>
          </p:nvPr>
        </p:nvSpPr>
        <p:spPr>
          <a:xfrm>
            <a:off x="1103314" y="1680754"/>
            <a:ext cx="6964362" cy="5016137"/>
          </a:xfrm>
        </p:spPr>
        <p:txBody>
          <a:bodyPr>
            <a:normAutofit fontScale="85000" lnSpcReduction="10000"/>
          </a:bodyPr>
          <a:lstStyle/>
          <a:p>
            <a:pPr algn="just"/>
            <a:r>
              <a:rPr lang="en-US" dirty="0"/>
              <a:t>Satyam scam is essentially a scam which highlights the role played by corporate </a:t>
            </a:r>
            <a:r>
              <a:rPr lang="en-US" dirty="0" err="1" smtClean="0"/>
              <a:t>misgovernance</a:t>
            </a:r>
            <a:r>
              <a:rPr lang="en-US" dirty="0" smtClean="0"/>
              <a:t> </a:t>
            </a:r>
            <a:r>
              <a:rPr lang="en-US" dirty="0"/>
              <a:t>and fraudulent auditing practices in connivance with CAs and </a:t>
            </a:r>
            <a:r>
              <a:rPr lang="en-US" dirty="0" smtClean="0"/>
              <a:t>auditors.</a:t>
            </a:r>
          </a:p>
          <a:p>
            <a:pPr algn="just"/>
            <a:r>
              <a:rPr lang="en-US" dirty="0" smtClean="0"/>
              <a:t> </a:t>
            </a:r>
            <a:r>
              <a:rPr lang="en-US" dirty="0"/>
              <a:t>Company also fudged its accounts to other stakeholders including the board, stock exchanges, regulators and </a:t>
            </a:r>
            <a:r>
              <a:rPr lang="en-US" dirty="0" smtClean="0"/>
              <a:t>investors. </a:t>
            </a:r>
          </a:p>
          <a:p>
            <a:pPr algn="just"/>
            <a:r>
              <a:rPr lang="en-US" dirty="0" smtClean="0"/>
              <a:t>The </a:t>
            </a:r>
            <a:r>
              <a:rPr lang="en-US" dirty="0"/>
              <a:t>Satyam scam is an accounting fraud while sought to manipulate the markets and other stakeholders through lies about the financial well being of the </a:t>
            </a:r>
            <a:r>
              <a:rPr lang="en-US" dirty="0" smtClean="0"/>
              <a:t>company.</a:t>
            </a:r>
          </a:p>
          <a:p>
            <a:pPr algn="just"/>
            <a:r>
              <a:rPr lang="en-US" dirty="0" smtClean="0"/>
              <a:t>Fundamental </a:t>
            </a:r>
            <a:r>
              <a:rPr lang="en-US" dirty="0"/>
              <a:t>facts such as revenues, interest liabilities, and cash balances had been inflated beyond actual levels to show the company in good </a:t>
            </a:r>
            <a:r>
              <a:rPr lang="en-US" dirty="0" smtClean="0"/>
              <a:t>light.</a:t>
            </a:r>
          </a:p>
          <a:p>
            <a:pPr algn="just"/>
            <a:r>
              <a:rPr lang="en-US" dirty="0" smtClean="0"/>
              <a:t>External auditors who had to prevent fraud by promoters are questionable in this case.</a:t>
            </a:r>
          </a:p>
          <a:p>
            <a:pPr algn="just"/>
            <a:r>
              <a:rPr lang="en-US" dirty="0" smtClean="0"/>
              <a:t>The actual number of employees was 40,000 and not 53,000 as reported. </a:t>
            </a:r>
            <a:r>
              <a:rPr lang="en-US" dirty="0" err="1" smtClean="0"/>
              <a:t>Mr</a:t>
            </a:r>
            <a:r>
              <a:rPr lang="en-US" dirty="0" smtClean="0"/>
              <a:t> Raju had been allegedly withdrawing ₹200 million (US$3 million) every month for paying these 13,000 non-existent employees</a:t>
            </a:r>
            <a:endParaRPr lang="en-US" dirty="0"/>
          </a:p>
        </p:txBody>
      </p:sp>
      <p:pic>
        <p:nvPicPr>
          <p:cNvPr id="2050" name="Picture 2" descr="Image result for pwc in satyam scan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1" y="1680753"/>
            <a:ext cx="3762374" cy="4767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ffect of satyam scam on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824" y="215"/>
            <a:ext cx="1063176" cy="114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615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a:xfrm>
            <a:off x="1103312" y="1257300"/>
            <a:ext cx="8946541" cy="4991099"/>
          </a:xfrm>
        </p:spPr>
        <p:txBody>
          <a:bodyPr>
            <a:noAutofit/>
          </a:bodyPr>
          <a:lstStyle/>
          <a:p>
            <a:pPr algn="just"/>
            <a:r>
              <a:rPr lang="en-US" dirty="0"/>
              <a:t>The founder of Satyam was arrested two days after he admitted to falsifying the firm's accounts. </a:t>
            </a:r>
            <a:r>
              <a:rPr lang="en-US" dirty="0" err="1" smtClean="0"/>
              <a:t>Ramalinga</a:t>
            </a:r>
            <a:r>
              <a:rPr lang="en-US" dirty="0" smtClean="0"/>
              <a:t> Raju was </a:t>
            </a:r>
            <a:r>
              <a:rPr lang="en-US" dirty="0"/>
              <a:t>charged with several offences, including criminal conspiracy, breach of trust, and </a:t>
            </a:r>
            <a:r>
              <a:rPr lang="en-US" dirty="0" smtClean="0"/>
              <a:t>forgery</a:t>
            </a:r>
          </a:p>
          <a:p>
            <a:pPr algn="just"/>
            <a:r>
              <a:rPr lang="en-US" dirty="0" smtClean="0"/>
              <a:t>Shares of Satyam fell from US$29.10 in 2008 to US$1.80 in March 2009</a:t>
            </a:r>
          </a:p>
          <a:p>
            <a:pPr algn="just"/>
            <a:r>
              <a:rPr lang="en-US" dirty="0"/>
              <a:t>Satyam was also removed from the Nifty and the </a:t>
            </a:r>
            <a:r>
              <a:rPr lang="en-US" dirty="0" smtClean="0"/>
              <a:t>Sensex</a:t>
            </a:r>
          </a:p>
          <a:p>
            <a:pPr algn="just"/>
            <a:r>
              <a:rPr lang="en-US" dirty="0"/>
              <a:t>The Institute of Chartered Accountants of India (ICAI) has imposed a life-time ban on four auditors — S </a:t>
            </a:r>
            <a:r>
              <a:rPr lang="en-US" dirty="0" err="1"/>
              <a:t>Gopalakrishna</a:t>
            </a:r>
            <a:r>
              <a:rPr lang="en-US" dirty="0"/>
              <a:t>, </a:t>
            </a:r>
            <a:r>
              <a:rPr lang="en-US" dirty="0" err="1"/>
              <a:t>Talluri</a:t>
            </a:r>
            <a:r>
              <a:rPr lang="en-US" dirty="0"/>
              <a:t> Srinivas, V </a:t>
            </a:r>
            <a:r>
              <a:rPr lang="en-US" dirty="0" err="1"/>
              <a:t>Srinivasa</a:t>
            </a:r>
            <a:r>
              <a:rPr lang="en-US" dirty="0"/>
              <a:t> and VS </a:t>
            </a:r>
            <a:r>
              <a:rPr lang="en-US" dirty="0" err="1"/>
              <a:t>Prabhakara</a:t>
            </a:r>
            <a:r>
              <a:rPr lang="en-US" dirty="0"/>
              <a:t> Rao — involved in the Satyam Computers accounting fraud</a:t>
            </a:r>
            <a:r>
              <a:rPr lang="en-US" dirty="0" smtClean="0"/>
              <a:t>.</a:t>
            </a:r>
          </a:p>
          <a:p>
            <a:pPr algn="just"/>
            <a:r>
              <a:rPr lang="en-US" dirty="0"/>
              <a:t>Many companies terminated its </a:t>
            </a:r>
            <a:r>
              <a:rPr lang="en-US" dirty="0" smtClean="0"/>
              <a:t>engagement </a:t>
            </a:r>
            <a:r>
              <a:rPr lang="en-US" dirty="0"/>
              <a:t>with the </a:t>
            </a:r>
            <a:r>
              <a:rPr lang="en-US" dirty="0" smtClean="0"/>
              <a:t>company.</a:t>
            </a:r>
            <a:endParaRPr lang="en-US" baseline="30000" dirty="0"/>
          </a:p>
          <a:p>
            <a:pPr algn="just"/>
            <a:r>
              <a:rPr lang="en-US" dirty="0" smtClean="0"/>
              <a:t>Mahindra </a:t>
            </a:r>
            <a:r>
              <a:rPr lang="en-US" dirty="0"/>
              <a:t>bought Satyam for </a:t>
            </a:r>
            <a:r>
              <a:rPr lang="en-US" dirty="0" err="1"/>
              <a:t>Rs</a:t>
            </a:r>
            <a:r>
              <a:rPr lang="en-US" dirty="0"/>
              <a:t> 58 per share and formed Mahindra </a:t>
            </a:r>
            <a:r>
              <a:rPr lang="en-US" dirty="0" smtClean="0"/>
              <a:t>Satyam and was subsequently merged with Tech Mahindra on 24</a:t>
            </a:r>
            <a:r>
              <a:rPr lang="en-US" baseline="30000" dirty="0" smtClean="0"/>
              <a:t>th</a:t>
            </a:r>
            <a:r>
              <a:rPr lang="en-US" dirty="0" smtClean="0"/>
              <a:t> June 2013</a:t>
            </a:r>
          </a:p>
          <a:p>
            <a:pPr algn="just"/>
            <a:endParaRPr lang="en-US" sz="1800" dirty="0"/>
          </a:p>
        </p:txBody>
      </p:sp>
    </p:spTree>
    <p:extLst>
      <p:ext uri="{BB962C8B-B14F-4D97-AF65-F5344CB8AC3E}">
        <p14:creationId xmlns:p14="http://schemas.microsoft.com/office/powerpoint/2010/main" val="54704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external auditors</a:t>
            </a:r>
            <a:endParaRPr lang="en-US" dirty="0"/>
          </a:p>
        </p:txBody>
      </p:sp>
      <p:sp>
        <p:nvSpPr>
          <p:cNvPr id="3" name="Content Placeholder 2"/>
          <p:cNvSpPr>
            <a:spLocks noGrp="1"/>
          </p:cNvSpPr>
          <p:nvPr>
            <p:ph idx="1"/>
          </p:nvPr>
        </p:nvSpPr>
        <p:spPr>
          <a:xfrm>
            <a:off x="1104293" y="1984655"/>
            <a:ext cx="6763357" cy="4195481"/>
          </a:xfrm>
        </p:spPr>
        <p:txBody>
          <a:bodyPr/>
          <a:lstStyle/>
          <a:p>
            <a:r>
              <a:rPr lang="en-US" dirty="0" err="1"/>
              <a:t>PriceWaterCoopers</a:t>
            </a:r>
            <a:r>
              <a:rPr lang="en-US" dirty="0"/>
              <a:t> affiliates served as independent auditors of Satyam Computer Services when the report of scandal in the account books of Satyam Computer Services broke. The Indian arm of PwC was fined $6 million by the SEC (US Securities and Exchange Commission) for not following the code of conduct and auditing standards in the performance of its duties related to the auditing of the accounts of Satyam Computer Services.</a:t>
            </a:r>
            <a:r>
              <a:rPr lang="en-US" baseline="30000" dirty="0">
                <a:hlinkClick r:id="rId2"/>
              </a:rPr>
              <a:t>[</a:t>
            </a:r>
            <a:endParaRPr lang="en-US" baseline="30000" dirty="0"/>
          </a:p>
          <a:p>
            <a:endParaRPr lang="en-US" dirty="0"/>
          </a:p>
        </p:txBody>
      </p:sp>
      <p:pic>
        <p:nvPicPr>
          <p:cNvPr id="1026" name="Picture 2" descr="Image result for P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72" y="5248274"/>
            <a:ext cx="2412275" cy="1356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184" y="1480729"/>
            <a:ext cx="3276100" cy="4841966"/>
          </a:xfrm>
          <a:prstGeom prst="rect">
            <a:avLst/>
          </a:prstGeom>
        </p:spPr>
      </p:pic>
    </p:spTree>
    <p:extLst>
      <p:ext uri="{BB962C8B-B14F-4D97-AF65-F5344CB8AC3E}">
        <p14:creationId xmlns:p14="http://schemas.microsoft.com/office/powerpoint/2010/main" val="312952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people</a:t>
            </a:r>
            <a:endParaRPr lang="en-US" dirty="0"/>
          </a:p>
        </p:txBody>
      </p:sp>
      <p:sp>
        <p:nvSpPr>
          <p:cNvPr id="3" name="Content Placeholder 2"/>
          <p:cNvSpPr>
            <a:spLocks noGrp="1"/>
          </p:cNvSpPr>
          <p:nvPr>
            <p:ph idx="1"/>
          </p:nvPr>
        </p:nvSpPr>
        <p:spPr>
          <a:xfrm>
            <a:off x="790892" y="1652586"/>
            <a:ext cx="8946541" cy="4210051"/>
          </a:xfrm>
        </p:spPr>
        <p:txBody>
          <a:bodyPr>
            <a:normAutofit/>
          </a:bodyPr>
          <a:lstStyle/>
          <a:p>
            <a:pPr algn="just"/>
            <a:r>
              <a:rPr lang="en-US" sz="1800" dirty="0" smtClean="0"/>
              <a:t>Jobs of 50000 employees were at risk. </a:t>
            </a:r>
          </a:p>
          <a:p>
            <a:pPr algn="just"/>
            <a:r>
              <a:rPr lang="en-US" sz="1800" dirty="0" smtClean="0"/>
              <a:t>GDP fell by 0.4%</a:t>
            </a:r>
          </a:p>
          <a:p>
            <a:pPr algn="just"/>
            <a:r>
              <a:rPr lang="en-US" sz="1800" dirty="0" smtClean="0"/>
              <a:t>Country’s booming economy was at risk.</a:t>
            </a:r>
          </a:p>
          <a:p>
            <a:pPr algn="just"/>
            <a:r>
              <a:rPr lang="en-US" sz="1800" dirty="0" smtClean="0"/>
              <a:t>Indian Stock market fell dramatically</a:t>
            </a:r>
          </a:p>
          <a:p>
            <a:pPr algn="just"/>
            <a:r>
              <a:rPr lang="en-US" sz="1800" dirty="0" smtClean="0"/>
              <a:t>India’s reputation was a risk.</a:t>
            </a:r>
          </a:p>
          <a:p>
            <a:endParaRPr lang="en-US" sz="1800" dirty="0"/>
          </a:p>
        </p:txBody>
      </p:sp>
      <p:pic>
        <p:nvPicPr>
          <p:cNvPr id="3074" name="Picture 2" descr="Image result for effect of satyam scam on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433" y="1652586"/>
            <a:ext cx="5302542" cy="421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337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have been done to prevent the scandal?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this case, the fraud done by group of people in power and who thought that they could cover up the scam. By placing the following controls in the organization, would have detected the fraud in the beginning stages and not resulted in scandal reducing the impact.</a:t>
            </a:r>
            <a:endParaRPr lang="en-US" dirty="0"/>
          </a:p>
          <a:p>
            <a:r>
              <a:rPr lang="en-US" dirty="0" smtClean="0"/>
              <a:t>By proper segregation of duties. Transaction entry, processing and completion should be performed by different group of people and no one should have complete authorization to make changes in the Ledger without approvals.</a:t>
            </a:r>
          </a:p>
          <a:p>
            <a:r>
              <a:rPr lang="en-US" dirty="0" smtClean="0"/>
              <a:t>By reconciliation methods to check the account balances.</a:t>
            </a:r>
          </a:p>
          <a:p>
            <a:r>
              <a:rPr lang="en-US" dirty="0" smtClean="0"/>
              <a:t>By ensuring  that the audits are done independently and reports of internal and external audits are assessed and checked by the board.</a:t>
            </a:r>
          </a:p>
          <a:p>
            <a:r>
              <a:rPr lang="en-US" dirty="0" smtClean="0"/>
              <a:t>Corporate governance need to be stronger and having transparency as a culture throughout  the organization.</a:t>
            </a:r>
            <a:endParaRPr lang="en-US" dirty="0"/>
          </a:p>
        </p:txBody>
      </p:sp>
    </p:spTree>
    <p:extLst>
      <p:ext uri="{BB962C8B-B14F-4D97-AF65-F5344CB8AC3E}">
        <p14:creationId xmlns:p14="http://schemas.microsoft.com/office/powerpoint/2010/main" val="1655695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3754</TotalTime>
  <Words>964</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CONTROL FAILURE</vt:lpstr>
      <vt:lpstr>BACKGROUND</vt:lpstr>
      <vt:lpstr>The scam and people involved</vt:lpstr>
      <vt:lpstr>FRAUD</vt:lpstr>
      <vt:lpstr>CONTROL FAILURES</vt:lpstr>
      <vt:lpstr>CONSEQUENCES</vt:lpstr>
      <vt:lpstr>IMPACT on external auditors</vt:lpstr>
      <vt:lpstr>IMPACT on people</vt:lpstr>
      <vt:lpstr>What could have been done to prevent the scandal?</vt:lpstr>
      <vt:lpstr>REFERENCES</vt:lpstr>
      <vt:lpstr>THANK YOU</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dc:title>
  <dc:creator>Anu Eapen</dc:creator>
  <cp:lastModifiedBy>Anu Eapen</cp:lastModifiedBy>
  <cp:revision>42</cp:revision>
  <dcterms:created xsi:type="dcterms:W3CDTF">2016-10-19T16:40:10Z</dcterms:created>
  <dcterms:modified xsi:type="dcterms:W3CDTF">2016-10-24T22:26:06Z</dcterms:modified>
</cp:coreProperties>
</file>