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84" r:id="rId2"/>
    <p:sldId id="393" r:id="rId3"/>
    <p:sldId id="391" r:id="rId4"/>
    <p:sldId id="392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4DAD"/>
    <a:srgbClr val="60A2F5"/>
    <a:srgbClr val="4CD410"/>
    <a:srgbClr val="FFF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40" autoAdjust="0"/>
    <p:restoredTop sz="88839" autoAdjust="0"/>
  </p:normalViewPr>
  <p:slideViewPr>
    <p:cSldViewPr snapToGrid="0" snapToObjects="1">
      <p:cViewPr varScale="1">
        <p:scale>
          <a:sx n="101" d="100"/>
          <a:sy n="101" d="100"/>
        </p:scale>
        <p:origin x="165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326B3-E039-4645-A366-DD6DDC0B1C97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E8CC3-B811-CF42-9F91-B40E63B97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3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37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02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31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5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1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4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2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3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2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5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7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1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2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2F712-DEC1-4D11-BB75-1B8BB562B3B6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0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6023" y="3457600"/>
            <a:ext cx="8231777" cy="25908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MIS 5121: </a:t>
            </a:r>
            <a:r>
              <a:rPr lang="en-US" sz="2800" dirty="0" smtClean="0"/>
              <a:t>Business Process, ERP Systems &amp; Controls</a:t>
            </a:r>
            <a:br>
              <a:rPr lang="en-US" sz="2800" dirty="0" smtClean="0"/>
            </a:br>
            <a:r>
              <a:rPr lang="en-US" sz="3200" dirty="0" smtClean="0"/>
              <a:t>Real World Control Failures:</a:t>
            </a:r>
            <a:br>
              <a:rPr lang="en-US" sz="3200" dirty="0" smtClean="0"/>
            </a:br>
            <a:r>
              <a:rPr lang="en-US" sz="3200" dirty="0"/>
              <a:t>	</a:t>
            </a:r>
            <a:r>
              <a:rPr lang="en-US" sz="3200" dirty="0" smtClean="0"/>
              <a:t>By</a:t>
            </a:r>
            <a:r>
              <a:rPr lang="en-US" sz="3200" smtClean="0"/>
              <a:t>: </a:t>
            </a:r>
            <a:r>
              <a:rPr lang="en-US" sz="3200" dirty="0"/>
              <a:t> </a:t>
            </a:r>
            <a:r>
              <a:rPr lang="en-US" altLang="zh-CN" sz="3200" smtClean="0"/>
              <a:t>Wenlin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Zhou</a:t>
            </a:r>
            <a:endParaRPr lang="en-US" sz="32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5943600"/>
            <a:ext cx="6400800" cy="609600"/>
          </a:xfrm>
        </p:spPr>
        <p:txBody>
          <a:bodyPr>
            <a:no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54" y="6083030"/>
            <a:ext cx="2273277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52400"/>
            <a:ext cx="7772400" cy="35052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452"/>
    </mc:Choice>
    <mc:Fallback xmlns="">
      <p:transition advTm="14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SBC Money Laundering Huge Penalt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74638"/>
            <a:ext cx="8294279" cy="5721214"/>
          </a:xfrm>
        </p:spPr>
      </p:pic>
    </p:spTree>
    <p:extLst>
      <p:ext uri="{BB962C8B-B14F-4D97-AF65-F5344CB8AC3E}">
        <p14:creationId xmlns:p14="http://schemas.microsoft.com/office/powerpoint/2010/main" val="13449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89"/>
    </mc:Choice>
    <mc:Fallback xmlns="">
      <p:transition spd="slow" advTm="9798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241" objId="4"/>
        <p14:stopEvt time="97911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2735" y="-2413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Control </a:t>
            </a:r>
            <a:r>
              <a:rPr lang="en-US" sz="2800" b="1" dirty="0"/>
              <a:t>Failure</a:t>
            </a:r>
            <a:r>
              <a:rPr lang="en-US" sz="2800" b="1" dirty="0" smtClean="0"/>
              <a:t>: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HSBC</a:t>
            </a:r>
            <a:r>
              <a:rPr lang="zh-CN" altLang="en-US" sz="2800" b="1" dirty="0" smtClean="0"/>
              <a:t>－</a:t>
            </a:r>
            <a:r>
              <a:rPr lang="en-US" altLang="zh-CN" sz="2800" b="1" dirty="0" smtClean="0"/>
              <a:t>Money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Laundering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0200"/>
            <a:ext cx="9144000" cy="5333999"/>
          </a:xfrm>
        </p:spPr>
        <p:txBody>
          <a:bodyPr>
            <a:noAutofit/>
          </a:bodyPr>
          <a:lstStyle/>
          <a:p>
            <a:r>
              <a:rPr lang="en-US" sz="2000" u="sng" dirty="0" smtClean="0"/>
              <a:t>Background</a:t>
            </a:r>
            <a:r>
              <a:rPr lang="en-US" sz="2000" dirty="0" smtClean="0"/>
              <a:t>: </a:t>
            </a:r>
          </a:p>
          <a:p>
            <a:pPr lvl="1">
              <a:buFont typeface="Wingdings" charset="2"/>
              <a:buChar char="v"/>
            </a:pPr>
            <a:r>
              <a:rPr lang="en-US" altLang="zh-TW" sz="1600" dirty="0" smtClean="0">
                <a:ea typeface="新細明體" charset="-120"/>
              </a:rPr>
              <a:t> </a:t>
            </a:r>
            <a:r>
              <a:rPr lang="en-US" altLang="zh-CN" sz="1600" dirty="0" smtClean="0">
                <a:ea typeface="新細明體" charset="-120"/>
              </a:rPr>
              <a:t>HSBC,</a:t>
            </a:r>
            <a:r>
              <a:rPr lang="zh-CN" altLang="en-US" sz="1600" dirty="0" smtClean="0">
                <a:ea typeface="新細明體" charset="-120"/>
              </a:rPr>
              <a:t> </a:t>
            </a:r>
            <a:r>
              <a:rPr lang="en-US" sz="1600" dirty="0"/>
              <a:t>one of the largest banking and financial services institutions in the world</a:t>
            </a:r>
            <a:endParaRPr lang="en-US" altLang="zh-TW" sz="1600" dirty="0" smtClean="0">
              <a:ea typeface="新細明體" charset="-120"/>
            </a:endParaRPr>
          </a:p>
          <a:p>
            <a:pPr lvl="1">
              <a:buFont typeface="Wingdings" charset="2"/>
              <a:buChar char="v"/>
            </a:pPr>
            <a:r>
              <a:rPr lang="en-US" sz="1600" dirty="0" smtClean="0"/>
              <a:t>HSBC </a:t>
            </a:r>
            <a:r>
              <a:rPr lang="en-US" sz="1600" dirty="0"/>
              <a:t>was for years a haven for foreign money laundering, drug-trafficking money and potential terrorist financing </a:t>
            </a:r>
            <a:r>
              <a:rPr lang="en-US" sz="1600" dirty="0" smtClean="0"/>
              <a:t>activities</a:t>
            </a:r>
          </a:p>
          <a:p>
            <a:pPr lvl="1">
              <a:buFont typeface="Wingdings" charset="2"/>
              <a:buChar char="v"/>
            </a:pPr>
            <a:r>
              <a:rPr lang="en-US" sz="1600" dirty="0" smtClean="0"/>
              <a:t>largely </a:t>
            </a:r>
            <a:r>
              <a:rPr lang="en-US" sz="1600" dirty="0"/>
              <a:t>because of the bank’s woefully inadequate monitoring </a:t>
            </a:r>
            <a:r>
              <a:rPr lang="en-US" sz="1600" dirty="0" smtClean="0"/>
              <a:t>practices</a:t>
            </a:r>
          </a:p>
          <a:p>
            <a:pPr lvl="1">
              <a:buFont typeface="Wingdings" charset="2"/>
              <a:buChar char="v"/>
            </a:pPr>
            <a:endParaRPr lang="en-US" altLang="zh-TW" sz="900" dirty="0" smtClean="0">
              <a:ea typeface="新細明體" charset="-120"/>
            </a:endParaRPr>
          </a:p>
          <a:p>
            <a:r>
              <a:rPr lang="en-US" sz="2000" u="sng" dirty="0"/>
              <a:t>Control </a:t>
            </a:r>
            <a:r>
              <a:rPr lang="en-US" sz="2000" u="sng" dirty="0" smtClean="0"/>
              <a:t>Failures: </a:t>
            </a:r>
            <a:endParaRPr lang="en-US" sz="2000" u="sng" dirty="0"/>
          </a:p>
          <a:p>
            <a:pPr lvl="1">
              <a:buFont typeface="Wingdings" charset="2"/>
              <a:buChar char="v"/>
            </a:pPr>
            <a:r>
              <a:rPr lang="en-US" sz="1600" dirty="0" smtClean="0">
                <a:ea typeface="新細明體" charset="-120"/>
              </a:rPr>
              <a:t> </a:t>
            </a:r>
            <a:r>
              <a:rPr lang="en-US" altLang="zh-CN" sz="1600" dirty="0" smtClean="0">
                <a:ea typeface="新細明體" charset="-120"/>
              </a:rPr>
              <a:t>Compliance</a:t>
            </a:r>
            <a:r>
              <a:rPr lang="zh-CN" altLang="en-US" sz="1600" dirty="0" smtClean="0">
                <a:ea typeface="新細明體" charset="-120"/>
              </a:rPr>
              <a:t> </a:t>
            </a:r>
            <a:r>
              <a:rPr lang="en-US" altLang="zh-CN" sz="1600" dirty="0" smtClean="0">
                <a:ea typeface="新細明體" charset="-120"/>
              </a:rPr>
              <a:t>was</a:t>
            </a:r>
            <a:r>
              <a:rPr lang="zh-CN" altLang="en-US" sz="1600" dirty="0" smtClean="0">
                <a:ea typeface="新細明體" charset="-120"/>
              </a:rPr>
              <a:t> </a:t>
            </a:r>
            <a:r>
              <a:rPr lang="en-US" altLang="zh-CN" sz="1600" dirty="0" smtClean="0">
                <a:ea typeface="新細明體" charset="-120"/>
              </a:rPr>
              <a:t>woefully</a:t>
            </a:r>
            <a:r>
              <a:rPr lang="zh-CN" altLang="en-US" sz="1600" dirty="0" smtClean="0">
                <a:ea typeface="新細明體" charset="-120"/>
              </a:rPr>
              <a:t> </a:t>
            </a:r>
            <a:r>
              <a:rPr lang="en-US" altLang="zh-CN" sz="1600" dirty="0" smtClean="0">
                <a:ea typeface="新細明體" charset="-120"/>
              </a:rPr>
              <a:t>inadequate</a:t>
            </a:r>
          </a:p>
          <a:p>
            <a:pPr lvl="1">
              <a:buFont typeface="Wingdings" charset="2"/>
              <a:buChar char="v"/>
            </a:pPr>
            <a:r>
              <a:rPr lang="zh-CN" altLang="en-US" sz="1600" dirty="0" smtClean="0">
                <a:ea typeface="新細明體" charset="-120"/>
              </a:rPr>
              <a:t> </a:t>
            </a:r>
            <a:r>
              <a:rPr lang="en-US" altLang="zh-CN" sz="1600" dirty="0" smtClean="0">
                <a:ea typeface="新細明體" charset="-120"/>
              </a:rPr>
              <a:t>Treated some high-risk affiliates like low-risk clients</a:t>
            </a:r>
          </a:p>
          <a:p>
            <a:pPr lvl="1">
              <a:buFont typeface="Wingdings" charset="2"/>
              <a:buChar char="v"/>
            </a:pPr>
            <a:r>
              <a:rPr lang="en-US" sz="1600" dirty="0" smtClean="0">
                <a:ea typeface="新細明體" charset="-120"/>
              </a:rPr>
              <a:t> Inadequate and unqualified staff with the poor employees training</a:t>
            </a:r>
          </a:p>
          <a:p>
            <a:pPr lvl="1">
              <a:buFont typeface="Wingdings" charset="2"/>
              <a:buChar char="v"/>
            </a:pPr>
            <a:endParaRPr lang="en-US" sz="900" dirty="0">
              <a:ea typeface="新細明體" charset="-120"/>
            </a:endParaRPr>
          </a:p>
          <a:p>
            <a:r>
              <a:rPr lang="en-US" sz="2000" u="sng" dirty="0" smtClean="0"/>
              <a:t>Results</a:t>
            </a:r>
            <a:r>
              <a:rPr lang="en-US" sz="2000" u="sng" dirty="0"/>
              <a:t>: </a:t>
            </a:r>
          </a:p>
          <a:p>
            <a:pPr lvl="1">
              <a:buFont typeface="Wingdings" charset="2"/>
              <a:buChar char="v"/>
            </a:pPr>
            <a:r>
              <a:rPr lang="en-US" altLang="zh-TW" sz="1600" dirty="0" smtClean="0">
                <a:ea typeface="新細明體" charset="-120"/>
              </a:rPr>
              <a:t> HSBC pays $1.9 billion fine </a:t>
            </a:r>
          </a:p>
          <a:p>
            <a:pPr lvl="1">
              <a:buFont typeface="Wingdings" charset="2"/>
              <a:buChar char="v"/>
            </a:pPr>
            <a:r>
              <a:rPr lang="en-US" sz="1600" dirty="0" smtClean="0"/>
              <a:t>The </a:t>
            </a:r>
            <a:r>
              <a:rPr lang="en-US" sz="1600" dirty="0"/>
              <a:t>penalty includes </a:t>
            </a:r>
            <a:r>
              <a:rPr lang="en-US" sz="1600" dirty="0" smtClean="0"/>
              <a:t>a </a:t>
            </a:r>
            <a:r>
              <a:rPr lang="en-US" sz="1600" dirty="0"/>
              <a:t>five-year agreement with the US department of justice under which the bank will install an independent monitor to assess reformed internal controls</a:t>
            </a:r>
            <a:r>
              <a:rPr lang="en-US" sz="1600" dirty="0" smtClean="0"/>
              <a:t>.</a:t>
            </a:r>
          </a:p>
          <a:p>
            <a:pPr lvl="1">
              <a:buFont typeface="Wingdings" charset="2"/>
              <a:buChar char="v"/>
            </a:pPr>
            <a:endParaRPr lang="en-US" altLang="zh-TW" sz="900" dirty="0">
              <a:ea typeface="新細明體" charset="-120"/>
            </a:endParaRPr>
          </a:p>
          <a:p>
            <a:r>
              <a:rPr lang="en-US" sz="2000" u="sng" dirty="0" smtClean="0"/>
              <a:t>What Could / Should those in Authority Have Done Different?: </a:t>
            </a:r>
            <a:endParaRPr lang="en-US" sz="2000" u="sng" dirty="0"/>
          </a:p>
          <a:p>
            <a:pPr lvl="1">
              <a:buFont typeface="Wingdings" charset="2"/>
              <a:buChar char="v"/>
            </a:pPr>
            <a:r>
              <a:rPr lang="en-US" altLang="zh-TW" sz="1600" dirty="0">
                <a:ea typeface="新細明體" charset="-120"/>
              </a:rPr>
              <a:t> </a:t>
            </a:r>
            <a:r>
              <a:rPr lang="en-US" sz="1600" dirty="0"/>
              <a:t>Leadership starts at the </a:t>
            </a:r>
            <a:r>
              <a:rPr lang="en-US" sz="1600" dirty="0" smtClean="0"/>
              <a:t>top: </a:t>
            </a:r>
            <a:r>
              <a:rPr lang="en-US" sz="1600" dirty="0" smtClean="0">
                <a:ea typeface="新細明體" charset="-120"/>
              </a:rPr>
              <a:t>As </a:t>
            </a:r>
            <a:r>
              <a:rPr lang="en-US" sz="1600" dirty="0">
                <a:ea typeface="新細明體" charset="-120"/>
              </a:rPr>
              <a:t>evidence of its determination to change, it cited the hiring Stuart Levey, a former top U.S. Treasury Department official, as chief legal officer.</a:t>
            </a:r>
          </a:p>
          <a:p>
            <a:pPr lvl="1">
              <a:buFont typeface="Wingdings" charset="2"/>
              <a:buChar char="v"/>
            </a:pPr>
            <a:r>
              <a:rPr lang="en-US" altLang="zh-TW" sz="1600" dirty="0">
                <a:ea typeface="新細明體" charset="-120"/>
              </a:rPr>
              <a:t> </a:t>
            </a:r>
            <a:r>
              <a:rPr lang="en-US" altLang="zh-CN" sz="1600" dirty="0">
                <a:ea typeface="新細明體" charset="-120"/>
              </a:rPr>
              <a:t>Effective training and education of all staff involved in </a:t>
            </a:r>
            <a:r>
              <a:rPr lang="en-US" altLang="zh-CN" sz="1600" dirty="0" smtClean="0">
                <a:ea typeface="新細明體" charset="-120"/>
              </a:rPr>
              <a:t>AML(</a:t>
            </a:r>
            <a:r>
              <a:rPr lang="en-US" sz="1600" dirty="0"/>
              <a:t>Anti Money </a:t>
            </a:r>
            <a:r>
              <a:rPr lang="en-US" sz="1600" dirty="0" smtClean="0"/>
              <a:t>Laundering)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8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27"/>
    </mc:Choice>
    <mc:Fallback xmlns="">
      <p:transition spd="slow" advTm="174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http://</a:t>
            </a:r>
            <a:r>
              <a:rPr lang="en-US" sz="2800" dirty="0" smtClean="0"/>
              <a:t>www.reuters.com/article/us-hsbc-probe-idUSBRE8BA05M20121211</a:t>
            </a:r>
          </a:p>
          <a:p>
            <a:r>
              <a:rPr lang="en-US" sz="2800" dirty="0"/>
              <a:t>http://www.int-comp.com/ict-views/posts/2012/7/18/hsbc-money-laundering-failures-5-points-we-must-all-learn-for-a-start-aml-is-not-just-a-process</a:t>
            </a:r>
            <a:r>
              <a:rPr lang="en-US" sz="2800" dirty="0" smtClean="0"/>
              <a:t>/</a:t>
            </a:r>
          </a:p>
          <a:p>
            <a:r>
              <a:rPr lang="en-US" sz="2800" dirty="0"/>
              <a:t>https://</a:t>
            </a:r>
            <a:r>
              <a:rPr lang="en-US" sz="2800" dirty="0" smtClean="0"/>
              <a:t>www.washingtonpost.com/business/economy/senate-report-criticizes-hsbc-for-money-laundering-inadequate monitoring/2012/07/16/</a:t>
            </a:r>
            <a:r>
              <a:rPr lang="en-US" sz="2800" dirty="0" err="1" smtClean="0"/>
              <a:t>gJQABhqXpW_story.html</a:t>
            </a:r>
            <a:endParaRPr lang="en-US" sz="28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6"/>
    </mc:Choice>
    <mc:Fallback xmlns="">
      <p:transition spd="slow" advTm="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51057</TotalTime>
  <Words>200</Words>
  <Application>Microsoft Macintosh PowerPoint</Application>
  <PresentationFormat>On-screen Show (4:3)</PresentationFormat>
  <Paragraphs>27</Paragraphs>
  <Slides>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Wingdings</vt:lpstr>
      <vt:lpstr>宋体</vt:lpstr>
      <vt:lpstr>新細明體</vt:lpstr>
      <vt:lpstr>Office Theme</vt:lpstr>
      <vt:lpstr>MIS 5121: Business Process, ERP Systems &amp; Controls Real World Control Failures:  By:  Wenlin Zhou</vt:lpstr>
      <vt:lpstr>PowerPoint Presentation</vt:lpstr>
      <vt:lpstr>Control Failure: HSBC－Money Laundering</vt:lpstr>
      <vt:lpstr>Reference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Data, Information, Knowledge, Wisdom</dc:title>
  <dc:creator>David</dc:creator>
  <cp:lastModifiedBy>Wenlin Zhou</cp:lastModifiedBy>
  <cp:revision>631</cp:revision>
  <dcterms:created xsi:type="dcterms:W3CDTF">2011-09-06T14:24:06Z</dcterms:created>
  <dcterms:modified xsi:type="dcterms:W3CDTF">2016-10-20T01:51:56Z</dcterms:modified>
</cp:coreProperties>
</file>