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5"/>
  </p:sldMasterIdLst>
  <p:notesMasterIdLst>
    <p:notesMasterId r:id="rId14"/>
  </p:notesMasterIdLst>
  <p:sldIdLst>
    <p:sldId id="256" r:id="rId6"/>
    <p:sldId id="257" r:id="rId7"/>
    <p:sldId id="266" r:id="rId8"/>
    <p:sldId id="268" r:id="rId9"/>
    <p:sldId id="264" r:id="rId10"/>
    <p:sldId id="260" r:id="rId11"/>
    <p:sldId id="269" r:id="rId12"/>
    <p:sldId id="270"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41" autoAdjust="0"/>
  </p:normalViewPr>
  <p:slideViewPr>
    <p:cSldViewPr>
      <p:cViewPr varScale="1">
        <p:scale>
          <a:sx n="103" d="100"/>
          <a:sy n="103" d="100"/>
        </p:scale>
        <p:origin x="874"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D71822-4C53-40A2-BAE6-8E7A48D79178}" type="datetimeFigureOut">
              <a:rPr lang="en-US" smtClean="0"/>
              <a:t>11/28/2016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E6ECE-F574-4D58-A994-D235C73FC70C}" type="slidenum">
              <a:rPr lang="en-US" smtClean="0"/>
              <a:t>‹#›</a:t>
            </a:fld>
            <a:endParaRPr lang="en-US"/>
          </a:p>
        </p:txBody>
      </p:sp>
    </p:spTree>
    <p:extLst>
      <p:ext uri="{BB962C8B-B14F-4D97-AF65-F5344CB8AC3E}">
        <p14:creationId xmlns:p14="http://schemas.microsoft.com/office/powerpoint/2010/main" val="285371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BE6ECE-F574-4D58-A994-D235C73FC70C}" type="slidenum">
              <a:rPr lang="en-US" smtClean="0"/>
              <a:t>1</a:t>
            </a:fld>
            <a:endParaRPr lang="en-US"/>
          </a:p>
        </p:txBody>
      </p:sp>
    </p:spTree>
    <p:extLst>
      <p:ext uri="{BB962C8B-B14F-4D97-AF65-F5344CB8AC3E}">
        <p14:creationId xmlns:p14="http://schemas.microsoft.com/office/powerpoint/2010/main" val="167331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BE6ECE-F574-4D58-A994-D235C73FC70C}" type="slidenum">
              <a:rPr lang="en-US" smtClean="0"/>
              <a:t>2</a:t>
            </a:fld>
            <a:endParaRPr lang="en-US"/>
          </a:p>
        </p:txBody>
      </p:sp>
    </p:spTree>
    <p:extLst>
      <p:ext uri="{BB962C8B-B14F-4D97-AF65-F5344CB8AC3E}">
        <p14:creationId xmlns:p14="http://schemas.microsoft.com/office/powerpoint/2010/main" val="4155981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BE6ECE-F574-4D58-A994-D235C73FC70C}" type="slidenum">
              <a:rPr lang="en-US" smtClean="0"/>
              <a:t>3</a:t>
            </a:fld>
            <a:endParaRPr lang="en-US"/>
          </a:p>
        </p:txBody>
      </p:sp>
    </p:spTree>
    <p:extLst>
      <p:ext uri="{BB962C8B-B14F-4D97-AF65-F5344CB8AC3E}">
        <p14:creationId xmlns:p14="http://schemas.microsoft.com/office/powerpoint/2010/main" val="2238161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9FBE6ECE-F574-4D58-A994-D235C73FC70C}" type="slidenum">
              <a:rPr lang="en-US" smtClean="0"/>
              <a:t>4</a:t>
            </a:fld>
            <a:endParaRPr lang="en-US"/>
          </a:p>
        </p:txBody>
      </p:sp>
    </p:spTree>
    <p:extLst>
      <p:ext uri="{BB962C8B-B14F-4D97-AF65-F5344CB8AC3E}">
        <p14:creationId xmlns:p14="http://schemas.microsoft.com/office/powerpoint/2010/main" val="2467854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9FBE6ECE-F574-4D58-A994-D235C73FC70C}" type="slidenum">
              <a:rPr lang="en-US" smtClean="0"/>
              <a:t>5</a:t>
            </a:fld>
            <a:endParaRPr lang="en-US"/>
          </a:p>
        </p:txBody>
      </p:sp>
    </p:spTree>
    <p:extLst>
      <p:ext uri="{BB962C8B-B14F-4D97-AF65-F5344CB8AC3E}">
        <p14:creationId xmlns:p14="http://schemas.microsoft.com/office/powerpoint/2010/main" val="2291842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BE6ECE-F574-4D58-A994-D235C73FC70C}" type="slidenum">
              <a:rPr lang="en-US" smtClean="0"/>
              <a:t>6</a:t>
            </a:fld>
            <a:endParaRPr lang="en-US"/>
          </a:p>
        </p:txBody>
      </p:sp>
    </p:spTree>
    <p:extLst>
      <p:ext uri="{BB962C8B-B14F-4D97-AF65-F5344CB8AC3E}">
        <p14:creationId xmlns:p14="http://schemas.microsoft.com/office/powerpoint/2010/main" val="3193747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9FBE6ECE-F574-4D58-A994-D235C73FC70C}" type="slidenum">
              <a:rPr lang="en-US" smtClean="0"/>
              <a:t>7</a:t>
            </a:fld>
            <a:endParaRPr lang="en-US"/>
          </a:p>
        </p:txBody>
      </p:sp>
    </p:spTree>
    <p:extLst>
      <p:ext uri="{BB962C8B-B14F-4D97-AF65-F5344CB8AC3E}">
        <p14:creationId xmlns:p14="http://schemas.microsoft.com/office/powerpoint/2010/main" val="2083059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BE6ECE-F574-4D58-A994-D235C73FC70C}" type="slidenum">
              <a:rPr lang="en-US" smtClean="0"/>
              <a:t>8</a:t>
            </a:fld>
            <a:endParaRPr lang="en-US"/>
          </a:p>
        </p:txBody>
      </p:sp>
    </p:spTree>
    <p:extLst>
      <p:ext uri="{BB962C8B-B14F-4D97-AF65-F5344CB8AC3E}">
        <p14:creationId xmlns:p14="http://schemas.microsoft.com/office/powerpoint/2010/main" val="1170028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079BB2BA-B4DF-485A-9CA9-89F4F5D3D65E}" type="datetimeFigureOut">
              <a:rPr lang="en-US" smtClean="0"/>
              <a:t>11/28/2016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AD750EE-FF4E-4A9F-925D-DAF54336932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79BB2BA-B4DF-485A-9CA9-89F4F5D3D65E}"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750EE-FF4E-4A9F-925D-DAF54336932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79BB2BA-B4DF-485A-9CA9-89F4F5D3D65E}"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750EE-FF4E-4A9F-925D-DAF54336932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79BB2BA-B4DF-485A-9CA9-89F4F5D3D65E}"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750EE-FF4E-4A9F-925D-DAF543369322}" type="slidenum">
              <a:rPr lang="en-US" smtClean="0"/>
              <a:t>‹#›</a:t>
            </a:fld>
            <a:endParaRPr lang="en-US"/>
          </a:p>
        </p:txBody>
      </p:sp>
      <p:pic>
        <p:nvPicPr>
          <p:cNvPr id="2050" name="Picture 2" descr="C:\Users\bhack\AppData\Local\Microsoft\Windows\Temporary Internet Files\Content.IE5\Q1EOBWZJ\MC900442162[1].png"/>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086600" y="3105150"/>
            <a:ext cx="2895143" cy="28951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79BB2BA-B4DF-485A-9CA9-89F4F5D3D65E}"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750EE-FF4E-4A9F-925D-DAF54336932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a:t>Click to edit Master title style</a:t>
            </a:r>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79BB2BA-B4DF-485A-9CA9-89F4F5D3D65E}" type="datetimeFigureOut">
              <a:rPr lang="en-US" smtClean="0"/>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D750EE-FF4E-4A9F-925D-DAF54336932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79BB2BA-B4DF-485A-9CA9-89F4F5D3D65E}" type="datetimeFigureOut">
              <a:rPr lang="en-US" smtClean="0"/>
              <a:t>11/28/2016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D750EE-FF4E-4A9F-925D-DAF54336932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079BB2BA-B4DF-485A-9CA9-89F4F5D3D65E}" type="datetimeFigureOut">
              <a:rPr lang="en-US" smtClean="0"/>
              <a:t>11/28/2016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D750EE-FF4E-4A9F-925D-DAF54336932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9BB2BA-B4DF-485A-9CA9-89F4F5D3D65E}" type="datetimeFigureOut">
              <a:rPr lang="en-US" smtClean="0"/>
              <a:t>11/28/2016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D750EE-FF4E-4A9F-925D-DAF54336932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79BB2BA-B4DF-485A-9CA9-89F4F5D3D65E}" type="datetimeFigureOut">
              <a:rPr lang="en-US" smtClean="0"/>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D750EE-FF4E-4A9F-925D-DAF54336932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79BB2BA-B4DF-485A-9CA9-89F4F5D3D65E}" type="datetimeFigureOut">
              <a:rPr lang="en-US" smtClean="0"/>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4767263"/>
            <a:ext cx="609600" cy="273844"/>
          </a:xfrm>
        </p:spPr>
        <p:txBody>
          <a:bodyPr/>
          <a:lstStyle/>
          <a:p>
            <a:fld id="{BAD750EE-FF4E-4A9F-925D-DAF543369322}" type="slidenum">
              <a:rPr lang="en-US" smtClean="0"/>
              <a:t>‹#›</a:t>
            </a:fld>
            <a:endParaRPr lang="en-US"/>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79BB2BA-B4DF-485A-9CA9-89F4F5D3D65E}" type="datetimeFigureOut">
              <a:rPr lang="en-US" smtClean="0"/>
              <a:t>11/28/2016</a:t>
            </a:fld>
            <a:endParaRPr lang="en-US"/>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AD750EE-FF4E-4A9F-925D-DAF543369322}" type="slidenum">
              <a:rPr lang="en-US" smtClean="0"/>
              <a:t>‹#›</a:t>
            </a:fld>
            <a:endParaRPr lang="en-US"/>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4.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s://www.complianceweek.com/news/news-article/sec-fines-energy-company-300k-over-rubber-stamp-internal-controls#.WDzFl-YrJP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lexology.com/library/detail.aspx?g=69961172-1da1-4368-b13e-56e25d812310" TargetMode="External"/><Relationship Id="rId5" Type="http://schemas.openxmlformats.org/officeDocument/2006/relationships/hyperlink" Target="https://www.sec.gov/litigation/admin/2016/34-77345.pdf" TargetMode="External"/><Relationship Id="rId4" Type="http://schemas.openxmlformats.org/officeDocument/2006/relationships/hyperlink" Target="http://www.lexology.com/library/detail.aspx?g=514e011d-fe09-43d1-9e68-1f0e282f767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800" b="0" dirty="0">
                <a:effectLst/>
              </a:rPr>
              <a:t>The internal control failure of Magnum Hunter Resources Corporation </a:t>
            </a:r>
          </a:p>
        </p:txBody>
      </p:sp>
      <p:sp>
        <p:nvSpPr>
          <p:cNvPr id="3" name="Subtitle 2"/>
          <p:cNvSpPr>
            <a:spLocks noGrp="1"/>
          </p:cNvSpPr>
          <p:nvPr>
            <p:ph type="subTitle" idx="1"/>
          </p:nvPr>
        </p:nvSpPr>
        <p:spPr>
          <a:xfrm>
            <a:off x="6629400" y="2876550"/>
            <a:ext cx="1981200" cy="1902948"/>
          </a:xfrm>
        </p:spPr>
        <p:txBody>
          <a:bodyPr>
            <a:normAutofit/>
          </a:bodyPr>
          <a:lstStyle/>
          <a:p>
            <a:r>
              <a:rPr lang="en-US" dirty="0"/>
              <a:t>Ming Hu</a:t>
            </a:r>
          </a:p>
        </p:txBody>
      </p:sp>
      <p:pic>
        <p:nvPicPr>
          <p:cNvPr id="5" name="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037" y="4629150"/>
            <a:ext cx="487363" cy="487363"/>
          </a:xfrm>
          <a:prstGeom prst="rect">
            <a:avLst/>
          </a:prstGeom>
        </p:spPr>
      </p:pic>
    </p:spTree>
    <p:extLst>
      <p:ext uri="{BB962C8B-B14F-4D97-AF65-F5344CB8AC3E}">
        <p14:creationId xmlns:p14="http://schemas.microsoft.com/office/powerpoint/2010/main" val="128204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99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4071"/>
            <a:ext cx="8229600" cy="857250"/>
          </a:xfrm>
        </p:spPr>
        <p:txBody>
          <a:bodyPr>
            <a:normAutofit/>
          </a:bodyPr>
          <a:lstStyle/>
          <a:p>
            <a:r>
              <a:rPr lang="en-US" sz="3000" b="1" dirty="0">
                <a:latin typeface="+mn-lt"/>
              </a:rPr>
              <a:t>BACKGROUND</a:t>
            </a:r>
          </a:p>
        </p:txBody>
      </p:sp>
      <p:sp>
        <p:nvSpPr>
          <p:cNvPr id="6" name="Rectangle 5"/>
          <p:cNvSpPr/>
          <p:nvPr/>
        </p:nvSpPr>
        <p:spPr>
          <a:xfrm>
            <a:off x="2286000" y="1200150"/>
            <a:ext cx="6248399" cy="3293209"/>
          </a:xfrm>
          <a:prstGeom prst="rect">
            <a:avLst/>
          </a:prstGeom>
        </p:spPr>
        <p:txBody>
          <a:bodyPr wrap="square">
            <a:spAutoFit/>
          </a:bodyPr>
          <a:lstStyle/>
          <a:p>
            <a:pPr marL="285750" indent="-285750">
              <a:buFont typeface="Wingdings" panose="05000000000000000000" pitchFamily="2" charset="2"/>
              <a:buChar char="Ø"/>
            </a:pPr>
            <a:r>
              <a:rPr lang="en-US" sz="1600" dirty="0">
                <a:solidFill>
                  <a:srgbClr val="212121"/>
                </a:solidFill>
              </a:rPr>
              <a:t>Magnum Hunter Resources Corporation (“MHR”) is a Delaware corporation headquartered in Texas that operates as an independent oil and gas company engaged in the exploration and production of oil and gas in the USA.</a:t>
            </a:r>
          </a:p>
          <a:p>
            <a:pPr marL="285750" indent="-285750">
              <a:buFont typeface="Wingdings" panose="05000000000000000000" pitchFamily="2" charset="2"/>
              <a:buChar char="Ø"/>
            </a:pPr>
            <a:r>
              <a:rPr lang="en-US" sz="1600" dirty="0"/>
              <a:t>MHR grew from $6 million in revenues in 2009 to $23 million in 2010, largely as the result of an $82 million acquisition in February 2010.</a:t>
            </a:r>
          </a:p>
          <a:p>
            <a:pPr marL="285750" indent="-285750">
              <a:buFont typeface="Wingdings" panose="05000000000000000000" pitchFamily="2" charset="2"/>
              <a:buChar char="Ø"/>
            </a:pPr>
            <a:r>
              <a:rPr lang="en-US" sz="1600" dirty="0"/>
              <a:t>December 2010 – April 2011, MHR acquired another $70 million in oil and gas properties and leasehold mineral interests.</a:t>
            </a:r>
          </a:p>
          <a:p>
            <a:pPr marL="285750" indent="-285750">
              <a:buFont typeface="Wingdings" panose="05000000000000000000" pitchFamily="2" charset="2"/>
              <a:buChar char="Ø"/>
            </a:pPr>
            <a:r>
              <a:rPr lang="en-US" sz="1600" dirty="0"/>
              <a:t>MHR completed two other acquisitions in April and May 2011 of approximately $565 million</a:t>
            </a:r>
          </a:p>
          <a:p>
            <a:pPr marL="285750" indent="-285750">
              <a:buFont typeface="Wingdings" panose="05000000000000000000" pitchFamily="2" charset="2"/>
              <a:buChar char="Ø"/>
            </a:pPr>
            <a:r>
              <a:rPr lang="en-US" sz="1600" dirty="0"/>
              <a:t>MHR booked over $100 million in revenues – largely as a result of these acquisitions </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1138027"/>
            <a:ext cx="1921375" cy="2000956"/>
          </a:xfrm>
          <a:prstGeom prst="rect">
            <a:avLst/>
          </a:prstGeom>
        </p:spPr>
      </p:pic>
      <p:pic>
        <p:nvPicPr>
          <p:cNvPr id="11" name="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6037" y="4552950"/>
            <a:ext cx="487363" cy="487363"/>
          </a:xfrm>
          <a:prstGeom prst="rect">
            <a:avLst/>
          </a:prstGeom>
        </p:spPr>
      </p:pic>
    </p:spTree>
    <p:extLst>
      <p:ext uri="{BB962C8B-B14F-4D97-AF65-F5344CB8AC3E}">
        <p14:creationId xmlns:p14="http://schemas.microsoft.com/office/powerpoint/2010/main" val="248809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683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4071"/>
            <a:ext cx="8229600" cy="857250"/>
          </a:xfrm>
        </p:spPr>
        <p:txBody>
          <a:bodyPr>
            <a:normAutofit/>
          </a:bodyPr>
          <a:lstStyle/>
          <a:p>
            <a:r>
              <a:rPr lang="en-US" sz="3000" b="1" dirty="0">
                <a:latin typeface="+mn-lt"/>
              </a:rPr>
              <a:t>BACKGROUND</a:t>
            </a:r>
          </a:p>
        </p:txBody>
      </p:sp>
      <p:sp>
        <p:nvSpPr>
          <p:cNvPr id="6" name="Rectangle 5"/>
          <p:cNvSpPr/>
          <p:nvPr/>
        </p:nvSpPr>
        <p:spPr>
          <a:xfrm>
            <a:off x="2286000" y="1200150"/>
            <a:ext cx="6248399" cy="2800767"/>
          </a:xfrm>
          <a:prstGeom prst="rect">
            <a:avLst/>
          </a:prstGeom>
        </p:spPr>
        <p:txBody>
          <a:bodyPr wrap="square">
            <a:spAutoFit/>
          </a:bodyPr>
          <a:lstStyle/>
          <a:p>
            <a:r>
              <a:rPr lang="en-US" sz="1600" dirty="0">
                <a:solidFill>
                  <a:srgbClr val="212121"/>
                </a:solidFill>
              </a:rPr>
              <a:t>Other relevant entities and relevant individuals</a:t>
            </a:r>
          </a:p>
          <a:p>
            <a:endParaRPr lang="en-US" sz="1600" dirty="0">
              <a:solidFill>
                <a:srgbClr val="212121"/>
              </a:solidFill>
            </a:endParaRPr>
          </a:p>
          <a:p>
            <a:pPr marL="285750" indent="-285750">
              <a:buFont typeface="Wingdings" panose="05000000000000000000" pitchFamily="2" charset="2"/>
              <a:buChar char="Ø"/>
            </a:pPr>
            <a:r>
              <a:rPr lang="en-US" sz="1600" dirty="0">
                <a:solidFill>
                  <a:srgbClr val="212121"/>
                </a:solidFill>
              </a:rPr>
              <a:t>Wayne Gray was the engagement partner responsible for providing MHR’s external auditing services for the December 31, 2009 through June  30, 2012 reporting period</a:t>
            </a:r>
          </a:p>
          <a:p>
            <a:pPr marL="285750" indent="-285750">
              <a:buFont typeface="Wingdings" panose="05000000000000000000" pitchFamily="2" charset="2"/>
              <a:buChar char="Ø"/>
            </a:pPr>
            <a:r>
              <a:rPr lang="en-US" sz="1600" dirty="0">
                <a:solidFill>
                  <a:srgbClr val="212121"/>
                </a:solidFill>
              </a:rPr>
              <a:t>Gray is a CPA licensed in the state of Texas</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Joseph Allred was responsible for the firm’s engagement that provided SOX consulting and internal auditing services to MHR from 2009 through 2012</a:t>
            </a:r>
          </a:p>
          <a:p>
            <a:pPr marL="285750" indent="-285750">
              <a:buFont typeface="Wingdings" panose="05000000000000000000" pitchFamily="2" charset="2"/>
              <a:buChar char="Ø"/>
            </a:pPr>
            <a:r>
              <a:rPr lang="en-US" sz="1600" dirty="0"/>
              <a:t>Allred is also CPA licensed</a:t>
            </a:r>
          </a:p>
        </p:txBody>
      </p:sp>
      <p:pic>
        <p:nvPicPr>
          <p:cNvPr id="4" name="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9047" y="4552950"/>
            <a:ext cx="487363" cy="487363"/>
          </a:xfrm>
          <a:prstGeom prst="rect">
            <a:avLst/>
          </a:prstGeom>
        </p:spPr>
      </p:pic>
    </p:spTree>
    <p:extLst>
      <p:ext uri="{BB962C8B-B14F-4D97-AF65-F5344CB8AC3E}">
        <p14:creationId xmlns:p14="http://schemas.microsoft.com/office/powerpoint/2010/main" val="368058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1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57250"/>
          </a:xfrm>
        </p:spPr>
        <p:txBody>
          <a:bodyPr>
            <a:normAutofit/>
          </a:bodyPr>
          <a:lstStyle/>
          <a:p>
            <a:r>
              <a:rPr lang="en-US" sz="3000" b="1" dirty="0">
                <a:latin typeface="+mn-lt"/>
              </a:rPr>
              <a:t>CONTROL FAILURES</a:t>
            </a:r>
          </a:p>
        </p:txBody>
      </p:sp>
      <p:sp>
        <p:nvSpPr>
          <p:cNvPr id="8" name="Rectangle 7"/>
          <p:cNvSpPr/>
          <p:nvPr/>
        </p:nvSpPr>
        <p:spPr>
          <a:xfrm>
            <a:off x="304800" y="1143000"/>
            <a:ext cx="8077200" cy="3293209"/>
          </a:xfrm>
          <a:prstGeom prst="rect">
            <a:avLst/>
          </a:prstGeom>
        </p:spPr>
        <p:txBody>
          <a:bodyPr wrap="square">
            <a:spAutoFit/>
          </a:bodyPr>
          <a:lstStyle/>
          <a:p>
            <a:pPr fontAlgn="base"/>
            <a:r>
              <a:rPr lang="en-US" sz="1600" dirty="0"/>
              <a:t>Improperly maintenance of MHR’s internal control over financial reporting (“ICFR”) between 31 December 2011 and 30 September 2013.</a:t>
            </a:r>
          </a:p>
          <a:p>
            <a:pPr fontAlgn="base"/>
            <a:endParaRPr lang="en-US" sz="1600" dirty="0"/>
          </a:p>
          <a:p>
            <a:pPr marL="285750" indent="-285750" fontAlgn="base">
              <a:buFont typeface="Wingdings" panose="05000000000000000000" pitchFamily="2" charset="2"/>
              <a:buChar char="Ø"/>
            </a:pPr>
            <a:r>
              <a:rPr lang="en-US" sz="1600" dirty="0"/>
              <a:t>The company’s rapid growth by acquisition strained its accounting resources, making the company unable to complete its standard monthly close process on time</a:t>
            </a:r>
          </a:p>
          <a:p>
            <a:pPr marL="285750" indent="-285750" fontAlgn="base">
              <a:buFont typeface="Wingdings" panose="05000000000000000000" pitchFamily="2" charset="2"/>
              <a:buChar char="Ø"/>
            </a:pPr>
            <a:endParaRPr lang="en-US" sz="1600" dirty="0"/>
          </a:p>
          <a:p>
            <a:pPr marL="285750" indent="-285750" fontAlgn="base">
              <a:buFont typeface="Wingdings" panose="05000000000000000000" pitchFamily="2" charset="2"/>
              <a:buChar char="Ø"/>
            </a:pPr>
            <a:r>
              <a:rPr lang="en-US" sz="1600" dirty="0"/>
              <a:t>The CFO and CAO knew of the accounting stress, but failed to apply appropriate standards when determining the severity of the internal control deficiency</a:t>
            </a:r>
          </a:p>
          <a:p>
            <a:pPr marL="285750" indent="-285750" fontAlgn="base">
              <a:buFont typeface="Wingdings" panose="05000000000000000000" pitchFamily="2" charset="2"/>
              <a:buChar char="Ø"/>
            </a:pPr>
            <a:endParaRPr lang="en-US" sz="1600" dirty="0"/>
          </a:p>
          <a:p>
            <a:pPr marL="285750" indent="-285750" fontAlgn="base">
              <a:buFont typeface="Wingdings" panose="05000000000000000000" pitchFamily="2" charset="2"/>
              <a:buChar char="Ø"/>
            </a:pPr>
            <a:r>
              <a:rPr lang="en-US" sz="1600" dirty="0"/>
              <a:t>Both Gray and Allred informed MHR that the company lacked adequate internal control over ICFR due to inadequate and inappropriately aligned staffing. But they all believed that the staffing deficiency represented was only a significant deficiency – rather than a material weakness</a:t>
            </a:r>
          </a:p>
        </p:txBody>
      </p:sp>
      <p:pic>
        <p:nvPicPr>
          <p:cNvPr id="4" name="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1118" y="4552950"/>
            <a:ext cx="487363" cy="487363"/>
          </a:xfrm>
          <a:prstGeom prst="rect">
            <a:avLst/>
          </a:prstGeom>
        </p:spPr>
      </p:pic>
    </p:spTree>
    <p:extLst>
      <p:ext uri="{BB962C8B-B14F-4D97-AF65-F5344CB8AC3E}">
        <p14:creationId xmlns:p14="http://schemas.microsoft.com/office/powerpoint/2010/main" val="289657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2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57250"/>
          </a:xfrm>
        </p:spPr>
        <p:txBody>
          <a:bodyPr>
            <a:normAutofit/>
          </a:bodyPr>
          <a:lstStyle/>
          <a:p>
            <a:r>
              <a:rPr lang="en-US" sz="3000" b="1" dirty="0">
                <a:latin typeface="+mn-lt"/>
              </a:rPr>
              <a:t>CONTROL FAILURES</a:t>
            </a:r>
          </a:p>
        </p:txBody>
      </p:sp>
      <p:sp>
        <p:nvSpPr>
          <p:cNvPr id="8" name="Rectangle 7"/>
          <p:cNvSpPr/>
          <p:nvPr/>
        </p:nvSpPr>
        <p:spPr>
          <a:xfrm>
            <a:off x="304800" y="1504950"/>
            <a:ext cx="8077200" cy="1323439"/>
          </a:xfrm>
          <a:prstGeom prst="rect">
            <a:avLst/>
          </a:prstGeom>
        </p:spPr>
        <p:txBody>
          <a:bodyPr wrap="square">
            <a:spAutoFit/>
          </a:bodyPr>
          <a:lstStyle/>
          <a:p>
            <a:pPr marL="285750" indent="-285750" fontAlgn="base">
              <a:buFont typeface="Wingdings" panose="05000000000000000000" pitchFamily="2" charset="2"/>
              <a:buChar char="Ø"/>
            </a:pPr>
            <a:r>
              <a:rPr lang="en-US" sz="1600" dirty="0"/>
              <a:t>The auditors misapplied the applicable standard when determining the severity of MHR’s control deficiency – improperly applied the definitions of “material weakness” and “significant deficiency”</a:t>
            </a:r>
          </a:p>
          <a:p>
            <a:pPr marL="285750" indent="-285750" fontAlgn="base">
              <a:buFont typeface="Wingdings" panose="05000000000000000000" pitchFamily="2" charset="2"/>
              <a:buChar char="Ø"/>
            </a:pPr>
            <a:endParaRPr lang="en-US" sz="1600" dirty="0"/>
          </a:p>
          <a:p>
            <a:pPr marL="285750" indent="-285750" fontAlgn="base">
              <a:buFont typeface="Wingdings" panose="05000000000000000000" pitchFamily="2" charset="2"/>
              <a:buChar char="Ø"/>
            </a:pPr>
            <a:r>
              <a:rPr lang="en-US" sz="1600" dirty="0"/>
              <a:t>The auditors failed to adequately documented the basis for their conclusion </a:t>
            </a:r>
          </a:p>
        </p:txBody>
      </p:sp>
      <p:pic>
        <p:nvPicPr>
          <p:cNvPr id="4" name="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1595" y="4552950"/>
            <a:ext cx="487363" cy="487363"/>
          </a:xfrm>
          <a:prstGeom prst="rect">
            <a:avLst/>
          </a:prstGeom>
        </p:spPr>
      </p:pic>
    </p:spTree>
    <p:extLst>
      <p:ext uri="{BB962C8B-B14F-4D97-AF65-F5344CB8AC3E}">
        <p14:creationId xmlns:p14="http://schemas.microsoft.com/office/powerpoint/2010/main" val="81928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39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746" y="285750"/>
            <a:ext cx="8229600" cy="857250"/>
          </a:xfrm>
        </p:spPr>
        <p:txBody>
          <a:bodyPr>
            <a:normAutofit/>
          </a:bodyPr>
          <a:lstStyle/>
          <a:p>
            <a:r>
              <a:rPr lang="en-US" sz="3000" b="1" dirty="0">
                <a:latin typeface="+mn-lt"/>
              </a:rPr>
              <a:t>RESULTS</a:t>
            </a:r>
            <a:endParaRPr lang="en-US" sz="3000" dirty="0">
              <a:latin typeface="+mn-lt"/>
            </a:endParaRPr>
          </a:p>
        </p:txBody>
      </p:sp>
      <p:sp>
        <p:nvSpPr>
          <p:cNvPr id="5" name="Rectangle 4"/>
          <p:cNvSpPr/>
          <p:nvPr/>
        </p:nvSpPr>
        <p:spPr>
          <a:xfrm>
            <a:off x="423746" y="1481137"/>
            <a:ext cx="8077200" cy="2308324"/>
          </a:xfrm>
          <a:prstGeom prst="rect">
            <a:avLst/>
          </a:prstGeom>
        </p:spPr>
        <p:txBody>
          <a:bodyPr wrap="square">
            <a:spAutoFit/>
          </a:bodyPr>
          <a:lstStyle/>
          <a:p>
            <a:pPr marL="285750" indent="-285750" fontAlgn="base">
              <a:buFont typeface="Wingdings" panose="05000000000000000000" pitchFamily="2" charset="2"/>
              <a:buChar char="Ø"/>
            </a:pPr>
            <a:r>
              <a:rPr lang="en-US" sz="1600" b="1" dirty="0"/>
              <a:t>MHR was penalized for $250,000 </a:t>
            </a:r>
          </a:p>
          <a:p>
            <a:pPr marL="285750" indent="-285750" fontAlgn="base">
              <a:buFont typeface="Wingdings" panose="05000000000000000000" pitchFamily="2" charset="2"/>
              <a:buChar char="Ø"/>
            </a:pPr>
            <a:endParaRPr lang="en-US" sz="1600" b="1" dirty="0"/>
          </a:p>
          <a:p>
            <a:pPr marL="285750" indent="-285750" fontAlgn="base">
              <a:buFont typeface="Wingdings" panose="05000000000000000000" pitchFamily="2" charset="2"/>
              <a:buChar char="Ø"/>
            </a:pPr>
            <a:r>
              <a:rPr lang="en-US" sz="1600" b="1" dirty="0"/>
              <a:t>CFO of MHR and the partner of the consulting firm were penalized for $25,000 and $15,000, respectively</a:t>
            </a:r>
          </a:p>
          <a:p>
            <a:pPr marL="285750" indent="-285750" fontAlgn="base">
              <a:buFont typeface="Wingdings" panose="05000000000000000000" pitchFamily="2" charset="2"/>
              <a:buChar char="Ø"/>
            </a:pPr>
            <a:endParaRPr lang="en-US" sz="1600" b="1" dirty="0"/>
          </a:p>
          <a:p>
            <a:pPr marL="285750" indent="-285750" fontAlgn="base">
              <a:buFont typeface="Wingdings" panose="05000000000000000000" pitchFamily="2" charset="2"/>
              <a:buChar char="Ø"/>
            </a:pPr>
            <a:r>
              <a:rPr lang="en-US" sz="1600" b="1" dirty="0"/>
              <a:t>The CAO and the partner of independent auditor were suspended from appearing and practicing before the SEC as an accountant until reinstatement after at least one year</a:t>
            </a:r>
          </a:p>
          <a:p>
            <a:pPr marL="285750" indent="-285750" fontAlgn="base">
              <a:buFont typeface="Wingdings" panose="05000000000000000000" pitchFamily="2" charset="2"/>
              <a:buChar char="Ø"/>
            </a:pPr>
            <a:endParaRPr lang="en-US" sz="1600" dirty="0"/>
          </a:p>
        </p:txBody>
      </p:sp>
      <p:pic>
        <p:nvPicPr>
          <p:cNvPr id="4" name="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 y="4552950"/>
            <a:ext cx="487363" cy="487363"/>
          </a:xfrm>
          <a:prstGeom prst="rect">
            <a:avLst/>
          </a:prstGeom>
        </p:spPr>
      </p:pic>
    </p:spTree>
    <p:extLst>
      <p:ext uri="{BB962C8B-B14F-4D97-AF65-F5344CB8AC3E}">
        <p14:creationId xmlns:p14="http://schemas.microsoft.com/office/powerpoint/2010/main" val="242372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07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75"/>
            <a:ext cx="8229600" cy="857250"/>
          </a:xfrm>
        </p:spPr>
        <p:txBody>
          <a:bodyPr>
            <a:normAutofit fontScale="90000"/>
          </a:bodyPr>
          <a:lstStyle/>
          <a:p>
            <a:r>
              <a:rPr lang="en-US" sz="3000" b="1" dirty="0">
                <a:latin typeface="+mn-lt"/>
              </a:rPr>
              <a:t>WHAT COULD/SHOULD THOSE IN AUTHORITY HAVE DONE DIFFERENT?</a:t>
            </a:r>
          </a:p>
        </p:txBody>
      </p:sp>
      <p:sp>
        <p:nvSpPr>
          <p:cNvPr id="8" name="Rectangle 7"/>
          <p:cNvSpPr/>
          <p:nvPr/>
        </p:nvSpPr>
        <p:spPr>
          <a:xfrm>
            <a:off x="304800" y="1657350"/>
            <a:ext cx="8077200" cy="2800767"/>
          </a:xfrm>
          <a:prstGeom prst="rect">
            <a:avLst/>
          </a:prstGeom>
        </p:spPr>
        <p:txBody>
          <a:bodyPr wrap="square">
            <a:spAutoFit/>
          </a:bodyPr>
          <a:lstStyle/>
          <a:p>
            <a:pPr fontAlgn="base"/>
            <a:r>
              <a:rPr lang="en-US" sz="1600" dirty="0"/>
              <a:t>Optimize the evaluation process of ICFR</a:t>
            </a:r>
          </a:p>
          <a:p>
            <a:pPr marL="285750" indent="-285750" fontAlgn="base">
              <a:buFont typeface="Wingdings" panose="05000000000000000000" pitchFamily="2" charset="2"/>
              <a:buChar char="Ø"/>
            </a:pPr>
            <a:r>
              <a:rPr lang="en-US" sz="1600" dirty="0"/>
              <a:t>Include both quantitative and qualitative factors – nature of the financial reporting elements involved, susceptibility of a related asset of liability to loss or fraud, interaction of deficiencies</a:t>
            </a:r>
          </a:p>
          <a:p>
            <a:pPr marL="285750" indent="-285750" fontAlgn="base">
              <a:buFont typeface="Wingdings" panose="05000000000000000000" pitchFamily="2" charset="2"/>
              <a:buChar char="Ø"/>
            </a:pPr>
            <a:endParaRPr lang="en-US" sz="1600" dirty="0"/>
          </a:p>
          <a:p>
            <a:pPr fontAlgn="base"/>
            <a:r>
              <a:rPr lang="en-US" sz="1600" dirty="0"/>
              <a:t>Ensure the validity of audit reports</a:t>
            </a:r>
          </a:p>
          <a:p>
            <a:pPr marL="285750" indent="-285750" fontAlgn="base">
              <a:buFont typeface="Wingdings" panose="05000000000000000000" pitchFamily="2" charset="2"/>
              <a:buChar char="Ø"/>
            </a:pPr>
            <a:r>
              <a:rPr lang="en-US" sz="1600" dirty="0"/>
              <a:t>Provide training and periodical assessment to make sure auditors well understand relevant standards, policies, </a:t>
            </a:r>
            <a:r>
              <a:rPr lang="en-US" sz="1600" dirty="0" err="1"/>
              <a:t>etc</a:t>
            </a:r>
            <a:endParaRPr lang="en-US" sz="1600" dirty="0"/>
          </a:p>
          <a:p>
            <a:pPr marL="285750" indent="-285750" fontAlgn="base">
              <a:buFont typeface="Wingdings" panose="05000000000000000000" pitchFamily="2" charset="2"/>
              <a:buChar char="Ø"/>
            </a:pPr>
            <a:r>
              <a:rPr lang="en-US" sz="1600" dirty="0"/>
              <a:t>Audit documentation should be prepared in sufficient details to provide a clear understanding of its purpose, source, and the conclusions reached, otherwise the management should not sign the report</a:t>
            </a:r>
          </a:p>
        </p:txBody>
      </p:sp>
      <p:pic>
        <p:nvPicPr>
          <p:cNvPr id="4" name="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1118" y="4560104"/>
            <a:ext cx="487363" cy="487363"/>
          </a:xfrm>
          <a:prstGeom prst="rect">
            <a:avLst/>
          </a:prstGeom>
        </p:spPr>
      </p:pic>
    </p:spTree>
    <p:extLst>
      <p:ext uri="{BB962C8B-B14F-4D97-AF65-F5344CB8AC3E}">
        <p14:creationId xmlns:p14="http://schemas.microsoft.com/office/powerpoint/2010/main" val="102612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147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746" y="285750"/>
            <a:ext cx="8229600" cy="857250"/>
          </a:xfrm>
        </p:spPr>
        <p:txBody>
          <a:bodyPr>
            <a:normAutofit/>
          </a:bodyPr>
          <a:lstStyle/>
          <a:p>
            <a:r>
              <a:rPr lang="en-US" sz="3000" b="1" dirty="0">
                <a:latin typeface="+mn-lt"/>
              </a:rPr>
              <a:t>REFERENCES:</a:t>
            </a:r>
            <a:endParaRPr lang="en-US" sz="3000" dirty="0">
              <a:latin typeface="+mn-lt"/>
            </a:endParaRPr>
          </a:p>
        </p:txBody>
      </p:sp>
      <p:sp>
        <p:nvSpPr>
          <p:cNvPr id="3" name="Rectangle 2"/>
          <p:cNvSpPr/>
          <p:nvPr/>
        </p:nvSpPr>
        <p:spPr>
          <a:xfrm>
            <a:off x="423746" y="1276350"/>
            <a:ext cx="8034454" cy="3139321"/>
          </a:xfrm>
          <a:prstGeom prst="rect">
            <a:avLst/>
          </a:prstGeom>
        </p:spPr>
        <p:txBody>
          <a:bodyPr wrap="square">
            <a:spAutoFit/>
          </a:bodyPr>
          <a:lstStyle/>
          <a:p>
            <a:pPr marL="285750" indent="-285750">
              <a:buFont typeface="Arial" panose="020B0604020202020204" pitchFamily="34" charset="0"/>
              <a:buChar char="•"/>
            </a:pPr>
            <a:r>
              <a:rPr lang="en-US" dirty="0">
                <a:hlinkClick r:id="rId3"/>
              </a:rPr>
              <a:t>https://www.complianceweek.com/news/news-article/sec-fines-energy-company-300k-over-rubber-stamp-internal-controls#.WDzFl-YrJPY</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hlinkClick r:id="rId4"/>
              </a:rPr>
              <a:t>http://www.lexology.com/library/detail.aspx?g=514e011d-fe09-43d1-9e68-1f0e282f767c</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hlinkClick r:id="rId5"/>
              </a:rPr>
              <a:t>https://www.sec.gov/litigation/admin/2016/34-77345.pdf</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hlinkClick r:id="rId6"/>
              </a:rPr>
              <a:t>http://www.lexology.com/library/detail.aspx?g=69961172-1da1-4368-b13e-56e25d812310</a:t>
            </a:r>
            <a:endParaRPr lang="en-US" dirty="0"/>
          </a:p>
          <a:p>
            <a:endParaRPr lang="en-US" dirty="0"/>
          </a:p>
        </p:txBody>
      </p:sp>
    </p:spTree>
    <p:extLst>
      <p:ext uri="{BB962C8B-B14F-4D97-AF65-F5344CB8AC3E}">
        <p14:creationId xmlns:p14="http://schemas.microsoft.com/office/powerpoint/2010/main" val="19066391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CA71EB3122200C47907299EF37B8FC2B" ma:contentTypeVersion="15" ma:contentTypeDescription="" ma:contentTypeScope="" ma:versionID="a057343ae27c8e5f609a59b1e4ccad03">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4f1ba40f36cf66a5304c2ef989ead044" ns1:_="" ns2:_="">
    <xsd:import namespace="http://schemas.microsoft.com/sharepoint/v3"/>
    <xsd:import namespace="3a62de7d-ba57-4f43-9dae-9623ba637be0"/>
    <xsd:element name="properties">
      <xsd:complexType>
        <xsd:sequence>
          <xsd:element name="documentManagement">
            <xsd:complexType>
              <xsd:all>
                <xsd:element ref="ns1:RoutingRuleDescription" minOccurs="0"/>
                <xsd:element ref="ns2:Audience1" minOccurs="0"/>
                <xsd:element ref="ns2:Publication_x0020_Date"/>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element name="PublishingStartDate" ma:index="5" nillable="true" ma:displayName="Scheduling Start Date" ma:description="" ma:hidden="true" ma:internalName="PublishingStartDate">
      <xsd:simpleType>
        <xsd:restriction base="dms:Unknown"/>
      </xsd:simpleType>
    </xsd:element>
    <xsd:element name="PublishingExpirationDate" ma:index="6"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udience1" ma:index="3"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4" ma:displayName="Publication Date" ma:default="[today]" ma:format="DateOnly" ma:internalName="Publication_x0020_Date" ma:readOnly="false">
      <xsd:simpleType>
        <xsd:restriction base="dms:DateTime"/>
      </xsd:simpleType>
    </xsd:element>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2014-11-04T16:50:53+00:00</Publication_x0020_Date>
    <Audience1 xmlns="3a62de7d-ba57-4f43-9dae-9623ba637be0"/>
    <_dlc_DocId xmlns="3a62de7d-ba57-4f43-9dae-9623ba637be0">KYED-116-721</_dlc_DocId>
    <_dlc_DocIdUrl xmlns="3a62de7d-ba57-4f43-9dae-9623ba637be0">
      <Url>http://education.ky.gov/districts/tech/_layouts/DocIdRedir.aspx?ID=KYED-116-721</Url>
      <Description>KYED-116-721</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395D5F-28FF-4D25-9F05-979DCB085F38}">
  <ds:schemaRefs>
    <ds:schemaRef ds:uri="http://schemas.microsoft.com/sharepoint/events"/>
  </ds:schemaRefs>
</ds:datastoreItem>
</file>

<file path=customXml/itemProps2.xml><?xml version="1.0" encoding="utf-8"?>
<ds:datastoreItem xmlns:ds="http://schemas.openxmlformats.org/officeDocument/2006/customXml" ds:itemID="{E689731D-165C-4993-A807-CD9CC0F610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a62de7d-ba57-4f43-9dae-9623ba637b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4F55BF-2E78-4DA3-8A6B-E398D8DB2D48}">
  <ds:schemaRefs>
    <ds:schemaRef ds:uri="http://schemas.microsoft.com/sharepoint/v3"/>
    <ds:schemaRef ds:uri="http://purl.org/dc/elements/1.1/"/>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schemas.microsoft.com/office/2006/documentManagement/types"/>
    <ds:schemaRef ds:uri="3a62de7d-ba57-4f43-9dae-9623ba637be0"/>
    <ds:schemaRef ds:uri="http://www.w3.org/XML/1998/namespace"/>
    <ds:schemaRef ds:uri="http://purl.org/dc/terms/"/>
  </ds:schemaRefs>
</ds:datastoreItem>
</file>

<file path=customXml/itemProps4.xml><?xml version="1.0" encoding="utf-8"?>
<ds:datastoreItem xmlns:ds="http://schemas.openxmlformats.org/officeDocument/2006/customXml" ds:itemID="{86F96B92-E4CB-4D3F-8CA2-82429348B1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Flow</Template>
  <TotalTime>10474</TotalTime>
  <Words>590</Words>
  <Application>Microsoft Office PowerPoint</Application>
  <PresentationFormat>On-screen Show (16:9)</PresentationFormat>
  <Paragraphs>57</Paragraphs>
  <Slides>8</Slides>
  <Notes>8</Notes>
  <HiddenSlides>0</HiddenSlides>
  <MMClips>7</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Constantia</vt:lpstr>
      <vt:lpstr>Wingdings</vt:lpstr>
      <vt:lpstr>Wingdings 2</vt:lpstr>
      <vt:lpstr>Flow</vt:lpstr>
      <vt:lpstr>The internal control failure of Magnum Hunter Resources Corporation </vt:lpstr>
      <vt:lpstr>BACKGROUND</vt:lpstr>
      <vt:lpstr>BACKGROUND</vt:lpstr>
      <vt:lpstr>CONTROL FAILURES</vt:lpstr>
      <vt:lpstr>CONTROL FAILURES</vt:lpstr>
      <vt:lpstr>RESULTS</vt:lpstr>
      <vt:lpstr>WHAT COULD/SHOULD THOSE IN AUTHORITY HAVE DONE DIFFERENT?</vt:lpstr>
      <vt:lpstr>REFERENCES:</vt:lpstr>
    </vt:vector>
  </TitlesOfParts>
  <Company>Kentucky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Robert Hackworth</dc:creator>
  <cp:lastModifiedBy>胡明</cp:lastModifiedBy>
  <cp:revision>271</cp:revision>
  <dcterms:created xsi:type="dcterms:W3CDTF">2014-09-22T17:25:25Z</dcterms:created>
  <dcterms:modified xsi:type="dcterms:W3CDTF">2016-11-29T04:26:25Z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0x0101001BEB557DBE01834EAB47A683706DCD5B00CA71EB3122200C47907299EF37B8FC2B</vt:lpwstr>
  </property>
  <property fmtid="{D5CDD505-2E9C-101B-9397-08002B2CF9AE}" pid="3" name="_dlc_DocIdItemGuid">
    <vt:lpwstr>d6e1c387-c457-4d59-93f6-ed760bb772cb</vt:lpwstr>
  </property>
</Properties>
</file>