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373953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269791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66324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5363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179733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64318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273051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190750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29010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82408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329889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111526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139067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53850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201362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7" name="Date Placeholder 4"/>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196568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E9C7893-317C-4C68-8295-4C7E82341245}" type="datetimeFigureOut">
              <a:rPr lang="zh-CN" altLang="en-US" smtClean="0"/>
              <a:t>2016/11/21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343427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9C7893-317C-4C68-8295-4C7E82341245}" type="datetimeFigureOut">
              <a:rPr lang="zh-CN" altLang="en-US" smtClean="0"/>
              <a:t>2016/11/21</a:t>
            </a:fld>
            <a:endParaRPr lang="zh-CN"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F9816C-4C2C-49CE-83F7-9F11F4167D73}" type="slidenum">
              <a:rPr lang="zh-CN" altLang="en-US" smtClean="0"/>
              <a:t>‹#›</a:t>
            </a:fld>
            <a:endParaRPr lang="zh-CN" altLang="en-US"/>
          </a:p>
        </p:txBody>
      </p:sp>
    </p:spTree>
    <p:extLst>
      <p:ext uri="{BB962C8B-B14F-4D97-AF65-F5344CB8AC3E}">
        <p14:creationId xmlns:p14="http://schemas.microsoft.com/office/powerpoint/2010/main" val="30247567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en.wikipedia.org/wiki/Morgan_Stanley" TargetMode="External"/><Relationship Id="rId5" Type="http://schemas.openxmlformats.org/officeDocument/2006/relationships/hyperlink" Target="http://www.finews.asia/finance/22862-morgan-stanley-hong-kong-18-5-million-fine" TargetMode="External"/><Relationship Id="rId4" Type="http://schemas.openxmlformats.org/officeDocument/2006/relationships/hyperlink" Target="https://www.sfc.hk/edistributionWeb/gateway/EN/news-and-announcements/news/doc?refNo=16PR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48261" y="738674"/>
            <a:ext cx="8825658" cy="3329581"/>
          </a:xfrm>
        </p:spPr>
        <p:txBody>
          <a:bodyPr/>
          <a:lstStyle/>
          <a:p>
            <a:pPr algn="ctr"/>
            <a:r>
              <a:rPr lang="en-US" altLang="zh-CN" sz="5400" dirty="0"/>
              <a:t>MIS 5121 Control Failure: Morgan Stanley</a:t>
            </a:r>
            <a:endParaRPr lang="zh-CN" altLang="en-US" sz="5400" dirty="0"/>
          </a:p>
        </p:txBody>
      </p:sp>
      <p:sp>
        <p:nvSpPr>
          <p:cNvPr id="3" name="副标题 2"/>
          <p:cNvSpPr>
            <a:spLocks noGrp="1"/>
          </p:cNvSpPr>
          <p:nvPr>
            <p:ph type="subTitle" idx="1"/>
          </p:nvPr>
        </p:nvSpPr>
        <p:spPr/>
        <p:txBody>
          <a:bodyPr/>
          <a:lstStyle/>
          <a:p>
            <a:pPr algn="ctr"/>
            <a:r>
              <a:rPr lang="en-US" altLang="zh-CN" dirty="0"/>
              <a:t>By Yulun SONG</a:t>
            </a:r>
            <a:endParaRPr lang="zh-CN" altLang="en-US" dirty="0"/>
          </a:p>
        </p:txBody>
      </p:sp>
      <p:pic>
        <p:nvPicPr>
          <p:cNvPr id="4"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7592" y="5395118"/>
            <a:ext cx="487363" cy="487363"/>
          </a:xfrm>
          <a:prstGeom prst="rect">
            <a:avLst/>
          </a:prstGeom>
        </p:spPr>
      </p:pic>
    </p:spTree>
    <p:extLst>
      <p:ext uri="{BB962C8B-B14F-4D97-AF65-F5344CB8AC3E}">
        <p14:creationId xmlns:p14="http://schemas.microsoft.com/office/powerpoint/2010/main" val="2988253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Company Background</a:t>
            </a:r>
            <a:endParaRPr lang="zh-CN" altLang="en-US" dirty="0"/>
          </a:p>
        </p:txBody>
      </p:sp>
      <p:sp>
        <p:nvSpPr>
          <p:cNvPr id="3" name="内容占位符 2"/>
          <p:cNvSpPr>
            <a:spLocks noGrp="1"/>
          </p:cNvSpPr>
          <p:nvPr>
            <p:ph idx="1"/>
          </p:nvPr>
        </p:nvSpPr>
        <p:spPr/>
        <p:txBody>
          <a:bodyPr/>
          <a:lstStyle/>
          <a:p>
            <a:r>
              <a:rPr lang="en-US" altLang="zh-CN" dirty="0"/>
              <a:t>American multinational financial services corporation</a:t>
            </a:r>
          </a:p>
          <a:p>
            <a:r>
              <a:rPr lang="en-US" altLang="zh-CN" dirty="0"/>
              <a:t>Three business segments: Institutional Securities, Global Wealth Management Group, Asset Management</a:t>
            </a:r>
          </a:p>
          <a:p>
            <a:r>
              <a:rPr lang="en-US" altLang="zh-CN" dirty="0"/>
              <a:t>Headquarter: Midtown Manhattan, NYC</a:t>
            </a:r>
          </a:p>
          <a:p>
            <a:r>
              <a:rPr lang="en-US" altLang="zh-CN" dirty="0"/>
              <a:t>Operates in 24 countries</a:t>
            </a:r>
          </a:p>
          <a:p>
            <a:r>
              <a:rPr lang="en-US" altLang="zh-CN" dirty="0"/>
              <a:t>More than 1,300 offices</a:t>
            </a:r>
          </a:p>
          <a:p>
            <a:r>
              <a:rPr lang="en-US" altLang="zh-CN" dirty="0"/>
              <a:t>60,000 employees</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613" y="3414409"/>
            <a:ext cx="5165387" cy="3443591"/>
          </a:xfrm>
          <a:prstGeom prst="rect">
            <a:avLst/>
          </a:prstGeom>
        </p:spPr>
      </p:pic>
      <p:pic>
        <p:nvPicPr>
          <p:cNvPr id="6"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630" y="5311904"/>
            <a:ext cx="487363" cy="487363"/>
          </a:xfrm>
          <a:prstGeom prst="rect">
            <a:avLst/>
          </a:prstGeom>
        </p:spPr>
      </p:pic>
    </p:spTree>
    <p:extLst>
      <p:ext uri="{BB962C8B-B14F-4D97-AF65-F5344CB8AC3E}">
        <p14:creationId xmlns:p14="http://schemas.microsoft.com/office/powerpoint/2010/main" val="3860493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7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Control Failures(2010-2016)</a:t>
            </a:r>
            <a:endParaRPr lang="zh-CN" altLang="en-US" dirty="0"/>
          </a:p>
        </p:txBody>
      </p:sp>
      <p:sp>
        <p:nvSpPr>
          <p:cNvPr id="3" name="内容占位符 2"/>
          <p:cNvSpPr>
            <a:spLocks noGrp="1"/>
          </p:cNvSpPr>
          <p:nvPr>
            <p:ph idx="1"/>
          </p:nvPr>
        </p:nvSpPr>
        <p:spPr>
          <a:xfrm>
            <a:off x="1103312" y="1754156"/>
            <a:ext cx="8946541" cy="4494244"/>
          </a:xfrm>
        </p:spPr>
        <p:txBody>
          <a:bodyPr>
            <a:normAutofit fontScale="77500" lnSpcReduction="20000"/>
          </a:bodyPr>
          <a:lstStyle/>
          <a:p>
            <a:pPr marL="0" indent="0">
              <a:buNone/>
            </a:pPr>
            <a:r>
              <a:rPr lang="en-US" altLang="zh-CN" dirty="0"/>
              <a:t>The breach of the Hong Kong’s Code of Conduct included Morgan Stanley’s failures to</a:t>
            </a:r>
            <a:endParaRPr lang="zh-CN" altLang="zh-CN" dirty="0"/>
          </a:p>
          <a:p>
            <a:pPr lvl="0"/>
            <a:r>
              <a:rPr lang="en-US" altLang="zh-CN" dirty="0"/>
              <a:t>Adequately avoid conflicts of interest between principal and agency trading and obtain client consent for a facilitation execution in June 2013</a:t>
            </a:r>
            <a:endParaRPr lang="zh-CN" altLang="zh-CN" dirty="0"/>
          </a:p>
          <a:p>
            <a:pPr lvl="0"/>
            <a:r>
              <a:rPr lang="en-US" altLang="zh-CN" dirty="0"/>
              <a:t>Comprehensively document the design and operation of the price checks and controls applied to orders executed through its electronic trading systems after the electronic trading provisions in the Code of Conduct took effect in January 2014</a:t>
            </a:r>
            <a:endParaRPr lang="zh-CN" altLang="zh-CN" dirty="0"/>
          </a:p>
          <a:p>
            <a:pPr lvl="0"/>
            <a:r>
              <a:rPr lang="en-US" altLang="zh-CN" dirty="0"/>
              <a:t>Ensure compliance with the disclosure requirement in relation to approximately 29,000 short selling orders between January and November 2014</a:t>
            </a:r>
            <a:endParaRPr lang="zh-CN" altLang="zh-CN" dirty="0"/>
          </a:p>
          <a:p>
            <a:pPr lvl="0"/>
            <a:r>
              <a:rPr lang="en-US" altLang="zh-CN" dirty="0"/>
              <a:t>Ensure compliance with the position limits, which resulted in one stock option contract exceeding the limit by more than 300 contracts on a trading day in February 2015</a:t>
            </a:r>
            <a:endParaRPr lang="zh-CN" altLang="zh-CN" dirty="0"/>
          </a:p>
          <a:p>
            <a:pPr lvl="0"/>
            <a:r>
              <a:rPr lang="en-US" altLang="zh-CN" dirty="0"/>
              <a:t>Report the reportable Large Open Positions of two of its affiliate companies to the Exchange between December 2010 and December 2015</a:t>
            </a:r>
            <a:endParaRPr lang="zh-CN" altLang="zh-CN" dirty="0"/>
          </a:p>
          <a:p>
            <a:pPr lvl="0"/>
            <a:r>
              <a:rPr lang="en-US" altLang="zh-CN" dirty="0"/>
              <a:t>Keep positions held on a gross basis in accordance with the instructions of a client from April 2012 to December 2015</a:t>
            </a:r>
            <a:endParaRPr lang="zh-CN" altLang="zh-CN" dirty="0"/>
          </a:p>
          <a:p>
            <a:pPr lvl="0"/>
            <a:r>
              <a:rPr lang="en-US" altLang="zh-CN" dirty="0"/>
              <a:t>Follow the instruction of an asset manager to report the Large Open Positions on a delegated basis from June 2012 to March 2016</a:t>
            </a:r>
            <a:endParaRPr lang="zh-CN" altLang="zh-CN" dirty="0"/>
          </a:p>
          <a:p>
            <a:endParaRPr lang="zh-CN" altLang="en-US" dirty="0"/>
          </a:p>
        </p:txBody>
      </p:sp>
      <p:pic>
        <p:nvPicPr>
          <p:cNvPr id="4"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546" y="5666468"/>
            <a:ext cx="487363" cy="487363"/>
          </a:xfrm>
          <a:prstGeom prst="rect">
            <a:avLst/>
          </a:prstGeom>
        </p:spPr>
      </p:pic>
    </p:spTree>
    <p:extLst>
      <p:ext uri="{BB962C8B-B14F-4D97-AF65-F5344CB8AC3E}">
        <p14:creationId xmlns:p14="http://schemas.microsoft.com/office/powerpoint/2010/main" val="1245951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a:t>
            </a:r>
            <a:endParaRPr lang="zh-CN" altLang="en-US" dirty="0"/>
          </a:p>
        </p:txBody>
      </p:sp>
      <p:sp>
        <p:nvSpPr>
          <p:cNvPr id="3" name="内容占位符 2"/>
          <p:cNvSpPr>
            <a:spLocks noGrp="1"/>
          </p:cNvSpPr>
          <p:nvPr>
            <p:ph idx="1"/>
          </p:nvPr>
        </p:nvSpPr>
        <p:spPr/>
        <p:txBody>
          <a:bodyPr/>
          <a:lstStyle/>
          <a:p>
            <a:r>
              <a:rPr lang="en-US" altLang="zh-CN" dirty="0"/>
              <a:t>Fined HK$18.5 million (US$2.4 million) by Securities and Futures Commission (SFC) for internal control failures</a:t>
            </a:r>
          </a:p>
          <a:p>
            <a:r>
              <a:rPr lang="en-US" altLang="zh-CN" dirty="0"/>
              <a:t>Co-operated with the SFC in resolving regulatory concerns</a:t>
            </a:r>
          </a:p>
          <a:p>
            <a:r>
              <a:rPr lang="en-US" altLang="zh-CN" dirty="0"/>
              <a:t>Agreed to engage an independent reviewer to conduct a forward-looking review of its internal controls to ensure compliance with the relevant regulatory requirements</a:t>
            </a:r>
          </a:p>
          <a:p>
            <a:r>
              <a:rPr lang="en-US" altLang="zh-CN" dirty="0"/>
              <a:t>Has no disciplinary record in respect of the present failures</a:t>
            </a:r>
            <a:endParaRPr lang="zh-CN" altLang="en-US" dirty="0"/>
          </a:p>
        </p:txBody>
      </p:sp>
      <p:pic>
        <p:nvPicPr>
          <p:cNvPr id="4"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5949" y="5199937"/>
            <a:ext cx="487363" cy="487363"/>
          </a:xfrm>
          <a:prstGeom prst="rect">
            <a:avLst/>
          </a:prstGeom>
        </p:spPr>
      </p:pic>
    </p:spTree>
    <p:extLst>
      <p:ext uri="{BB962C8B-B14F-4D97-AF65-F5344CB8AC3E}">
        <p14:creationId xmlns:p14="http://schemas.microsoft.com/office/powerpoint/2010/main" val="99150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2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could/should those in authority have done different?</a:t>
            </a:r>
            <a:endParaRPr lang="zh-CN" altLang="en-US" dirty="0"/>
          </a:p>
        </p:txBody>
      </p:sp>
      <p:sp>
        <p:nvSpPr>
          <p:cNvPr id="3" name="内容占位符 2"/>
          <p:cNvSpPr>
            <a:spLocks noGrp="1"/>
          </p:cNvSpPr>
          <p:nvPr>
            <p:ph idx="1"/>
          </p:nvPr>
        </p:nvSpPr>
        <p:spPr/>
        <p:txBody>
          <a:bodyPr/>
          <a:lstStyle/>
          <a:p>
            <a:r>
              <a:rPr lang="en-US" altLang="zh-CN" dirty="0"/>
              <a:t>Hire an independent reviewer to conduct a review of the internal control system to ensure compliance with the relevant regulatory requirements</a:t>
            </a:r>
          </a:p>
          <a:p>
            <a:r>
              <a:rPr lang="en-US" altLang="zh-CN" dirty="0"/>
              <a:t>Segregate of duties between discretionary order dealers and principal account dealers to avoid potential conflict of interest</a:t>
            </a:r>
          </a:p>
          <a:p>
            <a:r>
              <a:rPr lang="en-US" altLang="zh-CN" dirty="0"/>
              <a:t>Build a strong and strict business governance to improve business regulation and integrity and to reduce internal control failures</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243" y="4676477"/>
            <a:ext cx="3806757" cy="2181523"/>
          </a:xfrm>
          <a:prstGeom prst="rect">
            <a:avLst/>
          </a:prstGeom>
        </p:spPr>
      </p:pic>
      <p:pic>
        <p:nvPicPr>
          <p:cNvPr id="5"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6111" y="5279875"/>
            <a:ext cx="487363" cy="487363"/>
          </a:xfrm>
          <a:prstGeom prst="rect">
            <a:avLst/>
          </a:prstGeom>
        </p:spPr>
      </p:pic>
    </p:spTree>
    <p:extLst>
      <p:ext uri="{BB962C8B-B14F-4D97-AF65-F5344CB8AC3E}">
        <p14:creationId xmlns:p14="http://schemas.microsoft.com/office/powerpoint/2010/main" val="1994632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dirty="0"/>
          </a:p>
        </p:txBody>
      </p:sp>
      <p:sp>
        <p:nvSpPr>
          <p:cNvPr id="3" name="内容占位符 2"/>
          <p:cNvSpPr>
            <a:spLocks noGrp="1"/>
          </p:cNvSpPr>
          <p:nvPr>
            <p:ph idx="1"/>
          </p:nvPr>
        </p:nvSpPr>
        <p:spPr/>
        <p:txBody>
          <a:bodyPr/>
          <a:lstStyle/>
          <a:p>
            <a:r>
              <a:rPr lang="en-US" altLang="zh-CN" dirty="0">
                <a:hlinkClick r:id="rId4"/>
              </a:rPr>
              <a:t>https://www.sfc.hk/edistributionWeb/gateway/EN/news-and-announcements/news/doc?refNo=16PR83</a:t>
            </a:r>
            <a:endParaRPr lang="en-US" altLang="zh-CN" dirty="0"/>
          </a:p>
          <a:p>
            <a:r>
              <a:rPr lang="en-US" altLang="zh-CN" dirty="0">
                <a:hlinkClick r:id="rId5"/>
              </a:rPr>
              <a:t>http://www.finews.asia/finance/22862-morgan-stanley-hong-kong-18-5-million-fine</a:t>
            </a:r>
            <a:endParaRPr lang="en-US" altLang="zh-CN" dirty="0"/>
          </a:p>
          <a:p>
            <a:r>
              <a:rPr lang="en-US" altLang="zh-CN" dirty="0">
                <a:hlinkClick r:id="rId6"/>
              </a:rPr>
              <a:t>https://en.wikipedia.org/wiki/Morgan_Stanley</a:t>
            </a:r>
            <a:endParaRPr lang="en-US" altLang="zh-CN" dirty="0"/>
          </a:p>
          <a:p>
            <a:endParaRPr lang="zh-CN" altLang="en-US" dirty="0"/>
          </a:p>
        </p:txBody>
      </p:sp>
      <p:pic>
        <p:nvPicPr>
          <p:cNvPr id="4"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4292" y="5237260"/>
            <a:ext cx="487363" cy="487363"/>
          </a:xfrm>
          <a:prstGeom prst="rect">
            <a:avLst/>
          </a:prstGeom>
        </p:spPr>
      </p:pic>
    </p:spTree>
    <p:extLst>
      <p:ext uri="{BB962C8B-B14F-4D97-AF65-F5344CB8AC3E}">
        <p14:creationId xmlns:p14="http://schemas.microsoft.com/office/powerpoint/2010/main" val="2820359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TotalTime>
  <Words>371</Words>
  <Application>Microsoft Office PowerPoint</Application>
  <PresentationFormat>宽屏</PresentationFormat>
  <Paragraphs>31</Paragraphs>
  <Slides>6</Slides>
  <Notes>0</Notes>
  <HiddenSlides>0</HiddenSlides>
  <MMClips>6</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vt:i4>
      </vt:variant>
    </vt:vector>
  </HeadingPairs>
  <TitlesOfParts>
    <vt:vector size="11" baseType="lpstr">
      <vt:lpstr>宋体</vt:lpstr>
      <vt:lpstr>Arial</vt:lpstr>
      <vt:lpstr>Century Gothic</vt:lpstr>
      <vt:lpstr>Wingdings 3</vt:lpstr>
      <vt:lpstr>离子</vt:lpstr>
      <vt:lpstr>MIS 5121 Control Failure: Morgan Stanley</vt:lpstr>
      <vt:lpstr>Company Background</vt:lpstr>
      <vt:lpstr>Control Failures(2010-2016)</vt:lpstr>
      <vt:lpstr>Results</vt:lpstr>
      <vt:lpstr>What could/should those in authority have done different?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5121 Control Failure: Morgan Stanley</dc:title>
  <dc:creator>Yulun</dc:creator>
  <cp:lastModifiedBy>Yulun</cp:lastModifiedBy>
  <cp:revision>5</cp:revision>
  <dcterms:created xsi:type="dcterms:W3CDTF">2016-11-22T01:43:39Z</dcterms:created>
  <dcterms:modified xsi:type="dcterms:W3CDTF">2016-11-22T02:11:05Z</dcterms:modified>
</cp:coreProperties>
</file>