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av" ContentType="audio/wav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9"/>
  </p:notesMasterIdLst>
  <p:sldIdLst>
    <p:sldId id="256" r:id="rId2"/>
    <p:sldId id="257" r:id="rId3"/>
    <p:sldId id="262" r:id="rId4"/>
    <p:sldId id="259" r:id="rId5"/>
    <p:sldId id="258" r:id="rId6"/>
    <p:sldId id="260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761" autoAdjust="0"/>
  </p:normalViewPr>
  <p:slideViewPr>
    <p:cSldViewPr snapToGrid="0" snapToObjects="1">
      <p:cViewPr>
        <p:scale>
          <a:sx n="80" d="100"/>
          <a:sy n="80" d="100"/>
        </p:scale>
        <p:origin x="-1272" y="-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6B8E38-E715-DC4E-9FF0-CE30820189ED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5E0A43-E1BE-204A-83D3-789FCC19F892}">
      <dgm:prSet phldrT="[Text]"/>
      <dgm:spPr/>
      <dgm:t>
        <a:bodyPr/>
        <a:lstStyle/>
        <a:p>
          <a:r>
            <a:rPr lang="en-US" dirty="0" smtClean="0">
              <a:latin typeface="Adobe Caslon Pro"/>
              <a:cs typeface="Adobe Caslon Pro"/>
            </a:rPr>
            <a:t>Mid-Nov.</a:t>
          </a:r>
          <a:endParaRPr lang="en-US" dirty="0">
            <a:latin typeface="Adobe Caslon Pro"/>
            <a:cs typeface="Adobe Caslon Pro"/>
          </a:endParaRPr>
        </a:p>
      </dgm:t>
    </dgm:pt>
    <dgm:pt modelId="{247ACFDB-AD60-5C45-9D9E-04D4EE07C5F7}" type="parTrans" cxnId="{53EC5459-DF90-754B-84C8-C7F1E072FE74}">
      <dgm:prSet/>
      <dgm:spPr/>
      <dgm:t>
        <a:bodyPr/>
        <a:lstStyle/>
        <a:p>
          <a:endParaRPr lang="en-US">
            <a:latin typeface="Adobe Caslon Pro"/>
            <a:cs typeface="Adobe Caslon Pro"/>
          </a:endParaRPr>
        </a:p>
      </dgm:t>
    </dgm:pt>
    <dgm:pt modelId="{FC79F387-8656-DB4E-A861-53ADFEAF811A}" type="sibTrans" cxnId="{53EC5459-DF90-754B-84C8-C7F1E072FE74}">
      <dgm:prSet/>
      <dgm:spPr/>
      <dgm:t>
        <a:bodyPr/>
        <a:lstStyle/>
        <a:p>
          <a:endParaRPr lang="en-US">
            <a:latin typeface="Adobe Caslon Pro"/>
            <a:cs typeface="Adobe Caslon Pro"/>
          </a:endParaRPr>
        </a:p>
      </dgm:t>
    </dgm:pt>
    <dgm:pt modelId="{3ACA0B6B-B2F1-A443-89AE-D0E1BCAF6EC0}">
      <dgm:prSet phldrT="[Text]"/>
      <dgm:spPr/>
      <dgm:t>
        <a:bodyPr/>
        <a:lstStyle/>
        <a:p>
          <a:r>
            <a:rPr lang="en-US" dirty="0" smtClean="0">
              <a:latin typeface="Adobe Caslon Pro"/>
              <a:cs typeface="Adobe Caslon Pro"/>
            </a:rPr>
            <a:t>Default on $</a:t>
          </a:r>
          <a:r>
            <a:rPr lang="en-US" dirty="0" smtClean="0">
              <a:latin typeface="Adobe Caslon Pro"/>
              <a:cs typeface="Adobe Caslon Pro"/>
            </a:rPr>
            <a:t>185M </a:t>
          </a:r>
          <a:r>
            <a:rPr lang="en-US" dirty="0" smtClean="0">
              <a:latin typeface="Adobe Caslon Pro"/>
              <a:cs typeface="Adobe Caslon Pro"/>
            </a:rPr>
            <a:t>bond</a:t>
          </a:r>
          <a:endParaRPr lang="en-US" dirty="0">
            <a:latin typeface="Adobe Caslon Pro"/>
            <a:cs typeface="Adobe Caslon Pro"/>
          </a:endParaRPr>
        </a:p>
      </dgm:t>
    </dgm:pt>
    <dgm:pt modelId="{2B510E20-27BE-8E40-9DD1-353B0C558FE3}" type="parTrans" cxnId="{8765D3A7-641D-744A-B37D-B5D1C518BCCC}">
      <dgm:prSet/>
      <dgm:spPr/>
      <dgm:t>
        <a:bodyPr/>
        <a:lstStyle/>
        <a:p>
          <a:endParaRPr lang="en-US">
            <a:latin typeface="Adobe Caslon Pro"/>
            <a:cs typeface="Adobe Caslon Pro"/>
          </a:endParaRPr>
        </a:p>
      </dgm:t>
    </dgm:pt>
    <dgm:pt modelId="{302DA3B5-939E-8844-841C-AA60CCE97621}" type="sibTrans" cxnId="{8765D3A7-641D-744A-B37D-B5D1C518BCCC}">
      <dgm:prSet/>
      <dgm:spPr/>
      <dgm:t>
        <a:bodyPr/>
        <a:lstStyle/>
        <a:p>
          <a:endParaRPr lang="en-US">
            <a:latin typeface="Adobe Caslon Pro"/>
            <a:cs typeface="Adobe Caslon Pro"/>
          </a:endParaRPr>
        </a:p>
      </dgm:t>
    </dgm:pt>
    <dgm:pt modelId="{C56C7067-D2CB-0A47-8B52-B042F5FE5BEA}">
      <dgm:prSet phldrT="[Text]"/>
      <dgm:spPr/>
      <dgm:t>
        <a:bodyPr/>
        <a:lstStyle/>
        <a:p>
          <a:r>
            <a:rPr lang="en-US" dirty="0" smtClean="0">
              <a:latin typeface="Adobe Caslon Pro"/>
              <a:cs typeface="Adobe Caslon Pro"/>
            </a:rPr>
            <a:t>Dec. 19</a:t>
          </a:r>
          <a:endParaRPr lang="en-US" dirty="0">
            <a:latin typeface="Adobe Caslon Pro"/>
            <a:cs typeface="Adobe Caslon Pro"/>
          </a:endParaRPr>
        </a:p>
      </dgm:t>
    </dgm:pt>
    <dgm:pt modelId="{F3FD04BF-70A4-614D-96D2-B297B5B7E198}" type="parTrans" cxnId="{49D9444D-C508-2147-94F5-2ECCCD0B24A0}">
      <dgm:prSet/>
      <dgm:spPr/>
      <dgm:t>
        <a:bodyPr/>
        <a:lstStyle/>
        <a:p>
          <a:endParaRPr lang="en-US">
            <a:latin typeface="Adobe Caslon Pro"/>
            <a:cs typeface="Adobe Caslon Pro"/>
          </a:endParaRPr>
        </a:p>
      </dgm:t>
    </dgm:pt>
    <dgm:pt modelId="{80650101-03F7-B446-990A-DE3D872666F0}" type="sibTrans" cxnId="{49D9444D-C508-2147-94F5-2ECCCD0B24A0}">
      <dgm:prSet/>
      <dgm:spPr/>
      <dgm:t>
        <a:bodyPr/>
        <a:lstStyle/>
        <a:p>
          <a:endParaRPr lang="en-US">
            <a:latin typeface="Adobe Caslon Pro"/>
            <a:cs typeface="Adobe Caslon Pro"/>
          </a:endParaRPr>
        </a:p>
      </dgm:t>
    </dgm:pt>
    <dgm:pt modelId="{8FA39E40-FEA2-324E-910E-71C62050F39D}">
      <dgm:prSet phldrT="[Text]"/>
      <dgm:spPr/>
      <dgm:t>
        <a:bodyPr/>
        <a:lstStyle/>
        <a:p>
          <a:r>
            <a:rPr lang="en-US" dirty="0" smtClean="0">
              <a:latin typeface="Adobe Caslon Pro"/>
              <a:cs typeface="Adobe Caslon Pro"/>
            </a:rPr>
            <a:t>Discovery that $4.9B account is fake</a:t>
          </a:r>
          <a:endParaRPr lang="en-US" dirty="0">
            <a:latin typeface="Adobe Caslon Pro"/>
            <a:cs typeface="Adobe Caslon Pro"/>
          </a:endParaRPr>
        </a:p>
      </dgm:t>
    </dgm:pt>
    <dgm:pt modelId="{86FF9826-FAFD-2D41-96B1-016CDBB22920}" type="parTrans" cxnId="{72CD1B55-EE0B-9E42-AE9C-704CC59AF9C1}">
      <dgm:prSet/>
      <dgm:spPr/>
      <dgm:t>
        <a:bodyPr/>
        <a:lstStyle/>
        <a:p>
          <a:endParaRPr lang="en-US">
            <a:latin typeface="Adobe Caslon Pro"/>
            <a:cs typeface="Adobe Caslon Pro"/>
          </a:endParaRPr>
        </a:p>
      </dgm:t>
    </dgm:pt>
    <dgm:pt modelId="{7D6028B4-6191-3246-AB5B-16E9B421FF58}" type="sibTrans" cxnId="{72CD1B55-EE0B-9E42-AE9C-704CC59AF9C1}">
      <dgm:prSet/>
      <dgm:spPr/>
      <dgm:t>
        <a:bodyPr/>
        <a:lstStyle/>
        <a:p>
          <a:endParaRPr lang="en-US">
            <a:latin typeface="Adobe Caslon Pro"/>
            <a:cs typeface="Adobe Caslon Pro"/>
          </a:endParaRPr>
        </a:p>
      </dgm:t>
    </dgm:pt>
    <dgm:pt modelId="{F59B15F6-9F9C-7F4A-81CC-A0B7F4A5BC05}">
      <dgm:prSet phldrT="[Text]"/>
      <dgm:spPr/>
      <dgm:t>
        <a:bodyPr/>
        <a:lstStyle/>
        <a:p>
          <a:r>
            <a:rPr lang="en-US" dirty="0" smtClean="0">
              <a:latin typeface="Adobe Caslon Pro"/>
              <a:cs typeface="Adobe Caslon Pro"/>
            </a:rPr>
            <a:t>Dec. 23</a:t>
          </a:r>
          <a:endParaRPr lang="en-US" dirty="0">
            <a:latin typeface="Adobe Caslon Pro"/>
            <a:cs typeface="Adobe Caslon Pro"/>
          </a:endParaRPr>
        </a:p>
      </dgm:t>
    </dgm:pt>
    <dgm:pt modelId="{D02925D3-0E3C-934F-BAA0-DCBE4860E654}" type="parTrans" cxnId="{39570A42-E724-3F44-B4D4-48F4557355CD}">
      <dgm:prSet/>
      <dgm:spPr/>
      <dgm:t>
        <a:bodyPr/>
        <a:lstStyle/>
        <a:p>
          <a:endParaRPr lang="en-US">
            <a:latin typeface="Adobe Caslon Pro"/>
            <a:cs typeface="Adobe Caslon Pro"/>
          </a:endParaRPr>
        </a:p>
      </dgm:t>
    </dgm:pt>
    <dgm:pt modelId="{1F7E9CB5-E1CF-2B43-A910-394B7E6F9965}" type="sibTrans" cxnId="{39570A42-E724-3F44-B4D4-48F4557355CD}">
      <dgm:prSet/>
      <dgm:spPr/>
      <dgm:t>
        <a:bodyPr/>
        <a:lstStyle/>
        <a:p>
          <a:endParaRPr lang="en-US">
            <a:latin typeface="Adobe Caslon Pro"/>
            <a:cs typeface="Adobe Caslon Pro"/>
          </a:endParaRPr>
        </a:p>
      </dgm:t>
    </dgm:pt>
    <dgm:pt modelId="{B3B84461-D0B5-244A-9E5F-B7772C043D39}">
      <dgm:prSet phldrT="[Text]"/>
      <dgm:spPr/>
      <dgm:t>
        <a:bodyPr/>
        <a:lstStyle/>
        <a:p>
          <a:r>
            <a:rPr lang="en-US" dirty="0" smtClean="0">
              <a:latin typeface="Adobe Caslon Pro"/>
              <a:cs typeface="Adobe Caslon Pro"/>
            </a:rPr>
            <a:t>$16B in liabilities uncovered</a:t>
          </a:r>
          <a:endParaRPr lang="en-US" dirty="0">
            <a:latin typeface="Adobe Caslon Pro"/>
            <a:cs typeface="Adobe Caslon Pro"/>
          </a:endParaRPr>
        </a:p>
      </dgm:t>
    </dgm:pt>
    <dgm:pt modelId="{EDF304F5-140C-4B4B-884B-60177BB411FF}" type="parTrans" cxnId="{E55282B4-DA10-9441-B71C-06EB5F2E977F}">
      <dgm:prSet/>
      <dgm:spPr/>
      <dgm:t>
        <a:bodyPr/>
        <a:lstStyle/>
        <a:p>
          <a:endParaRPr lang="en-US">
            <a:latin typeface="Adobe Caslon Pro"/>
            <a:cs typeface="Adobe Caslon Pro"/>
          </a:endParaRPr>
        </a:p>
      </dgm:t>
    </dgm:pt>
    <dgm:pt modelId="{DBC1F2B4-285D-3542-A6F5-30FBDD231D47}" type="sibTrans" cxnId="{E55282B4-DA10-9441-B71C-06EB5F2E977F}">
      <dgm:prSet/>
      <dgm:spPr/>
      <dgm:t>
        <a:bodyPr/>
        <a:lstStyle/>
        <a:p>
          <a:endParaRPr lang="en-US">
            <a:latin typeface="Adobe Caslon Pro"/>
            <a:cs typeface="Adobe Caslon Pro"/>
          </a:endParaRPr>
        </a:p>
      </dgm:t>
    </dgm:pt>
    <dgm:pt modelId="{D713DEFE-E743-CC46-B3D8-0B05CBE15775}" type="pres">
      <dgm:prSet presAssocID="{B26B8E38-E715-DC4E-9FF0-CE30820189E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87FC3B-E7A4-9249-90C8-8DE994F585D4}" type="pres">
      <dgm:prSet presAssocID="{4B5E0A43-E1BE-204A-83D3-789FCC19F892}" presName="linNode" presStyleCnt="0"/>
      <dgm:spPr/>
    </dgm:pt>
    <dgm:pt modelId="{72507708-6649-3C42-BABD-2507A9B606B7}" type="pres">
      <dgm:prSet presAssocID="{4B5E0A43-E1BE-204A-83D3-789FCC19F892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8ACC69-578D-EE40-8C71-16AD1C2F060A}" type="pres">
      <dgm:prSet presAssocID="{4B5E0A43-E1BE-204A-83D3-789FCC19F892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BDD1A0-A618-D442-B024-ECD6029A232C}" type="pres">
      <dgm:prSet presAssocID="{FC79F387-8656-DB4E-A861-53ADFEAF811A}" presName="sp" presStyleCnt="0"/>
      <dgm:spPr/>
    </dgm:pt>
    <dgm:pt modelId="{21DFA60E-0F56-6D49-8C87-96F7D6FA439E}" type="pres">
      <dgm:prSet presAssocID="{C56C7067-D2CB-0A47-8B52-B042F5FE5BEA}" presName="linNode" presStyleCnt="0"/>
      <dgm:spPr/>
    </dgm:pt>
    <dgm:pt modelId="{609C70D6-B2BC-AE4C-B220-FEDA25F6DA8E}" type="pres">
      <dgm:prSet presAssocID="{C56C7067-D2CB-0A47-8B52-B042F5FE5BE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B8C93D-10EC-1A44-A9CD-08EA8EE69CB2}" type="pres">
      <dgm:prSet presAssocID="{C56C7067-D2CB-0A47-8B52-B042F5FE5BEA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0979E-B191-3745-A7EF-D8EF19767E1B}" type="pres">
      <dgm:prSet presAssocID="{80650101-03F7-B446-990A-DE3D872666F0}" presName="sp" presStyleCnt="0"/>
      <dgm:spPr/>
    </dgm:pt>
    <dgm:pt modelId="{CECABF21-0110-6741-90AB-EEADF195BEB3}" type="pres">
      <dgm:prSet presAssocID="{F59B15F6-9F9C-7F4A-81CC-A0B7F4A5BC05}" presName="linNode" presStyleCnt="0"/>
      <dgm:spPr/>
    </dgm:pt>
    <dgm:pt modelId="{26C5E006-0CB2-9448-8FD8-E2927504D388}" type="pres">
      <dgm:prSet presAssocID="{F59B15F6-9F9C-7F4A-81CC-A0B7F4A5BC05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8772DD-8BEA-3045-BDF8-81ACDEE96861}" type="pres">
      <dgm:prSet presAssocID="{F59B15F6-9F9C-7F4A-81CC-A0B7F4A5BC05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B7F824-95C9-934B-A9D0-E1D1D5B4346D}" type="presOf" srcId="{3ACA0B6B-B2F1-A443-89AE-D0E1BCAF6EC0}" destId="{978ACC69-578D-EE40-8C71-16AD1C2F060A}" srcOrd="0" destOrd="0" presId="urn:microsoft.com/office/officeart/2005/8/layout/vList5"/>
    <dgm:cxn modelId="{B460215E-5CA6-2D47-98F4-21613AA8DC64}" type="presOf" srcId="{C56C7067-D2CB-0A47-8B52-B042F5FE5BEA}" destId="{609C70D6-B2BC-AE4C-B220-FEDA25F6DA8E}" srcOrd="0" destOrd="0" presId="urn:microsoft.com/office/officeart/2005/8/layout/vList5"/>
    <dgm:cxn modelId="{11B28D36-0060-4E4B-979A-BE8780C92D04}" type="presOf" srcId="{B3B84461-D0B5-244A-9E5F-B7772C043D39}" destId="{998772DD-8BEA-3045-BDF8-81ACDEE96861}" srcOrd="0" destOrd="0" presId="urn:microsoft.com/office/officeart/2005/8/layout/vList5"/>
    <dgm:cxn modelId="{E55282B4-DA10-9441-B71C-06EB5F2E977F}" srcId="{F59B15F6-9F9C-7F4A-81CC-A0B7F4A5BC05}" destId="{B3B84461-D0B5-244A-9E5F-B7772C043D39}" srcOrd="0" destOrd="0" parTransId="{EDF304F5-140C-4B4B-884B-60177BB411FF}" sibTransId="{DBC1F2B4-285D-3542-A6F5-30FBDD231D47}"/>
    <dgm:cxn modelId="{1D4BFC64-384E-1F44-8134-6D42A239F0DF}" type="presOf" srcId="{B26B8E38-E715-DC4E-9FF0-CE30820189ED}" destId="{D713DEFE-E743-CC46-B3D8-0B05CBE15775}" srcOrd="0" destOrd="0" presId="urn:microsoft.com/office/officeart/2005/8/layout/vList5"/>
    <dgm:cxn modelId="{49D9444D-C508-2147-94F5-2ECCCD0B24A0}" srcId="{B26B8E38-E715-DC4E-9FF0-CE30820189ED}" destId="{C56C7067-D2CB-0A47-8B52-B042F5FE5BEA}" srcOrd="1" destOrd="0" parTransId="{F3FD04BF-70A4-614D-96D2-B297B5B7E198}" sibTransId="{80650101-03F7-B446-990A-DE3D872666F0}"/>
    <dgm:cxn modelId="{C8628DA7-FA8B-DC40-BD86-4424170A8F62}" type="presOf" srcId="{8FA39E40-FEA2-324E-910E-71C62050F39D}" destId="{0DB8C93D-10EC-1A44-A9CD-08EA8EE69CB2}" srcOrd="0" destOrd="0" presId="urn:microsoft.com/office/officeart/2005/8/layout/vList5"/>
    <dgm:cxn modelId="{8765D3A7-641D-744A-B37D-B5D1C518BCCC}" srcId="{4B5E0A43-E1BE-204A-83D3-789FCC19F892}" destId="{3ACA0B6B-B2F1-A443-89AE-D0E1BCAF6EC0}" srcOrd="0" destOrd="0" parTransId="{2B510E20-27BE-8E40-9DD1-353B0C558FE3}" sibTransId="{302DA3B5-939E-8844-841C-AA60CCE97621}"/>
    <dgm:cxn modelId="{20AB3BB4-842D-ED4E-90EE-0A81D46402DB}" type="presOf" srcId="{F59B15F6-9F9C-7F4A-81CC-A0B7F4A5BC05}" destId="{26C5E006-0CB2-9448-8FD8-E2927504D388}" srcOrd="0" destOrd="0" presId="urn:microsoft.com/office/officeart/2005/8/layout/vList5"/>
    <dgm:cxn modelId="{DEE588D2-C448-A04F-B45B-2CDC2A36A838}" type="presOf" srcId="{4B5E0A43-E1BE-204A-83D3-789FCC19F892}" destId="{72507708-6649-3C42-BABD-2507A9B606B7}" srcOrd="0" destOrd="0" presId="urn:microsoft.com/office/officeart/2005/8/layout/vList5"/>
    <dgm:cxn modelId="{39570A42-E724-3F44-B4D4-48F4557355CD}" srcId="{B26B8E38-E715-DC4E-9FF0-CE30820189ED}" destId="{F59B15F6-9F9C-7F4A-81CC-A0B7F4A5BC05}" srcOrd="2" destOrd="0" parTransId="{D02925D3-0E3C-934F-BAA0-DCBE4860E654}" sibTransId="{1F7E9CB5-E1CF-2B43-A910-394B7E6F9965}"/>
    <dgm:cxn modelId="{72CD1B55-EE0B-9E42-AE9C-704CC59AF9C1}" srcId="{C56C7067-D2CB-0A47-8B52-B042F5FE5BEA}" destId="{8FA39E40-FEA2-324E-910E-71C62050F39D}" srcOrd="0" destOrd="0" parTransId="{86FF9826-FAFD-2D41-96B1-016CDBB22920}" sibTransId="{7D6028B4-6191-3246-AB5B-16E9B421FF58}"/>
    <dgm:cxn modelId="{53EC5459-DF90-754B-84C8-C7F1E072FE74}" srcId="{B26B8E38-E715-DC4E-9FF0-CE30820189ED}" destId="{4B5E0A43-E1BE-204A-83D3-789FCC19F892}" srcOrd="0" destOrd="0" parTransId="{247ACFDB-AD60-5C45-9D9E-04D4EE07C5F7}" sibTransId="{FC79F387-8656-DB4E-A861-53ADFEAF811A}"/>
    <dgm:cxn modelId="{28243EE9-741A-5041-B658-E7B791040B22}" type="presParOf" srcId="{D713DEFE-E743-CC46-B3D8-0B05CBE15775}" destId="{8887FC3B-E7A4-9249-90C8-8DE994F585D4}" srcOrd="0" destOrd="0" presId="urn:microsoft.com/office/officeart/2005/8/layout/vList5"/>
    <dgm:cxn modelId="{2D83A244-F90B-5041-B7FB-CFFCE3970E31}" type="presParOf" srcId="{8887FC3B-E7A4-9249-90C8-8DE994F585D4}" destId="{72507708-6649-3C42-BABD-2507A9B606B7}" srcOrd="0" destOrd="0" presId="urn:microsoft.com/office/officeart/2005/8/layout/vList5"/>
    <dgm:cxn modelId="{D28D7494-5036-2248-8A98-9CA8A379EA2D}" type="presParOf" srcId="{8887FC3B-E7A4-9249-90C8-8DE994F585D4}" destId="{978ACC69-578D-EE40-8C71-16AD1C2F060A}" srcOrd="1" destOrd="0" presId="urn:microsoft.com/office/officeart/2005/8/layout/vList5"/>
    <dgm:cxn modelId="{951B30A4-3BCE-1E4E-9C42-D1979BD8CD2D}" type="presParOf" srcId="{D713DEFE-E743-CC46-B3D8-0B05CBE15775}" destId="{96BDD1A0-A618-D442-B024-ECD6029A232C}" srcOrd="1" destOrd="0" presId="urn:microsoft.com/office/officeart/2005/8/layout/vList5"/>
    <dgm:cxn modelId="{7F07F663-F7DA-C44B-B674-B9992B17815E}" type="presParOf" srcId="{D713DEFE-E743-CC46-B3D8-0B05CBE15775}" destId="{21DFA60E-0F56-6D49-8C87-96F7D6FA439E}" srcOrd="2" destOrd="0" presId="urn:microsoft.com/office/officeart/2005/8/layout/vList5"/>
    <dgm:cxn modelId="{670CFEFC-3787-3142-951F-FBD1128DB31F}" type="presParOf" srcId="{21DFA60E-0F56-6D49-8C87-96F7D6FA439E}" destId="{609C70D6-B2BC-AE4C-B220-FEDA25F6DA8E}" srcOrd="0" destOrd="0" presId="urn:microsoft.com/office/officeart/2005/8/layout/vList5"/>
    <dgm:cxn modelId="{A700B9E2-3087-404F-84F4-D1D4665A85F0}" type="presParOf" srcId="{21DFA60E-0F56-6D49-8C87-96F7D6FA439E}" destId="{0DB8C93D-10EC-1A44-A9CD-08EA8EE69CB2}" srcOrd="1" destOrd="0" presId="urn:microsoft.com/office/officeart/2005/8/layout/vList5"/>
    <dgm:cxn modelId="{D33EB606-A2BB-D340-BBFB-183806956E3E}" type="presParOf" srcId="{D713DEFE-E743-CC46-B3D8-0B05CBE15775}" destId="{9FE0979E-B191-3745-A7EF-D8EF19767E1B}" srcOrd="3" destOrd="0" presId="urn:microsoft.com/office/officeart/2005/8/layout/vList5"/>
    <dgm:cxn modelId="{5F133FFF-5D95-2742-9140-817A16311085}" type="presParOf" srcId="{D713DEFE-E743-CC46-B3D8-0B05CBE15775}" destId="{CECABF21-0110-6741-90AB-EEADF195BEB3}" srcOrd="4" destOrd="0" presId="urn:microsoft.com/office/officeart/2005/8/layout/vList5"/>
    <dgm:cxn modelId="{388B0C95-FE8E-4C46-ABF5-819A682EF06B}" type="presParOf" srcId="{CECABF21-0110-6741-90AB-EEADF195BEB3}" destId="{26C5E006-0CB2-9448-8FD8-E2927504D388}" srcOrd="0" destOrd="0" presId="urn:microsoft.com/office/officeart/2005/8/layout/vList5"/>
    <dgm:cxn modelId="{387CFF00-9C32-5141-A51A-2A68976F805D}" type="presParOf" srcId="{CECABF21-0110-6741-90AB-EEADF195BEB3}" destId="{998772DD-8BEA-3045-BDF8-81ACDEE9686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720C42-E7D4-C740-AA11-D6788A28659F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28149A-1629-874A-832F-C3EE409A6E9E}">
      <dgm:prSet phldrT="[Text]"/>
      <dgm:spPr/>
      <dgm:t>
        <a:bodyPr/>
        <a:lstStyle/>
        <a:p>
          <a:r>
            <a:rPr lang="en-US" dirty="0" smtClean="0"/>
            <a:t>Culture focused on ethical business practices</a:t>
          </a:r>
          <a:endParaRPr lang="en-US" dirty="0"/>
        </a:p>
      </dgm:t>
    </dgm:pt>
    <dgm:pt modelId="{14921AF1-BD81-2043-94E4-9E63A5474BD5}" type="parTrans" cxnId="{DBF9A34A-7ECA-D647-A8F7-CCB895EE7146}">
      <dgm:prSet/>
      <dgm:spPr/>
      <dgm:t>
        <a:bodyPr/>
        <a:lstStyle/>
        <a:p>
          <a:endParaRPr lang="en-US"/>
        </a:p>
      </dgm:t>
    </dgm:pt>
    <dgm:pt modelId="{2BF32196-7154-7043-967B-0BCE54E1CE4C}" type="sibTrans" cxnId="{DBF9A34A-7ECA-D647-A8F7-CCB895EE7146}">
      <dgm:prSet/>
      <dgm:spPr/>
      <dgm:t>
        <a:bodyPr/>
        <a:lstStyle/>
        <a:p>
          <a:endParaRPr lang="en-US"/>
        </a:p>
      </dgm:t>
    </dgm:pt>
    <dgm:pt modelId="{889BE1ED-8FC7-BD47-AEF3-20F6E378524A}">
      <dgm:prSet phldrT="[Text]"/>
      <dgm:spPr/>
      <dgm:t>
        <a:bodyPr/>
        <a:lstStyle/>
        <a:p>
          <a:r>
            <a:rPr lang="en-US" dirty="0" smtClean="0"/>
            <a:t>Financial reconciliations</a:t>
          </a:r>
          <a:endParaRPr lang="en-US" dirty="0"/>
        </a:p>
      </dgm:t>
    </dgm:pt>
    <dgm:pt modelId="{0917DADF-04AC-6841-9C9A-9FC3D40CC1B5}" type="parTrans" cxnId="{3722A9A6-97E7-7B48-BC37-F80377C0C782}">
      <dgm:prSet/>
      <dgm:spPr/>
      <dgm:t>
        <a:bodyPr/>
        <a:lstStyle/>
        <a:p>
          <a:endParaRPr lang="en-US"/>
        </a:p>
      </dgm:t>
    </dgm:pt>
    <dgm:pt modelId="{70CBB54D-4D2E-5846-9028-7F7E5FC567FC}" type="sibTrans" cxnId="{3722A9A6-97E7-7B48-BC37-F80377C0C782}">
      <dgm:prSet/>
      <dgm:spPr/>
      <dgm:t>
        <a:bodyPr/>
        <a:lstStyle/>
        <a:p>
          <a:endParaRPr lang="en-US"/>
        </a:p>
      </dgm:t>
    </dgm:pt>
    <dgm:pt modelId="{25F49886-22AF-7C48-9832-D388BAA2879A}">
      <dgm:prSet phldrT="[Text]"/>
      <dgm:spPr/>
      <dgm:t>
        <a:bodyPr/>
        <a:lstStyle/>
        <a:p>
          <a:r>
            <a:rPr lang="en-US" dirty="0" smtClean="0"/>
            <a:t>Data backup and retention</a:t>
          </a:r>
          <a:endParaRPr lang="en-US" dirty="0"/>
        </a:p>
      </dgm:t>
    </dgm:pt>
    <dgm:pt modelId="{A2135DB9-5342-7144-9533-58C954146F80}" type="parTrans" cxnId="{696A8AA6-492B-BA42-A823-23BFDE1A0779}">
      <dgm:prSet/>
      <dgm:spPr/>
      <dgm:t>
        <a:bodyPr/>
        <a:lstStyle/>
        <a:p>
          <a:endParaRPr lang="en-US"/>
        </a:p>
      </dgm:t>
    </dgm:pt>
    <dgm:pt modelId="{8467A79C-F431-3447-B68F-51316B3A173B}" type="sibTrans" cxnId="{696A8AA6-492B-BA42-A823-23BFDE1A0779}">
      <dgm:prSet/>
      <dgm:spPr/>
      <dgm:t>
        <a:bodyPr/>
        <a:lstStyle/>
        <a:p>
          <a:endParaRPr lang="en-US"/>
        </a:p>
      </dgm:t>
    </dgm:pt>
    <dgm:pt modelId="{942D426C-D3C9-FE4C-A0E1-6E78FDFF3F3F}">
      <dgm:prSet phldrT="[Text]"/>
      <dgm:spPr/>
      <dgm:t>
        <a:bodyPr/>
        <a:lstStyle/>
        <a:p>
          <a:r>
            <a:rPr lang="en-US" dirty="0" smtClean="0"/>
            <a:t>Utilize one external auditor for all operations</a:t>
          </a:r>
          <a:endParaRPr lang="en-US" dirty="0"/>
        </a:p>
      </dgm:t>
    </dgm:pt>
    <dgm:pt modelId="{6E97992B-12B6-DC4B-962F-EDF9DC862B59}" type="parTrans" cxnId="{E09B64E6-C6C0-F144-81FB-2C7E4EF8BE21}">
      <dgm:prSet/>
      <dgm:spPr/>
      <dgm:t>
        <a:bodyPr/>
        <a:lstStyle/>
        <a:p>
          <a:endParaRPr lang="en-US"/>
        </a:p>
      </dgm:t>
    </dgm:pt>
    <dgm:pt modelId="{0B5405E3-81FC-2E4C-ABDF-D05011027403}" type="sibTrans" cxnId="{E09B64E6-C6C0-F144-81FB-2C7E4EF8BE21}">
      <dgm:prSet/>
      <dgm:spPr/>
      <dgm:t>
        <a:bodyPr/>
        <a:lstStyle/>
        <a:p>
          <a:endParaRPr lang="en-US"/>
        </a:p>
      </dgm:t>
    </dgm:pt>
    <dgm:pt modelId="{800E9B0F-D4D0-F040-AE21-FECEA7FFFB6A}" type="pres">
      <dgm:prSet presAssocID="{F6720C42-E7D4-C740-AA11-D6788A28659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793CCF-8636-7A42-B984-B8EFF24DDB45}" type="pres">
      <dgm:prSet presAssocID="{7B28149A-1629-874A-832F-C3EE409A6E9E}" presName="parentLin" presStyleCnt="0"/>
      <dgm:spPr/>
    </dgm:pt>
    <dgm:pt modelId="{37D10FE3-3172-4943-BBD8-3F1E81620064}" type="pres">
      <dgm:prSet presAssocID="{7B28149A-1629-874A-832F-C3EE409A6E9E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533E6756-A101-1C4F-881A-C43E7247BAA3}" type="pres">
      <dgm:prSet presAssocID="{7B28149A-1629-874A-832F-C3EE409A6E9E}" presName="parentText" presStyleLbl="node1" presStyleIdx="0" presStyleCnt="4" custScaleX="107912" custScaleY="139050" custLinFactNeighborX="-100000" custLinFactNeighborY="-589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110D36-7A76-6B4F-99AC-5BB72EA2AA96}" type="pres">
      <dgm:prSet presAssocID="{7B28149A-1629-874A-832F-C3EE409A6E9E}" presName="negativeSpace" presStyleCnt="0"/>
      <dgm:spPr/>
    </dgm:pt>
    <dgm:pt modelId="{B71030C9-D85A-5C49-B1F6-2DB29F7192C2}" type="pres">
      <dgm:prSet presAssocID="{7B28149A-1629-874A-832F-C3EE409A6E9E}" presName="childText" presStyleLbl="conFgAcc1" presStyleIdx="0" presStyleCnt="4">
        <dgm:presLayoutVars>
          <dgm:bulletEnabled val="1"/>
        </dgm:presLayoutVars>
      </dgm:prSet>
      <dgm:spPr/>
    </dgm:pt>
    <dgm:pt modelId="{48CE5F68-CAC9-4949-8809-ABD2155D9A92}" type="pres">
      <dgm:prSet presAssocID="{2BF32196-7154-7043-967B-0BCE54E1CE4C}" presName="spaceBetweenRectangles" presStyleCnt="0"/>
      <dgm:spPr/>
    </dgm:pt>
    <dgm:pt modelId="{48AC4F5F-AD74-CB49-BECB-680C349C4A6B}" type="pres">
      <dgm:prSet presAssocID="{889BE1ED-8FC7-BD47-AEF3-20F6E378524A}" presName="parentLin" presStyleCnt="0"/>
      <dgm:spPr/>
    </dgm:pt>
    <dgm:pt modelId="{4432B281-59BA-4742-97F6-6A8230453402}" type="pres">
      <dgm:prSet presAssocID="{889BE1ED-8FC7-BD47-AEF3-20F6E378524A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2C459B4A-9494-F34C-9D16-7AF5A7EE68EE}" type="pres">
      <dgm:prSet presAssocID="{889BE1ED-8FC7-BD47-AEF3-20F6E378524A}" presName="parentText" presStyleLbl="node1" presStyleIdx="1" presStyleCnt="4" custScaleX="107912" custScaleY="139050" custLinFactNeighborX="-100000" custLinFactNeighborY="-589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07C9AE-E38B-FC42-9478-8CCAC1D7ACC8}" type="pres">
      <dgm:prSet presAssocID="{889BE1ED-8FC7-BD47-AEF3-20F6E378524A}" presName="negativeSpace" presStyleCnt="0"/>
      <dgm:spPr/>
    </dgm:pt>
    <dgm:pt modelId="{A1646DFB-D755-5346-B314-99549F45190D}" type="pres">
      <dgm:prSet presAssocID="{889BE1ED-8FC7-BD47-AEF3-20F6E378524A}" presName="childText" presStyleLbl="conFgAcc1" presStyleIdx="1" presStyleCnt="4">
        <dgm:presLayoutVars>
          <dgm:bulletEnabled val="1"/>
        </dgm:presLayoutVars>
      </dgm:prSet>
      <dgm:spPr/>
    </dgm:pt>
    <dgm:pt modelId="{F8AD06C6-3ED7-DA43-945B-01D761A2B053}" type="pres">
      <dgm:prSet presAssocID="{70CBB54D-4D2E-5846-9028-7F7E5FC567FC}" presName="spaceBetweenRectangles" presStyleCnt="0"/>
      <dgm:spPr/>
    </dgm:pt>
    <dgm:pt modelId="{42F11217-6DCF-974B-989D-F379B9D2122A}" type="pres">
      <dgm:prSet presAssocID="{25F49886-22AF-7C48-9832-D388BAA2879A}" presName="parentLin" presStyleCnt="0"/>
      <dgm:spPr/>
    </dgm:pt>
    <dgm:pt modelId="{A74D2A71-8542-9F48-82F9-464F9DE982FA}" type="pres">
      <dgm:prSet presAssocID="{25F49886-22AF-7C48-9832-D388BAA2879A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7E8B7655-39B2-2D4B-9F51-97D2D6B88F21}" type="pres">
      <dgm:prSet presAssocID="{25F49886-22AF-7C48-9832-D388BAA2879A}" presName="parentText" presStyleLbl="node1" presStyleIdx="2" presStyleCnt="4" custScaleX="107912" custScaleY="139050" custLinFactNeighborX="-100000" custLinFactNeighborY="-589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208DBA-038C-BE42-8AA0-6AE272FE68DD}" type="pres">
      <dgm:prSet presAssocID="{25F49886-22AF-7C48-9832-D388BAA2879A}" presName="negativeSpace" presStyleCnt="0"/>
      <dgm:spPr/>
    </dgm:pt>
    <dgm:pt modelId="{7C475480-784D-9D4E-8CDC-6C4440BDE25D}" type="pres">
      <dgm:prSet presAssocID="{25F49886-22AF-7C48-9832-D388BAA2879A}" presName="childText" presStyleLbl="conFgAcc1" presStyleIdx="2" presStyleCnt="4">
        <dgm:presLayoutVars>
          <dgm:bulletEnabled val="1"/>
        </dgm:presLayoutVars>
      </dgm:prSet>
      <dgm:spPr/>
    </dgm:pt>
    <dgm:pt modelId="{52A9638B-3589-A941-8DD5-A2FC1F62834F}" type="pres">
      <dgm:prSet presAssocID="{8467A79C-F431-3447-B68F-51316B3A173B}" presName="spaceBetweenRectangles" presStyleCnt="0"/>
      <dgm:spPr/>
    </dgm:pt>
    <dgm:pt modelId="{22C98AE9-38F3-FA4F-ABC1-0DF152DB2C84}" type="pres">
      <dgm:prSet presAssocID="{942D426C-D3C9-FE4C-A0E1-6E78FDFF3F3F}" presName="parentLin" presStyleCnt="0"/>
      <dgm:spPr/>
    </dgm:pt>
    <dgm:pt modelId="{0403F130-2FA3-8C4E-9447-C306DB28B330}" type="pres">
      <dgm:prSet presAssocID="{942D426C-D3C9-FE4C-A0E1-6E78FDFF3F3F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0E49AED9-8F0B-D94E-803A-B93D2F13C329}" type="pres">
      <dgm:prSet presAssocID="{942D426C-D3C9-FE4C-A0E1-6E78FDFF3F3F}" presName="parentText" presStyleLbl="node1" presStyleIdx="3" presStyleCnt="4" custScaleX="107912" custScaleY="139050" custLinFactNeighborX="-100000" custLinFactNeighborY="-589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4B69B3-827F-AB47-BF43-C6434EFD2AF2}" type="pres">
      <dgm:prSet presAssocID="{942D426C-D3C9-FE4C-A0E1-6E78FDFF3F3F}" presName="negativeSpace" presStyleCnt="0"/>
      <dgm:spPr/>
    </dgm:pt>
    <dgm:pt modelId="{3E915A80-C7CF-2140-BD13-ECCE5D411D30}" type="pres">
      <dgm:prSet presAssocID="{942D426C-D3C9-FE4C-A0E1-6E78FDFF3F3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CBA9FDE-FDF0-6844-BEBF-59C3BB59E8B0}" type="presOf" srcId="{F6720C42-E7D4-C740-AA11-D6788A28659F}" destId="{800E9B0F-D4D0-F040-AE21-FECEA7FFFB6A}" srcOrd="0" destOrd="0" presId="urn:microsoft.com/office/officeart/2005/8/layout/list1"/>
    <dgm:cxn modelId="{4B5AF27C-A231-B74C-ACAE-B2EC100ED0A6}" type="presOf" srcId="{25F49886-22AF-7C48-9832-D388BAA2879A}" destId="{A74D2A71-8542-9F48-82F9-464F9DE982FA}" srcOrd="0" destOrd="0" presId="urn:microsoft.com/office/officeart/2005/8/layout/list1"/>
    <dgm:cxn modelId="{6D36B677-3456-3E48-93D6-3ECF96CE1E83}" type="presOf" srcId="{25F49886-22AF-7C48-9832-D388BAA2879A}" destId="{7E8B7655-39B2-2D4B-9F51-97D2D6B88F21}" srcOrd="1" destOrd="0" presId="urn:microsoft.com/office/officeart/2005/8/layout/list1"/>
    <dgm:cxn modelId="{9F751E66-88D2-6840-BE80-6E136196E207}" type="presOf" srcId="{942D426C-D3C9-FE4C-A0E1-6E78FDFF3F3F}" destId="{0E49AED9-8F0B-D94E-803A-B93D2F13C329}" srcOrd="1" destOrd="0" presId="urn:microsoft.com/office/officeart/2005/8/layout/list1"/>
    <dgm:cxn modelId="{C7643CA4-90B0-B940-92FC-05E7D6F5DEFA}" type="presOf" srcId="{942D426C-D3C9-FE4C-A0E1-6E78FDFF3F3F}" destId="{0403F130-2FA3-8C4E-9447-C306DB28B330}" srcOrd="0" destOrd="0" presId="urn:microsoft.com/office/officeart/2005/8/layout/list1"/>
    <dgm:cxn modelId="{E09B64E6-C6C0-F144-81FB-2C7E4EF8BE21}" srcId="{F6720C42-E7D4-C740-AA11-D6788A28659F}" destId="{942D426C-D3C9-FE4C-A0E1-6E78FDFF3F3F}" srcOrd="3" destOrd="0" parTransId="{6E97992B-12B6-DC4B-962F-EDF9DC862B59}" sibTransId="{0B5405E3-81FC-2E4C-ABDF-D05011027403}"/>
    <dgm:cxn modelId="{DBF9A34A-7ECA-D647-A8F7-CCB895EE7146}" srcId="{F6720C42-E7D4-C740-AA11-D6788A28659F}" destId="{7B28149A-1629-874A-832F-C3EE409A6E9E}" srcOrd="0" destOrd="0" parTransId="{14921AF1-BD81-2043-94E4-9E63A5474BD5}" sibTransId="{2BF32196-7154-7043-967B-0BCE54E1CE4C}"/>
    <dgm:cxn modelId="{BACDC58C-05A3-7F45-BF39-61FA4CA4A7E5}" type="presOf" srcId="{7B28149A-1629-874A-832F-C3EE409A6E9E}" destId="{533E6756-A101-1C4F-881A-C43E7247BAA3}" srcOrd="1" destOrd="0" presId="urn:microsoft.com/office/officeart/2005/8/layout/list1"/>
    <dgm:cxn modelId="{17A32210-7824-6D43-8257-4A20A89FF188}" type="presOf" srcId="{889BE1ED-8FC7-BD47-AEF3-20F6E378524A}" destId="{4432B281-59BA-4742-97F6-6A8230453402}" srcOrd="0" destOrd="0" presId="urn:microsoft.com/office/officeart/2005/8/layout/list1"/>
    <dgm:cxn modelId="{696A8AA6-492B-BA42-A823-23BFDE1A0779}" srcId="{F6720C42-E7D4-C740-AA11-D6788A28659F}" destId="{25F49886-22AF-7C48-9832-D388BAA2879A}" srcOrd="2" destOrd="0" parTransId="{A2135DB9-5342-7144-9533-58C954146F80}" sibTransId="{8467A79C-F431-3447-B68F-51316B3A173B}"/>
    <dgm:cxn modelId="{D6443751-709F-F944-ACF5-3E62466044DE}" type="presOf" srcId="{7B28149A-1629-874A-832F-C3EE409A6E9E}" destId="{37D10FE3-3172-4943-BBD8-3F1E81620064}" srcOrd="0" destOrd="0" presId="urn:microsoft.com/office/officeart/2005/8/layout/list1"/>
    <dgm:cxn modelId="{3722A9A6-97E7-7B48-BC37-F80377C0C782}" srcId="{F6720C42-E7D4-C740-AA11-D6788A28659F}" destId="{889BE1ED-8FC7-BD47-AEF3-20F6E378524A}" srcOrd="1" destOrd="0" parTransId="{0917DADF-04AC-6841-9C9A-9FC3D40CC1B5}" sibTransId="{70CBB54D-4D2E-5846-9028-7F7E5FC567FC}"/>
    <dgm:cxn modelId="{0E78255B-9CA8-FF40-9BBE-891D0F8DF79E}" type="presOf" srcId="{889BE1ED-8FC7-BD47-AEF3-20F6E378524A}" destId="{2C459B4A-9494-F34C-9D16-7AF5A7EE68EE}" srcOrd="1" destOrd="0" presId="urn:microsoft.com/office/officeart/2005/8/layout/list1"/>
    <dgm:cxn modelId="{B40125B0-D10C-3E4A-8506-233D4597C439}" type="presParOf" srcId="{800E9B0F-D4D0-F040-AE21-FECEA7FFFB6A}" destId="{BD793CCF-8636-7A42-B984-B8EFF24DDB45}" srcOrd="0" destOrd="0" presId="urn:microsoft.com/office/officeart/2005/8/layout/list1"/>
    <dgm:cxn modelId="{20FD1E5E-90CC-F14F-99AE-7B0DB0972138}" type="presParOf" srcId="{BD793CCF-8636-7A42-B984-B8EFF24DDB45}" destId="{37D10FE3-3172-4943-BBD8-3F1E81620064}" srcOrd="0" destOrd="0" presId="urn:microsoft.com/office/officeart/2005/8/layout/list1"/>
    <dgm:cxn modelId="{0C0495C4-E569-5641-9372-9159E9FEBC7D}" type="presParOf" srcId="{BD793CCF-8636-7A42-B984-B8EFF24DDB45}" destId="{533E6756-A101-1C4F-881A-C43E7247BAA3}" srcOrd="1" destOrd="0" presId="urn:microsoft.com/office/officeart/2005/8/layout/list1"/>
    <dgm:cxn modelId="{F0D876F0-D234-D74D-B1BD-E05B844F8A51}" type="presParOf" srcId="{800E9B0F-D4D0-F040-AE21-FECEA7FFFB6A}" destId="{56110D36-7A76-6B4F-99AC-5BB72EA2AA96}" srcOrd="1" destOrd="0" presId="urn:microsoft.com/office/officeart/2005/8/layout/list1"/>
    <dgm:cxn modelId="{E297B87A-7F59-0149-B909-E0E44F986DDD}" type="presParOf" srcId="{800E9B0F-D4D0-F040-AE21-FECEA7FFFB6A}" destId="{B71030C9-D85A-5C49-B1F6-2DB29F7192C2}" srcOrd="2" destOrd="0" presId="urn:microsoft.com/office/officeart/2005/8/layout/list1"/>
    <dgm:cxn modelId="{A56017C8-3F17-E541-8A15-179CE987DFDE}" type="presParOf" srcId="{800E9B0F-D4D0-F040-AE21-FECEA7FFFB6A}" destId="{48CE5F68-CAC9-4949-8809-ABD2155D9A92}" srcOrd="3" destOrd="0" presId="urn:microsoft.com/office/officeart/2005/8/layout/list1"/>
    <dgm:cxn modelId="{629BE464-2AB8-524F-81E8-BCC62818F8FB}" type="presParOf" srcId="{800E9B0F-D4D0-F040-AE21-FECEA7FFFB6A}" destId="{48AC4F5F-AD74-CB49-BECB-680C349C4A6B}" srcOrd="4" destOrd="0" presId="urn:microsoft.com/office/officeart/2005/8/layout/list1"/>
    <dgm:cxn modelId="{471928E8-8530-6849-B193-100555DA1412}" type="presParOf" srcId="{48AC4F5F-AD74-CB49-BECB-680C349C4A6B}" destId="{4432B281-59BA-4742-97F6-6A8230453402}" srcOrd="0" destOrd="0" presId="urn:microsoft.com/office/officeart/2005/8/layout/list1"/>
    <dgm:cxn modelId="{CAA8316F-AD6F-F040-B625-5961E2BA0693}" type="presParOf" srcId="{48AC4F5F-AD74-CB49-BECB-680C349C4A6B}" destId="{2C459B4A-9494-F34C-9D16-7AF5A7EE68EE}" srcOrd="1" destOrd="0" presId="urn:microsoft.com/office/officeart/2005/8/layout/list1"/>
    <dgm:cxn modelId="{166BDE5F-42BB-2D40-B088-AEF0C8515707}" type="presParOf" srcId="{800E9B0F-D4D0-F040-AE21-FECEA7FFFB6A}" destId="{D907C9AE-E38B-FC42-9478-8CCAC1D7ACC8}" srcOrd="5" destOrd="0" presId="urn:microsoft.com/office/officeart/2005/8/layout/list1"/>
    <dgm:cxn modelId="{E09D5829-E02C-AD47-A093-071E3C56CFEE}" type="presParOf" srcId="{800E9B0F-D4D0-F040-AE21-FECEA7FFFB6A}" destId="{A1646DFB-D755-5346-B314-99549F45190D}" srcOrd="6" destOrd="0" presId="urn:microsoft.com/office/officeart/2005/8/layout/list1"/>
    <dgm:cxn modelId="{3E0595E6-6615-C640-887E-04C0FBEEEC78}" type="presParOf" srcId="{800E9B0F-D4D0-F040-AE21-FECEA7FFFB6A}" destId="{F8AD06C6-3ED7-DA43-945B-01D761A2B053}" srcOrd="7" destOrd="0" presId="urn:microsoft.com/office/officeart/2005/8/layout/list1"/>
    <dgm:cxn modelId="{152B7259-4C3F-5043-90DB-59C6314B07CD}" type="presParOf" srcId="{800E9B0F-D4D0-F040-AE21-FECEA7FFFB6A}" destId="{42F11217-6DCF-974B-989D-F379B9D2122A}" srcOrd="8" destOrd="0" presId="urn:microsoft.com/office/officeart/2005/8/layout/list1"/>
    <dgm:cxn modelId="{9FA12C78-1281-B74F-9EA0-41EF05D564C6}" type="presParOf" srcId="{42F11217-6DCF-974B-989D-F379B9D2122A}" destId="{A74D2A71-8542-9F48-82F9-464F9DE982FA}" srcOrd="0" destOrd="0" presId="urn:microsoft.com/office/officeart/2005/8/layout/list1"/>
    <dgm:cxn modelId="{A5CC23E0-7366-3249-B2A6-29EC2D98E0C0}" type="presParOf" srcId="{42F11217-6DCF-974B-989D-F379B9D2122A}" destId="{7E8B7655-39B2-2D4B-9F51-97D2D6B88F21}" srcOrd="1" destOrd="0" presId="urn:microsoft.com/office/officeart/2005/8/layout/list1"/>
    <dgm:cxn modelId="{F62F71D7-D246-344A-8FF3-9FBD842533CC}" type="presParOf" srcId="{800E9B0F-D4D0-F040-AE21-FECEA7FFFB6A}" destId="{49208DBA-038C-BE42-8AA0-6AE272FE68DD}" srcOrd="9" destOrd="0" presId="urn:microsoft.com/office/officeart/2005/8/layout/list1"/>
    <dgm:cxn modelId="{009EADFE-AC4F-3744-8D84-D113E669EF0D}" type="presParOf" srcId="{800E9B0F-D4D0-F040-AE21-FECEA7FFFB6A}" destId="{7C475480-784D-9D4E-8CDC-6C4440BDE25D}" srcOrd="10" destOrd="0" presId="urn:microsoft.com/office/officeart/2005/8/layout/list1"/>
    <dgm:cxn modelId="{0321F15C-9EA6-3646-8C97-49B9BA82ECE7}" type="presParOf" srcId="{800E9B0F-D4D0-F040-AE21-FECEA7FFFB6A}" destId="{52A9638B-3589-A941-8DD5-A2FC1F62834F}" srcOrd="11" destOrd="0" presId="urn:microsoft.com/office/officeart/2005/8/layout/list1"/>
    <dgm:cxn modelId="{DE92DF67-6D2C-3448-9970-E5971638D37E}" type="presParOf" srcId="{800E9B0F-D4D0-F040-AE21-FECEA7FFFB6A}" destId="{22C98AE9-38F3-FA4F-ABC1-0DF152DB2C84}" srcOrd="12" destOrd="0" presId="urn:microsoft.com/office/officeart/2005/8/layout/list1"/>
    <dgm:cxn modelId="{ABB24CE0-2462-1346-ACD2-347C1DF0ABE0}" type="presParOf" srcId="{22C98AE9-38F3-FA4F-ABC1-0DF152DB2C84}" destId="{0403F130-2FA3-8C4E-9447-C306DB28B330}" srcOrd="0" destOrd="0" presId="urn:microsoft.com/office/officeart/2005/8/layout/list1"/>
    <dgm:cxn modelId="{CB1B2597-11DE-8145-B031-E25983239804}" type="presParOf" srcId="{22C98AE9-38F3-FA4F-ABC1-0DF152DB2C84}" destId="{0E49AED9-8F0B-D94E-803A-B93D2F13C329}" srcOrd="1" destOrd="0" presId="urn:microsoft.com/office/officeart/2005/8/layout/list1"/>
    <dgm:cxn modelId="{EBC24C36-DDB0-F742-B3AE-D40CA7E7F982}" type="presParOf" srcId="{800E9B0F-D4D0-F040-AE21-FECEA7FFFB6A}" destId="{044B69B3-827F-AB47-BF43-C6434EFD2AF2}" srcOrd="13" destOrd="0" presId="urn:microsoft.com/office/officeart/2005/8/layout/list1"/>
    <dgm:cxn modelId="{3184AF96-6D19-494F-A426-A1E56A5C556A}" type="presParOf" srcId="{800E9B0F-D4D0-F040-AE21-FECEA7FFFB6A}" destId="{3E915A80-C7CF-2140-BD13-ECCE5D411D3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ACC69-578D-EE40-8C71-16AD1C2F060A}">
      <dsp:nvSpPr>
        <dsp:cNvPr id="0" name=""/>
        <dsp:cNvSpPr/>
      </dsp:nvSpPr>
      <dsp:spPr>
        <a:xfrm rot="5400000">
          <a:off x="5157351" y="-2017393"/>
          <a:ext cx="1045955" cy="53461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latin typeface="Adobe Caslon Pro"/>
              <a:cs typeface="Adobe Caslon Pro"/>
            </a:rPr>
            <a:t>Default on $</a:t>
          </a:r>
          <a:r>
            <a:rPr lang="en-US" sz="2900" kern="1200" dirty="0" smtClean="0">
              <a:latin typeface="Adobe Caslon Pro"/>
              <a:cs typeface="Adobe Caslon Pro"/>
            </a:rPr>
            <a:t>185M </a:t>
          </a:r>
          <a:r>
            <a:rPr lang="en-US" sz="2900" kern="1200" dirty="0" smtClean="0">
              <a:latin typeface="Adobe Caslon Pro"/>
              <a:cs typeface="Adobe Caslon Pro"/>
            </a:rPr>
            <a:t>bond</a:t>
          </a:r>
          <a:endParaRPr lang="en-US" sz="2900" kern="1200" dirty="0">
            <a:latin typeface="Adobe Caslon Pro"/>
            <a:cs typeface="Adobe Caslon Pro"/>
          </a:endParaRPr>
        </a:p>
      </dsp:txBody>
      <dsp:txXfrm rot="-5400000">
        <a:off x="3007233" y="183784"/>
        <a:ext cx="5295133" cy="943837"/>
      </dsp:txXfrm>
    </dsp:sp>
    <dsp:sp modelId="{72507708-6649-3C42-BABD-2507A9B606B7}">
      <dsp:nvSpPr>
        <dsp:cNvPr id="0" name=""/>
        <dsp:cNvSpPr/>
      </dsp:nvSpPr>
      <dsp:spPr>
        <a:xfrm>
          <a:off x="0" y="1980"/>
          <a:ext cx="3007233" cy="130744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>
              <a:latin typeface="Adobe Caslon Pro"/>
              <a:cs typeface="Adobe Caslon Pro"/>
            </a:rPr>
            <a:t>Mid-Nov.</a:t>
          </a:r>
          <a:endParaRPr lang="en-US" sz="4800" kern="1200" dirty="0">
            <a:latin typeface="Adobe Caslon Pro"/>
            <a:cs typeface="Adobe Caslon Pro"/>
          </a:endParaRPr>
        </a:p>
      </dsp:txBody>
      <dsp:txXfrm>
        <a:off x="63824" y="65804"/>
        <a:ext cx="2879585" cy="1179795"/>
      </dsp:txXfrm>
    </dsp:sp>
    <dsp:sp modelId="{0DB8C93D-10EC-1A44-A9CD-08EA8EE69CB2}">
      <dsp:nvSpPr>
        <dsp:cNvPr id="0" name=""/>
        <dsp:cNvSpPr/>
      </dsp:nvSpPr>
      <dsp:spPr>
        <a:xfrm rot="5400000">
          <a:off x="5157351" y="-644577"/>
          <a:ext cx="1045955" cy="53461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latin typeface="Adobe Caslon Pro"/>
              <a:cs typeface="Adobe Caslon Pro"/>
            </a:rPr>
            <a:t>Discovery that $4.9B account is fake</a:t>
          </a:r>
          <a:endParaRPr lang="en-US" sz="2900" kern="1200" dirty="0">
            <a:latin typeface="Adobe Caslon Pro"/>
            <a:cs typeface="Adobe Caslon Pro"/>
          </a:endParaRPr>
        </a:p>
      </dsp:txBody>
      <dsp:txXfrm rot="-5400000">
        <a:off x="3007233" y="1556600"/>
        <a:ext cx="5295133" cy="943837"/>
      </dsp:txXfrm>
    </dsp:sp>
    <dsp:sp modelId="{609C70D6-B2BC-AE4C-B220-FEDA25F6DA8E}">
      <dsp:nvSpPr>
        <dsp:cNvPr id="0" name=""/>
        <dsp:cNvSpPr/>
      </dsp:nvSpPr>
      <dsp:spPr>
        <a:xfrm>
          <a:off x="0" y="1374797"/>
          <a:ext cx="3007233" cy="130744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>
              <a:latin typeface="Adobe Caslon Pro"/>
              <a:cs typeface="Adobe Caslon Pro"/>
            </a:rPr>
            <a:t>Dec. 19</a:t>
          </a:r>
          <a:endParaRPr lang="en-US" sz="4800" kern="1200" dirty="0">
            <a:latin typeface="Adobe Caslon Pro"/>
            <a:cs typeface="Adobe Caslon Pro"/>
          </a:endParaRPr>
        </a:p>
      </dsp:txBody>
      <dsp:txXfrm>
        <a:off x="63824" y="1438621"/>
        <a:ext cx="2879585" cy="1179795"/>
      </dsp:txXfrm>
    </dsp:sp>
    <dsp:sp modelId="{998772DD-8BEA-3045-BDF8-81ACDEE96861}">
      <dsp:nvSpPr>
        <dsp:cNvPr id="0" name=""/>
        <dsp:cNvSpPr/>
      </dsp:nvSpPr>
      <dsp:spPr>
        <a:xfrm rot="5400000">
          <a:off x="5157351" y="728239"/>
          <a:ext cx="1045955" cy="53461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latin typeface="Adobe Caslon Pro"/>
              <a:cs typeface="Adobe Caslon Pro"/>
            </a:rPr>
            <a:t>$16B in liabilities uncovered</a:t>
          </a:r>
          <a:endParaRPr lang="en-US" sz="2900" kern="1200" dirty="0">
            <a:latin typeface="Adobe Caslon Pro"/>
            <a:cs typeface="Adobe Caslon Pro"/>
          </a:endParaRPr>
        </a:p>
      </dsp:txBody>
      <dsp:txXfrm rot="-5400000">
        <a:off x="3007233" y="2929417"/>
        <a:ext cx="5295133" cy="943837"/>
      </dsp:txXfrm>
    </dsp:sp>
    <dsp:sp modelId="{26C5E006-0CB2-9448-8FD8-E2927504D388}">
      <dsp:nvSpPr>
        <dsp:cNvPr id="0" name=""/>
        <dsp:cNvSpPr/>
      </dsp:nvSpPr>
      <dsp:spPr>
        <a:xfrm>
          <a:off x="0" y="2747613"/>
          <a:ext cx="3007233" cy="130744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>
              <a:latin typeface="Adobe Caslon Pro"/>
              <a:cs typeface="Adobe Caslon Pro"/>
            </a:rPr>
            <a:t>Dec. 23</a:t>
          </a:r>
          <a:endParaRPr lang="en-US" sz="4800" kern="1200" dirty="0">
            <a:latin typeface="Adobe Caslon Pro"/>
            <a:cs typeface="Adobe Caslon Pro"/>
          </a:endParaRPr>
        </a:p>
      </dsp:txBody>
      <dsp:txXfrm>
        <a:off x="63824" y="2811437"/>
        <a:ext cx="2879585" cy="11797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030C9-D85A-5C49-B1F6-2DB29F7192C2}">
      <dsp:nvSpPr>
        <dsp:cNvPr id="0" name=""/>
        <dsp:cNvSpPr/>
      </dsp:nvSpPr>
      <dsp:spPr>
        <a:xfrm>
          <a:off x="0" y="595661"/>
          <a:ext cx="822642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3E6756-A101-1C4F-881A-C43E7247BAA3}">
      <dsp:nvSpPr>
        <dsp:cNvPr id="0" name=""/>
        <dsp:cNvSpPr/>
      </dsp:nvSpPr>
      <dsp:spPr>
        <a:xfrm>
          <a:off x="0" y="63117"/>
          <a:ext cx="6214109" cy="77990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657" tIns="0" rIns="217657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Culture focused on ethical business practices</a:t>
          </a:r>
          <a:endParaRPr lang="en-US" sz="1900" kern="1200" dirty="0"/>
        </a:p>
      </dsp:txBody>
      <dsp:txXfrm>
        <a:off x="38072" y="101189"/>
        <a:ext cx="6137965" cy="703759"/>
      </dsp:txXfrm>
    </dsp:sp>
    <dsp:sp modelId="{A1646DFB-D755-5346-B314-99549F45190D}">
      <dsp:nvSpPr>
        <dsp:cNvPr id="0" name=""/>
        <dsp:cNvSpPr/>
      </dsp:nvSpPr>
      <dsp:spPr>
        <a:xfrm>
          <a:off x="0" y="1676525"/>
          <a:ext cx="822642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459B4A-9494-F34C-9D16-7AF5A7EE68EE}">
      <dsp:nvSpPr>
        <dsp:cNvPr id="0" name=""/>
        <dsp:cNvSpPr/>
      </dsp:nvSpPr>
      <dsp:spPr>
        <a:xfrm>
          <a:off x="0" y="1143980"/>
          <a:ext cx="6214109" cy="77990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657" tIns="0" rIns="217657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Financial reconciliations</a:t>
          </a:r>
          <a:endParaRPr lang="en-US" sz="1900" kern="1200" dirty="0"/>
        </a:p>
      </dsp:txBody>
      <dsp:txXfrm>
        <a:off x="38072" y="1182052"/>
        <a:ext cx="6137965" cy="703759"/>
      </dsp:txXfrm>
    </dsp:sp>
    <dsp:sp modelId="{7C475480-784D-9D4E-8CDC-6C4440BDE25D}">
      <dsp:nvSpPr>
        <dsp:cNvPr id="0" name=""/>
        <dsp:cNvSpPr/>
      </dsp:nvSpPr>
      <dsp:spPr>
        <a:xfrm>
          <a:off x="0" y="2757388"/>
          <a:ext cx="822642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8B7655-39B2-2D4B-9F51-97D2D6B88F21}">
      <dsp:nvSpPr>
        <dsp:cNvPr id="0" name=""/>
        <dsp:cNvSpPr/>
      </dsp:nvSpPr>
      <dsp:spPr>
        <a:xfrm>
          <a:off x="0" y="2224844"/>
          <a:ext cx="6214109" cy="77990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657" tIns="0" rIns="217657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Data backup and retention</a:t>
          </a:r>
          <a:endParaRPr lang="en-US" sz="1900" kern="1200" dirty="0"/>
        </a:p>
      </dsp:txBody>
      <dsp:txXfrm>
        <a:off x="38072" y="2262916"/>
        <a:ext cx="6137965" cy="703759"/>
      </dsp:txXfrm>
    </dsp:sp>
    <dsp:sp modelId="{3E915A80-C7CF-2140-BD13-ECCE5D411D30}">
      <dsp:nvSpPr>
        <dsp:cNvPr id="0" name=""/>
        <dsp:cNvSpPr/>
      </dsp:nvSpPr>
      <dsp:spPr>
        <a:xfrm>
          <a:off x="0" y="3838252"/>
          <a:ext cx="822642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49AED9-8F0B-D94E-803A-B93D2F13C329}">
      <dsp:nvSpPr>
        <dsp:cNvPr id="0" name=""/>
        <dsp:cNvSpPr/>
      </dsp:nvSpPr>
      <dsp:spPr>
        <a:xfrm>
          <a:off x="0" y="3305707"/>
          <a:ext cx="6214109" cy="77990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657" tIns="0" rIns="217657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Utilize one external auditor for all operations</a:t>
          </a:r>
          <a:endParaRPr lang="en-US" sz="1900" kern="1200" dirty="0"/>
        </a:p>
      </dsp:txBody>
      <dsp:txXfrm>
        <a:off x="38072" y="3343779"/>
        <a:ext cx="6137965" cy="7037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4EE17-2A95-524D-BD4D-29DE16045545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70D86-4D71-4442-988B-105CB165A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28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70D86-4D71-4442-988B-105CB165AA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54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70D86-4D71-4442-988B-105CB165AA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61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70D86-4D71-4442-988B-105CB165AA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73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70D86-4D71-4442-988B-105CB165AA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63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70D86-4D71-4442-988B-105CB165AA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72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70D86-4D71-4442-988B-105CB165AA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41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70D86-4D71-4442-988B-105CB165AA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53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1CCA-7CD5-8945-8A7E-3659A6C7DA93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E583-1CD1-3B45-A8AA-B2ED0E87813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1CCA-7CD5-8945-8A7E-3659A6C7DA93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E583-1CD1-3B45-A8AA-B2ED0E8781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1CCA-7CD5-8945-8A7E-3659A6C7DA93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E583-1CD1-3B45-A8AA-B2ED0E8781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1CCA-7CD5-8945-8A7E-3659A6C7DA93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E583-1CD1-3B45-A8AA-B2ED0E8781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1CCA-7CD5-8945-8A7E-3659A6C7DA93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E583-1CD1-3B45-A8AA-B2ED0E87813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1CCA-7CD5-8945-8A7E-3659A6C7DA93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E583-1CD1-3B45-A8AA-B2ED0E8781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1CCA-7CD5-8945-8A7E-3659A6C7DA93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E583-1CD1-3B45-A8AA-B2ED0E87813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1CCA-7CD5-8945-8A7E-3659A6C7DA93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E583-1CD1-3B45-A8AA-B2ED0E8781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1CCA-7CD5-8945-8A7E-3659A6C7DA93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E583-1CD1-3B45-A8AA-B2ED0E8781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1CCA-7CD5-8945-8A7E-3659A6C7DA93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E583-1CD1-3B45-A8AA-B2ED0E87813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1CCA-7CD5-8945-8A7E-3659A6C7DA93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E583-1CD1-3B45-A8AA-B2ED0E8781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8F91CCA-7CD5-8945-8A7E-3659A6C7DA93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F024E583-1CD1-3B45-A8AA-B2ED0E8781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0" Type="http://schemas.openxmlformats.org/officeDocument/2006/relationships/image" Target="../media/image2.jpeg"/><Relationship Id="rId11" Type="http://schemas.openxmlformats.org/officeDocument/2006/relationships/image" Target="../media/image3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.jpeg"/><Relationship Id="rId6" Type="http://schemas.openxmlformats.org/officeDocument/2006/relationships/diagramData" Target="../diagrams/data2.xml"/><Relationship Id="rId7" Type="http://schemas.openxmlformats.org/officeDocument/2006/relationships/diagramLayout" Target="../diagrams/layout2.xml"/><Relationship Id="rId8" Type="http://schemas.openxmlformats.org/officeDocument/2006/relationships/diagramQuickStyle" Target="../diagrams/quickStyle2.xml"/><Relationship Id="rId9" Type="http://schemas.openxmlformats.org/officeDocument/2006/relationships/diagramColors" Target="../diagrams/colors2.xml"/><Relationship Id="rId10" Type="http://schemas.microsoft.com/office/2007/relationships/diagramDrawing" Target="../diagrams/drawing2.xml"/><Relationship Id="rId11" Type="http://schemas.openxmlformats.org/officeDocument/2006/relationships/image" Target="../media/image3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hyperlink" Target="http://worldfinance.com/special-reports/the-parmalat-scandal" TargetMode="External"/><Relationship Id="rId6" Type="http://schemas.openxmlformats.org/officeDocument/2006/relationships/hyperlink" Target="http://bloomberg.com/news/articles/2004-01-11/how-parmalat-went-sour" TargetMode="External"/><Relationship Id="rId7" Type="http://schemas.openxmlformats.org/officeDocument/2006/relationships/hyperlink" Target="http://www.telegraph.co/uk/finance/2918161/Jail-terms-dished-out-over-Parmalat-scandal.html" TargetMode="External"/><Relationship Id="rId8" Type="http://schemas.openxmlformats.org/officeDocument/2006/relationships/hyperlink" Target="http://www.nytimes.com/2004/01/11/business/the-rise-and-fall-of-parma-s-first-family.html?_r=0" TargetMode="External"/><Relationship Id="rId9" Type="http://schemas.openxmlformats.org/officeDocument/2006/relationships/hyperlink" Target="http://files.ali-aba.org/files/coursebooks/pdf/cl027-ch05.pdf" TargetMode="External"/><Relationship Id="rId10" Type="http://schemas.openxmlformats.org/officeDocument/2006/relationships/image" Target="../media/image2.jpeg"/><Relationship Id="rId11" Type="http://schemas.openxmlformats.org/officeDocument/2006/relationships/image" Target="../media/image3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05200"/>
            <a:ext cx="7848600" cy="1927225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  <a:latin typeface="Adobe Caslon Pro"/>
                <a:cs typeface="Adobe Caslon Pro"/>
              </a:rPr>
              <a:t>Real World Control Failure</a:t>
            </a:r>
            <a:endParaRPr lang="en-US" dirty="0">
              <a:solidFill>
                <a:schemeClr val="accent2"/>
              </a:solidFill>
              <a:latin typeface="Adobe Caslon Pro"/>
              <a:cs typeface="Adobe Casl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584825"/>
            <a:ext cx="6400800" cy="7016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Adobe Caslon Pro"/>
                <a:cs typeface="Adobe Caslon Pro"/>
              </a:rPr>
              <a:t>Annamarie Filippone</a:t>
            </a:r>
            <a:endParaRPr lang="en-US" sz="3000" dirty="0">
              <a:latin typeface="Adobe Caslon Pro"/>
              <a:cs typeface="Adobe Caslon Pro"/>
            </a:endParaRPr>
          </a:p>
        </p:txBody>
      </p:sp>
      <p:pic>
        <p:nvPicPr>
          <p:cNvPr id="4" name="Picture 3" descr="parmala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25" y="457200"/>
            <a:ext cx="6324600" cy="2781300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30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0"/>
    </mc:Choice>
    <mc:Fallback>
      <p:transition xmlns:p14="http://schemas.microsoft.com/office/powerpoint/2010/main" spd="slow" advTm="979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504D"/>
                </a:solidFill>
                <a:latin typeface="Adobe Caslon Pro"/>
                <a:cs typeface="Adobe Caslon Pro"/>
              </a:rPr>
              <a:t>COMPANY BACKGROUND</a:t>
            </a:r>
            <a:endParaRPr lang="en-US" dirty="0">
              <a:solidFill>
                <a:srgbClr val="C0504D"/>
              </a:solidFill>
              <a:latin typeface="Adobe Caslon Pro"/>
              <a:cs typeface="Adobe Casl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dobe Caslon Pro"/>
                <a:cs typeface="Adobe Caslon Pro"/>
              </a:rPr>
              <a:t>Founded in 1961 by Calisto </a:t>
            </a:r>
            <a:r>
              <a:rPr lang="en-US" dirty="0" err="1" smtClean="0">
                <a:latin typeface="Adobe Caslon Pro"/>
                <a:cs typeface="Adobe Caslon Pro"/>
              </a:rPr>
              <a:t>Tanzi</a:t>
            </a:r>
            <a:r>
              <a:rPr lang="en-US" dirty="0" smtClean="0">
                <a:latin typeface="Adobe Caslon Pro"/>
                <a:cs typeface="Adobe Caslon Pro"/>
              </a:rPr>
              <a:t> in Parma, Italy</a:t>
            </a:r>
          </a:p>
          <a:p>
            <a:r>
              <a:rPr lang="en-US" dirty="0" smtClean="0">
                <a:latin typeface="Adobe Caslon Pro"/>
                <a:cs typeface="Adobe Caslon Pro"/>
              </a:rPr>
              <a:t>Dairy and food corporation</a:t>
            </a:r>
          </a:p>
          <a:p>
            <a:r>
              <a:rPr lang="en-US" dirty="0" smtClean="0">
                <a:latin typeface="Adobe Caslon Pro"/>
                <a:cs typeface="Adobe Caslon Pro"/>
              </a:rPr>
              <a:t>Growth through acquisitions from 70s-90s</a:t>
            </a:r>
          </a:p>
          <a:p>
            <a:r>
              <a:rPr lang="en-US" dirty="0">
                <a:latin typeface="Adobe Caslon Pro"/>
                <a:cs typeface="Adobe Caslon Pro"/>
              </a:rPr>
              <a:t>30,000 employees</a:t>
            </a:r>
          </a:p>
          <a:p>
            <a:r>
              <a:rPr lang="en-US" dirty="0">
                <a:latin typeface="Adobe Caslon Pro"/>
                <a:cs typeface="Adobe Caslon Pro"/>
              </a:rPr>
              <a:t>Operations in Europe, America, Australia, China, and South </a:t>
            </a:r>
            <a:r>
              <a:rPr lang="en-US" dirty="0" smtClean="0">
                <a:latin typeface="Adobe Caslon Pro"/>
                <a:cs typeface="Adobe Caslon Pro"/>
              </a:rPr>
              <a:t>Africa</a:t>
            </a:r>
          </a:p>
          <a:p>
            <a:r>
              <a:rPr lang="en-US" dirty="0" smtClean="0">
                <a:latin typeface="Adobe Caslon Pro"/>
                <a:cs typeface="Adobe Caslon Pro"/>
              </a:rPr>
              <a:t>Subsidiary of French company </a:t>
            </a:r>
            <a:r>
              <a:rPr lang="en-US" dirty="0" err="1" smtClean="0">
                <a:latin typeface="Adobe Caslon Pro"/>
                <a:cs typeface="Adobe Caslon Pro"/>
              </a:rPr>
              <a:t>Lactalis</a:t>
            </a:r>
            <a:r>
              <a:rPr lang="en-US" dirty="0" smtClean="0">
                <a:latin typeface="Adobe Caslon Pro"/>
                <a:cs typeface="Adobe Caslon Pro"/>
              </a:rPr>
              <a:t> since 2011</a:t>
            </a:r>
          </a:p>
        </p:txBody>
      </p:sp>
      <p:pic>
        <p:nvPicPr>
          <p:cNvPr id="5" name="Picture 4" descr="parmala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5657237"/>
            <a:ext cx="2730500" cy="1200762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32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61"/>
    </mc:Choice>
    <mc:Fallback>
      <p:transition xmlns:p14="http://schemas.microsoft.com/office/powerpoint/2010/main" spd="slow" advTm="2396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504D"/>
                </a:solidFill>
                <a:latin typeface="Adobe Caslon Pro"/>
                <a:cs typeface="Adobe Caslon Pro"/>
              </a:rPr>
              <a:t>THE SCANDAL</a:t>
            </a:r>
            <a:endParaRPr lang="en-US" dirty="0">
              <a:solidFill>
                <a:srgbClr val="C0504D"/>
              </a:solidFill>
              <a:latin typeface="Adobe Caslon Pro"/>
              <a:cs typeface="Adobe Caslon Pro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7570967"/>
              </p:ext>
            </p:extLst>
          </p:nvPr>
        </p:nvGraphicFramePr>
        <p:xfrm>
          <a:off x="457199" y="1600199"/>
          <a:ext cx="8353425" cy="4057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3" descr="parmalat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5657237"/>
            <a:ext cx="2730500" cy="1200762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4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41"/>
    </mc:Choice>
    <mc:Fallback>
      <p:transition xmlns:p14="http://schemas.microsoft.com/office/powerpoint/2010/main" spd="slow" advTm="3794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504D"/>
                </a:solidFill>
                <a:latin typeface="Adobe Caslon Pro"/>
                <a:cs typeface="Adobe Caslon Pro"/>
              </a:rPr>
              <a:t>THE RESULT</a:t>
            </a:r>
            <a:endParaRPr lang="en-US" dirty="0">
              <a:solidFill>
                <a:srgbClr val="C0504D"/>
              </a:solidFill>
              <a:latin typeface="Adobe Caslon Pro"/>
              <a:cs typeface="Adobe Caslon Pro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dobe Caslon Pro"/>
                <a:cs typeface="Adobe Caslon Pro"/>
              </a:rPr>
              <a:t>Parmalat declared bankruptcy in December 2003</a:t>
            </a:r>
          </a:p>
          <a:p>
            <a:r>
              <a:rPr lang="en-US" dirty="0" smtClean="0">
                <a:latin typeface="Adobe Caslon Pro"/>
                <a:cs typeface="Adobe Caslon Pro"/>
              </a:rPr>
              <a:t>Trading of Parmalat shares suspended</a:t>
            </a:r>
          </a:p>
          <a:p>
            <a:r>
              <a:rPr lang="en-US" dirty="0" smtClean="0">
                <a:latin typeface="Adobe Caslon Pro"/>
                <a:cs typeface="Adobe Caslon Pro"/>
              </a:rPr>
              <a:t>Losses for 130,000 shareholders</a:t>
            </a:r>
          </a:p>
          <a:p>
            <a:r>
              <a:rPr lang="en-US" dirty="0" smtClean="0">
                <a:latin typeface="Adobe Caslon Pro"/>
                <a:cs typeface="Adobe Caslon Pro"/>
              </a:rPr>
              <a:t>Ten former executives were sentenced to jail</a:t>
            </a:r>
          </a:p>
          <a:p>
            <a:r>
              <a:rPr lang="en-US" dirty="0" smtClean="0">
                <a:latin typeface="Adobe Caslon Pro"/>
                <a:cs typeface="Adobe Caslon Pro"/>
              </a:rPr>
              <a:t>Company trademark saved by Italian government</a:t>
            </a:r>
          </a:p>
          <a:p>
            <a:r>
              <a:rPr lang="en-US" dirty="0" smtClean="0">
                <a:latin typeface="Adobe Caslon Pro"/>
                <a:cs typeface="Adobe Caslon Pro"/>
              </a:rPr>
              <a:t>Parmalat reformed in 2005 by new CEO</a:t>
            </a:r>
          </a:p>
        </p:txBody>
      </p:sp>
      <p:pic>
        <p:nvPicPr>
          <p:cNvPr id="6" name="Picture 5" descr="parmala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5657237"/>
            <a:ext cx="2730500" cy="1200762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2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41"/>
    </mc:Choice>
    <mc:Fallback>
      <p:transition xmlns:p14="http://schemas.microsoft.com/office/powerpoint/2010/main" spd="slow" advTm="2924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504D"/>
                </a:solidFill>
                <a:latin typeface="Adobe Caslon Pro"/>
                <a:cs typeface="Adobe Caslon Pro"/>
              </a:rPr>
              <a:t>HOW DID THIS HAPPEN</a:t>
            </a:r>
            <a:endParaRPr lang="en-US" dirty="0">
              <a:solidFill>
                <a:srgbClr val="C0504D"/>
              </a:solidFill>
              <a:latin typeface="Adobe Caslon Pro"/>
              <a:cs typeface="Adobe Casl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dobe Caslon Pro"/>
                <a:cs typeface="Adobe Caslon Pro"/>
              </a:rPr>
              <a:t>Only one profitable year between 1990-2002</a:t>
            </a:r>
          </a:p>
          <a:p>
            <a:r>
              <a:rPr lang="en-US" dirty="0" smtClean="0">
                <a:latin typeface="Adobe Caslon Pro"/>
                <a:cs typeface="Adobe Caslon Pro"/>
              </a:rPr>
              <a:t>Pressure from the top to conceal losses</a:t>
            </a:r>
          </a:p>
          <a:p>
            <a:r>
              <a:rPr lang="en-US" dirty="0" smtClean="0">
                <a:latin typeface="Adobe Caslon Pro"/>
                <a:cs typeface="Adobe Caslon Pro"/>
              </a:rPr>
              <a:t>Improper practices from accounting</a:t>
            </a:r>
          </a:p>
          <a:p>
            <a:r>
              <a:rPr lang="en-US" dirty="0" smtClean="0">
                <a:latin typeface="Adobe Caslon Pro"/>
                <a:cs typeface="Adobe Caslon Pro"/>
              </a:rPr>
              <a:t>Destruction of documentation</a:t>
            </a:r>
          </a:p>
          <a:p>
            <a:r>
              <a:rPr lang="en-US" dirty="0" smtClean="0">
                <a:latin typeface="Adobe Caslon Pro"/>
                <a:cs typeface="Adobe Caslon Pro"/>
              </a:rPr>
              <a:t>Lack of operational transparency</a:t>
            </a:r>
          </a:p>
          <a:p>
            <a:r>
              <a:rPr lang="en-US" dirty="0" smtClean="0">
                <a:latin typeface="Adobe Caslon Pro"/>
                <a:cs typeface="Adobe Caslon Pro"/>
              </a:rPr>
              <a:t>Collusion with other organizations</a:t>
            </a:r>
          </a:p>
          <a:p>
            <a:r>
              <a:rPr lang="en-US" dirty="0" smtClean="0">
                <a:latin typeface="Adobe Caslon Pro"/>
                <a:cs typeface="Adobe Caslon Pro"/>
              </a:rPr>
              <a:t>Neglect from external auditors</a:t>
            </a:r>
          </a:p>
          <a:p>
            <a:endParaRPr lang="en-US" dirty="0">
              <a:latin typeface="Adobe Caslon Pro"/>
              <a:cs typeface="Adobe Caslon Pro"/>
            </a:endParaRPr>
          </a:p>
        </p:txBody>
      </p:sp>
      <p:pic>
        <p:nvPicPr>
          <p:cNvPr id="5" name="Picture 4" descr="parmala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5657237"/>
            <a:ext cx="2730500" cy="1200762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49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26"/>
    </mc:Choice>
    <mc:Fallback>
      <p:transition xmlns:p14="http://schemas.microsoft.com/office/powerpoint/2010/main" spd="slow" advTm="6142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504D"/>
                </a:solidFill>
                <a:latin typeface="Adobe Caslon Pro"/>
                <a:cs typeface="Adobe Caslon Pro"/>
              </a:rPr>
              <a:t>HOW COULD THIS BE AVOIDED</a:t>
            </a:r>
            <a:endParaRPr lang="en-US" dirty="0">
              <a:solidFill>
                <a:srgbClr val="C0504D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Picture 5" descr="parmala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5657237"/>
            <a:ext cx="2730500" cy="1200762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3767830"/>
              </p:ext>
            </p:extLst>
          </p:nvPr>
        </p:nvGraphicFramePr>
        <p:xfrm>
          <a:off x="457200" y="1365250"/>
          <a:ext cx="8226425" cy="4413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5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27"/>
    </mc:Choice>
    <mc:Fallback>
      <p:transition xmlns:p14="http://schemas.microsoft.com/office/powerpoint/2010/main" spd="slow" advTm="5682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504D"/>
                </a:solidFill>
                <a:latin typeface="Adobe Caslon Pro"/>
                <a:cs typeface="Adobe Caslon Pro"/>
              </a:rPr>
              <a:t>REFERENCES</a:t>
            </a:r>
            <a:endParaRPr lang="en-US" dirty="0">
              <a:solidFill>
                <a:srgbClr val="C0504D"/>
              </a:solidFill>
              <a:latin typeface="Adobe Caslon Pro"/>
              <a:cs typeface="Adobe Casl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>
                <a:latin typeface="Adobe Caslon Pro"/>
                <a:cs typeface="Adobe Caslon Pro"/>
              </a:rPr>
              <a:t>“The Parmalat Scandal.” </a:t>
            </a:r>
            <a:r>
              <a:rPr lang="en-US" sz="1600" i="1" dirty="0" smtClean="0">
                <a:latin typeface="Adobe Caslon Pro"/>
                <a:cs typeface="Adobe Caslon Pro"/>
              </a:rPr>
              <a:t>World Finance</a:t>
            </a:r>
            <a:r>
              <a:rPr lang="en-US" sz="1600" dirty="0" smtClean="0">
                <a:latin typeface="Adobe Caslon Pro"/>
                <a:cs typeface="Adobe Caslon Pro"/>
              </a:rPr>
              <a:t>. World Finance, 24 June 2011. Web. 09 Nov. 2016. </a:t>
            </a:r>
            <a:r>
              <a:rPr lang="en-US" sz="1600" dirty="0" smtClean="0">
                <a:latin typeface="Adobe Caslon Pro"/>
                <a:cs typeface="Adobe Caslon Pro"/>
                <a:hlinkClick r:id="rId5"/>
              </a:rPr>
              <a:t>http://worldfinance.com/special-reports/the-parmalat-scandal</a:t>
            </a:r>
            <a:r>
              <a:rPr lang="en-US" sz="1600" dirty="0" smtClean="0">
                <a:latin typeface="Adobe Caslon Pro"/>
                <a:cs typeface="Adobe Caslon Pro"/>
              </a:rPr>
              <a:t>.</a:t>
            </a:r>
          </a:p>
          <a:p>
            <a:r>
              <a:rPr lang="en-US" sz="1600" dirty="0" smtClean="0">
                <a:latin typeface="Adobe Caslon Pro"/>
                <a:cs typeface="Adobe Caslon Pro"/>
              </a:rPr>
              <a:t>“How Parmalat Went Sour.” </a:t>
            </a:r>
            <a:r>
              <a:rPr lang="en-US" sz="1600" i="1" dirty="0" smtClean="0">
                <a:latin typeface="Adobe Caslon Pro"/>
                <a:cs typeface="Adobe Caslon Pro"/>
              </a:rPr>
              <a:t>Bloomberg</a:t>
            </a:r>
            <a:r>
              <a:rPr lang="en-US" sz="1600" dirty="0" smtClean="0">
                <a:latin typeface="Adobe Caslon Pro"/>
                <a:cs typeface="Adobe Caslon Pro"/>
              </a:rPr>
              <a:t>. Bloomberg, Inc., 12 January 2004. Web. 09 Nov. 2016. </a:t>
            </a:r>
            <a:r>
              <a:rPr lang="en-US" sz="1600" dirty="0" smtClean="0">
                <a:latin typeface="Adobe Caslon Pro"/>
                <a:cs typeface="Adobe Caslon Pro"/>
                <a:hlinkClick r:id="rId6"/>
              </a:rPr>
              <a:t>http://www.bloomberg.com/news/articles/2004-01-11/how-parmalat-went-sour</a:t>
            </a:r>
            <a:r>
              <a:rPr lang="en-US" sz="1600" dirty="0" smtClean="0">
                <a:latin typeface="Adobe Caslon Pro"/>
                <a:cs typeface="Adobe Caslon Pro"/>
              </a:rPr>
              <a:t>.</a:t>
            </a:r>
          </a:p>
          <a:p>
            <a:r>
              <a:rPr lang="en-US" sz="1600" dirty="0" smtClean="0">
                <a:latin typeface="Adobe Caslon Pro"/>
                <a:cs typeface="Adobe Caslon Pro"/>
              </a:rPr>
              <a:t>Moore, Malcolm. “Jail Terms Dished Out Over Parmalat Scandal.” </a:t>
            </a:r>
            <a:r>
              <a:rPr lang="en-US" sz="1600" i="1" dirty="0" smtClean="0">
                <a:latin typeface="Adobe Caslon Pro"/>
                <a:cs typeface="Adobe Caslon Pro"/>
              </a:rPr>
              <a:t>The Telegraph</a:t>
            </a:r>
            <a:r>
              <a:rPr lang="en-US" sz="1600" dirty="0" smtClean="0">
                <a:latin typeface="Adobe Caslon Pro"/>
                <a:cs typeface="Adobe Caslon Pro"/>
              </a:rPr>
              <a:t>. Telegraph Media Group, 29 June 2005. Web. 09 Nov. 2016. </a:t>
            </a:r>
            <a:r>
              <a:rPr lang="en-US" sz="1600" dirty="0" smtClean="0">
                <a:latin typeface="Adobe Caslon Pro"/>
                <a:cs typeface="Adobe Caslon Pro"/>
                <a:hlinkClick r:id="rId7"/>
              </a:rPr>
              <a:t>http://www.telegraph.co/uk/finance/2918161/Jail-terms-dished-out-over-Parmalat-scandal.html</a:t>
            </a:r>
            <a:r>
              <a:rPr lang="en-US" sz="1600" dirty="0" smtClean="0">
                <a:latin typeface="Adobe Caslon Pro"/>
                <a:cs typeface="Adobe Caslon Pro"/>
              </a:rPr>
              <a:t>.</a:t>
            </a:r>
          </a:p>
          <a:p>
            <a:r>
              <a:rPr lang="en-US" sz="1600" dirty="0" smtClean="0">
                <a:latin typeface="Adobe Caslon Pro"/>
                <a:cs typeface="Adobe Caslon Pro"/>
              </a:rPr>
              <a:t>Landler, Mark, and Daniel J. </a:t>
            </a:r>
            <a:r>
              <a:rPr lang="en-US" sz="1600" dirty="0" err="1" smtClean="0">
                <a:latin typeface="Adobe Caslon Pro"/>
                <a:cs typeface="Adobe Caslon Pro"/>
              </a:rPr>
              <a:t>Wakin</a:t>
            </a:r>
            <a:r>
              <a:rPr lang="en-US" sz="1600" dirty="0" smtClean="0">
                <a:latin typeface="Adobe Caslon Pro"/>
                <a:cs typeface="Adobe Caslon Pro"/>
              </a:rPr>
              <a:t>. “The Rise and Fall of Parma’s First Family.” </a:t>
            </a:r>
            <a:r>
              <a:rPr lang="en-US" sz="1600" i="1" dirty="0" smtClean="0">
                <a:latin typeface="Adobe Caslon Pro"/>
                <a:cs typeface="Adobe Caslon Pro"/>
              </a:rPr>
              <a:t>The New York Times</a:t>
            </a:r>
            <a:r>
              <a:rPr lang="en-US" sz="1600" dirty="0" smtClean="0">
                <a:latin typeface="Adobe Caslon Pro"/>
                <a:cs typeface="Adobe Caslon Pro"/>
              </a:rPr>
              <a:t>. The New York Times Company, 11 Jan. 2004. Web. 09 Nov. 2016. </a:t>
            </a:r>
            <a:r>
              <a:rPr lang="en-US" sz="1600" dirty="0" smtClean="0">
                <a:latin typeface="Adobe Caslon Pro"/>
                <a:cs typeface="Adobe Caslon Pro"/>
                <a:hlinkClick r:id="rId8"/>
              </a:rPr>
              <a:t>http://www.nytimes.com/2004/01/11/business/the-rise-and-fall-of-parma-s-first-family.html?_r=0</a:t>
            </a:r>
            <a:r>
              <a:rPr lang="en-US" sz="1600" dirty="0" smtClean="0">
                <a:latin typeface="Adobe Caslon Pro"/>
                <a:cs typeface="Adobe Caslon Pro"/>
              </a:rPr>
              <a:t>.</a:t>
            </a:r>
          </a:p>
          <a:p>
            <a:r>
              <a:rPr lang="en-US" sz="1600" dirty="0" smtClean="0">
                <a:latin typeface="Adobe Caslon Pro"/>
                <a:cs typeface="Adobe Caslon Pro"/>
              </a:rPr>
              <a:t>Roberts, Richard Y., Richard P. Swanson, and Jill </a:t>
            </a:r>
            <a:r>
              <a:rPr lang="en-US" sz="1600" dirty="0" err="1" smtClean="0">
                <a:latin typeface="Adobe Caslon Pro"/>
                <a:cs typeface="Adobe Caslon Pro"/>
              </a:rPr>
              <a:t>Dinneen</a:t>
            </a:r>
            <a:r>
              <a:rPr lang="en-US" sz="1600" dirty="0" smtClean="0">
                <a:latin typeface="Adobe Caslon Pro"/>
                <a:cs typeface="Adobe Caslon Pro"/>
              </a:rPr>
              <a:t>. “Spilt Milk: Parmalat and Sarbanes-Oxley Internal Controls Reporting.” </a:t>
            </a:r>
            <a:r>
              <a:rPr lang="en-US" sz="1600" i="1" dirty="0" smtClean="0">
                <a:latin typeface="Adobe Caslon Pro"/>
                <a:cs typeface="Adobe Caslon Pro"/>
              </a:rPr>
              <a:t>International Journal of Disclosures and Governance</a:t>
            </a:r>
            <a:r>
              <a:rPr lang="en-US" sz="1600" dirty="0" smtClean="0">
                <a:latin typeface="Adobe Caslon Pro"/>
                <a:cs typeface="Adobe Caslon Pro"/>
              </a:rPr>
              <a:t> 1.3 (2004): 215-25. ALI-ABA. Henry Stewart Publications, 09 Apr. 2004. Web. 09 Nov. </a:t>
            </a:r>
            <a:r>
              <a:rPr lang="en-US" sz="1600" dirty="0">
                <a:latin typeface="Adobe Caslon Pro"/>
                <a:cs typeface="Adobe Caslon Pro"/>
              </a:rPr>
              <a:t>2016. </a:t>
            </a:r>
            <a:r>
              <a:rPr lang="en-US" sz="1600" dirty="0" smtClean="0">
                <a:latin typeface="Adobe Caslon Pro"/>
                <a:cs typeface="Adobe Caslon Pro"/>
                <a:hlinkClick r:id="rId9"/>
              </a:rPr>
              <a:t>http</a:t>
            </a:r>
            <a:r>
              <a:rPr lang="en-US" sz="1600" dirty="0">
                <a:latin typeface="Adobe Caslon Pro"/>
                <a:cs typeface="Adobe Caslon Pro"/>
                <a:hlinkClick r:id="rId9"/>
              </a:rPr>
              <a:t>://files.ali-aba.org/files/coursebooks/pdf/cl027-ch05.</a:t>
            </a:r>
            <a:r>
              <a:rPr lang="en-US" sz="1600" dirty="0" smtClean="0">
                <a:latin typeface="Adobe Caslon Pro"/>
                <a:cs typeface="Adobe Caslon Pro"/>
                <a:hlinkClick r:id="rId9"/>
              </a:rPr>
              <a:t>pdf</a:t>
            </a:r>
            <a:r>
              <a:rPr lang="en-US" sz="1600" dirty="0" smtClean="0">
                <a:latin typeface="Adobe Caslon Pro"/>
                <a:cs typeface="Adobe Caslon Pro"/>
              </a:rPr>
              <a:t>.</a:t>
            </a:r>
          </a:p>
        </p:txBody>
      </p:sp>
      <p:pic>
        <p:nvPicPr>
          <p:cNvPr id="5" name="Picture 4" descr="parmalat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5657237"/>
            <a:ext cx="2730500" cy="1200762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45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1"/>
    </mc:Choice>
    <mc:Fallback>
      <p:transition xmlns:p14="http://schemas.microsoft.com/office/powerpoint/2010/main" spd="slow" advTm="817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253</TotalTime>
  <Words>497</Words>
  <Application>Microsoft Macintosh PowerPoint</Application>
  <PresentationFormat>On-screen Show (4:3)</PresentationFormat>
  <Paragraphs>49</Paragraphs>
  <Slides>7</Slides>
  <Notes>7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Clarity</vt:lpstr>
      <vt:lpstr>Real World Control Failure</vt:lpstr>
      <vt:lpstr>COMPANY BACKGROUND</vt:lpstr>
      <vt:lpstr>THE SCANDAL</vt:lpstr>
      <vt:lpstr>THE RESULT</vt:lpstr>
      <vt:lpstr>HOW DID THIS HAPPEN</vt:lpstr>
      <vt:lpstr>HOW COULD THIS BE AVOIDED</vt:lpstr>
      <vt:lpstr>REFERENCES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 World Control Failure</dc:title>
  <dc:creator>Al  Filippone</dc:creator>
  <cp:lastModifiedBy>Al  Filippone</cp:lastModifiedBy>
  <cp:revision>48</cp:revision>
  <dcterms:created xsi:type="dcterms:W3CDTF">2016-11-09T18:18:06Z</dcterms:created>
  <dcterms:modified xsi:type="dcterms:W3CDTF">2016-11-14T13:39:11Z</dcterms:modified>
</cp:coreProperties>
</file>