
<file path=[Content_Types].xml><?xml version="1.0" encoding="utf-8"?>
<Types xmlns="http://schemas.openxmlformats.org/package/2006/content-types">
  <Default Extension="xml" ContentType="application/xml"/>
  <Default Extension="png" ContentType="image/png"/>
  <Default Extension="jpg" ContentType="image/jpeg"/>
  <Default Extension="jpeg" ContentType="image/jpeg"/>
  <Default Extension="rels" ContentType="application/vnd.openxmlformats-package.relationships+xml"/>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9"/>
  </p:notesMasterIdLst>
  <p:sldIdLst>
    <p:sldId id="256" r:id="rId2"/>
    <p:sldId id="257" r:id="rId3"/>
    <p:sldId id="258" r:id="rId4"/>
    <p:sldId id="259" r:id="rId5"/>
    <p:sldId id="261" r:id="rId6"/>
    <p:sldId id="260" r:id="rId7"/>
    <p:sldId id="262" r:id="rId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6" d="100"/>
          <a:sy n="56" d="100"/>
        </p:scale>
        <p:origin x="-112" y="-2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66B506-1809-6D49-BBDE-E434B9FB4678}" type="datetimeFigureOut">
              <a:rPr lang="en-US" smtClean="0"/>
              <a:t>11/28/16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7B5C74-87E5-4643-B1DB-F12D080169E1}" type="slidenum">
              <a:rPr lang="en-US" smtClean="0"/>
              <a:t>‹#›</a:t>
            </a:fld>
            <a:endParaRPr lang="en-US"/>
          </a:p>
        </p:txBody>
      </p:sp>
    </p:spTree>
    <p:extLst>
      <p:ext uri="{BB962C8B-B14F-4D97-AF65-F5344CB8AC3E}">
        <p14:creationId xmlns:p14="http://schemas.microsoft.com/office/powerpoint/2010/main" val="117211464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a:t>
            </a:r>
            <a:r>
              <a:rPr lang="en-US" baseline="0" dirty="0" smtClean="0"/>
              <a:t>o every one,</a:t>
            </a:r>
          </a:p>
          <a:p>
            <a:endParaRPr lang="en-US" baseline="0" dirty="0" smtClean="0"/>
          </a:p>
          <a:p>
            <a:r>
              <a:rPr lang="en-US" baseline="0" dirty="0" smtClean="0"/>
              <a:t>Today I am going to share the real control failure of Enron. </a:t>
            </a:r>
            <a:endParaRPr lang="en-US" dirty="0"/>
          </a:p>
        </p:txBody>
      </p:sp>
      <p:sp>
        <p:nvSpPr>
          <p:cNvPr id="4" name="Slide Number Placeholder 3"/>
          <p:cNvSpPr>
            <a:spLocks noGrp="1"/>
          </p:cNvSpPr>
          <p:nvPr>
            <p:ph type="sldNum" sz="quarter" idx="10"/>
          </p:nvPr>
        </p:nvSpPr>
        <p:spPr/>
        <p:txBody>
          <a:bodyPr/>
          <a:lstStyle/>
          <a:p>
            <a:fld id="{4C7B5C74-87E5-4643-B1DB-F12D080169E1}" type="slidenum">
              <a:rPr lang="en-US" smtClean="0"/>
              <a:t>1</a:t>
            </a:fld>
            <a:endParaRPr lang="en-US"/>
          </a:p>
        </p:txBody>
      </p:sp>
    </p:spTree>
    <p:extLst>
      <p:ext uri="{BB962C8B-B14F-4D97-AF65-F5344CB8AC3E}">
        <p14:creationId xmlns:p14="http://schemas.microsoft.com/office/powerpoint/2010/main" val="5176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Enron was established in 1985 by Kenneth Lay and Jeffery</a:t>
            </a:r>
            <a:r>
              <a:rPr lang="en-US" baseline="0" dirty="0" smtClean="0"/>
              <a:t> Skilling. Enron company was the 7</a:t>
            </a:r>
            <a:r>
              <a:rPr lang="en-US" baseline="30000" dirty="0" smtClean="0"/>
              <a:t>th</a:t>
            </a:r>
            <a:r>
              <a:rPr lang="en-US" baseline="0" dirty="0" smtClean="0"/>
              <a:t> largest corporation in America. It was named “America’s most innovative company. One of the largest companies to produce electricity, natural gases, and other communication initiatives.</a:t>
            </a:r>
          </a:p>
        </p:txBody>
      </p:sp>
      <p:sp>
        <p:nvSpPr>
          <p:cNvPr id="4" name="Slide Number Placeholder 3"/>
          <p:cNvSpPr>
            <a:spLocks noGrp="1"/>
          </p:cNvSpPr>
          <p:nvPr>
            <p:ph type="sldNum" sz="quarter" idx="10"/>
          </p:nvPr>
        </p:nvSpPr>
        <p:spPr/>
        <p:txBody>
          <a:bodyPr/>
          <a:lstStyle/>
          <a:p>
            <a:fld id="{4C7B5C74-87E5-4643-B1DB-F12D080169E1}" type="slidenum">
              <a:rPr lang="en-US" smtClean="0"/>
              <a:t>2</a:t>
            </a:fld>
            <a:endParaRPr lang="en-US"/>
          </a:p>
        </p:txBody>
      </p:sp>
    </p:spTree>
    <p:extLst>
      <p:ext uri="{BB962C8B-B14F-4D97-AF65-F5344CB8AC3E}">
        <p14:creationId xmlns:p14="http://schemas.microsoft.com/office/powerpoint/2010/main" val="3074078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Enron's complex financial statements were confusing to shareholders and analysts. In addition, its complex business model and unethical practices required that the company use accounting limitations to misrepresent earnings and modify the balance sheet to indicate favorable performance.</a:t>
            </a:r>
          </a:p>
          <a:p>
            <a:endParaRPr lang="en-US" dirty="0"/>
          </a:p>
        </p:txBody>
      </p:sp>
      <p:sp>
        <p:nvSpPr>
          <p:cNvPr id="4" name="Slide Number Placeholder 3"/>
          <p:cNvSpPr>
            <a:spLocks noGrp="1"/>
          </p:cNvSpPr>
          <p:nvPr>
            <p:ph type="sldNum" sz="quarter" idx="10"/>
          </p:nvPr>
        </p:nvSpPr>
        <p:spPr/>
        <p:txBody>
          <a:bodyPr/>
          <a:lstStyle/>
          <a:p>
            <a:fld id="{4C7B5C74-87E5-4643-B1DB-F12D080169E1}" type="slidenum">
              <a:rPr lang="en-US" smtClean="0"/>
              <a:t>3</a:t>
            </a:fld>
            <a:endParaRPr lang="en-US"/>
          </a:p>
        </p:txBody>
      </p:sp>
    </p:spTree>
    <p:extLst>
      <p:ext uri="{BB962C8B-B14F-4D97-AF65-F5344CB8AC3E}">
        <p14:creationId xmlns:p14="http://schemas.microsoft.com/office/powerpoint/2010/main" val="3117134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
            </a:r>
            <a:r>
              <a:rPr lang="en-US" altLang="zh-CN" dirty="0" smtClean="0"/>
              <a:t>irectors</a:t>
            </a:r>
            <a:r>
              <a:rPr lang="zh-CN" altLang="en-US" dirty="0" smtClean="0"/>
              <a:t> </a:t>
            </a:r>
            <a:r>
              <a:rPr lang="en-US" altLang="zh-CN" dirty="0" smtClean="0"/>
              <a:t>failed</a:t>
            </a:r>
            <a:r>
              <a:rPr lang="zh-CN" altLang="en-US" dirty="0" smtClean="0"/>
              <a:t> </a:t>
            </a:r>
            <a:r>
              <a:rPr lang="en-US" altLang="zh-CN" dirty="0" smtClean="0"/>
              <a:t>to</a:t>
            </a:r>
            <a:r>
              <a:rPr lang="zh-CN" altLang="en-US" dirty="0" smtClean="0"/>
              <a:t> </a:t>
            </a:r>
            <a:r>
              <a:rPr lang="en-US" altLang="zh-CN" dirty="0" smtClean="0"/>
              <a:t>detect</a:t>
            </a:r>
            <a:r>
              <a:rPr lang="zh-CN" altLang="en-US" dirty="0" smtClean="0"/>
              <a:t> </a:t>
            </a:r>
            <a:r>
              <a:rPr lang="en-US" altLang="zh-CN" dirty="0" smtClean="0"/>
              <a:t>and</a:t>
            </a:r>
            <a:r>
              <a:rPr lang="zh-CN" altLang="en-US" dirty="0" smtClean="0"/>
              <a:t> </a:t>
            </a:r>
            <a:r>
              <a:rPr lang="en-US" altLang="zh-CN" dirty="0" smtClean="0"/>
              <a:t>stop</a:t>
            </a:r>
            <a:r>
              <a:rPr lang="zh-CN" altLang="en-US" dirty="0" smtClean="0"/>
              <a:t> </a:t>
            </a:r>
            <a:r>
              <a:rPr lang="en-US" altLang="zh-CN" dirty="0" smtClean="0"/>
              <a:t>accounting</a:t>
            </a:r>
            <a:r>
              <a:rPr lang="zh-CN" altLang="en-US" dirty="0" smtClean="0"/>
              <a:t> </a:t>
            </a:r>
            <a:r>
              <a:rPr lang="en-US" altLang="zh-CN" dirty="0" smtClean="0"/>
              <a:t>fraud.</a:t>
            </a:r>
          </a:p>
          <a:p>
            <a:r>
              <a:rPr lang="en-US" altLang="zh-CN" dirty="0" smtClean="0"/>
              <a:t>Top official at Enron abused their power and privileges.</a:t>
            </a:r>
          </a:p>
          <a:p>
            <a:r>
              <a:rPr lang="en-US" altLang="zh-CN" dirty="0" smtClean="0"/>
              <a:t>Ineffective</a:t>
            </a:r>
            <a:r>
              <a:rPr lang="zh-CN" altLang="en-US" dirty="0" smtClean="0"/>
              <a:t> </a:t>
            </a:r>
            <a:r>
              <a:rPr lang="en-US" altLang="zh-CN" dirty="0" smtClean="0"/>
              <a:t>internal</a:t>
            </a:r>
            <a:r>
              <a:rPr lang="zh-CN" altLang="en-US" dirty="0" smtClean="0"/>
              <a:t> </a:t>
            </a:r>
            <a:r>
              <a:rPr lang="en-US" altLang="zh-CN" dirty="0" smtClean="0"/>
              <a:t>and</a:t>
            </a:r>
            <a:r>
              <a:rPr lang="zh-CN" altLang="en-US" dirty="0" smtClean="0"/>
              <a:t> </a:t>
            </a:r>
            <a:r>
              <a:rPr lang="en-US" altLang="zh-CN" dirty="0" smtClean="0"/>
              <a:t>external</a:t>
            </a:r>
            <a:r>
              <a:rPr lang="zh-CN" altLang="en-US" dirty="0" smtClean="0"/>
              <a:t> </a:t>
            </a:r>
            <a:r>
              <a:rPr lang="en-US" altLang="zh-CN" dirty="0" smtClean="0"/>
              <a:t>auditing</a:t>
            </a:r>
          </a:p>
          <a:p>
            <a:r>
              <a:rPr lang="en-US" dirty="0" smtClean="0"/>
              <a:t>The accounting firm, A</a:t>
            </a:r>
            <a:r>
              <a:rPr lang="en-US" altLang="zh-CN" dirty="0" smtClean="0"/>
              <a:t>rthur</a:t>
            </a:r>
            <a:r>
              <a:rPr lang="zh-CN" altLang="en-US" dirty="0" smtClean="0"/>
              <a:t> </a:t>
            </a:r>
            <a:r>
              <a:rPr lang="en-US" altLang="zh-CN" dirty="0" smtClean="0"/>
              <a:t>Anderson, not only provides auditing services but also consulting services to Enron.</a:t>
            </a:r>
          </a:p>
          <a:p>
            <a:r>
              <a:rPr lang="en-US" altLang="zh-CN" dirty="0" smtClean="0"/>
              <a:t>Employee collusion. Many</a:t>
            </a:r>
            <a:r>
              <a:rPr lang="zh-CN" altLang="en-US" dirty="0" smtClean="0"/>
              <a:t> </a:t>
            </a:r>
            <a:r>
              <a:rPr lang="en-US" altLang="zh-CN" dirty="0" smtClean="0"/>
              <a:t>Enron employees worked for</a:t>
            </a:r>
            <a:r>
              <a:rPr lang="zh-CN" altLang="en-US" dirty="0" smtClean="0"/>
              <a:t> </a:t>
            </a:r>
            <a:r>
              <a:rPr lang="en-US" altLang="zh-CN" dirty="0" smtClean="0"/>
              <a:t>Arthur</a:t>
            </a:r>
            <a:r>
              <a:rPr lang="zh-CN" altLang="en-US" dirty="0" smtClean="0"/>
              <a:t> </a:t>
            </a:r>
            <a:r>
              <a:rPr lang="en-US" altLang="zh-CN" dirty="0" smtClean="0"/>
              <a:t>Anderson</a:t>
            </a:r>
            <a:r>
              <a:rPr lang="zh-CN" altLang="en-US" dirty="0" smtClean="0"/>
              <a:t> </a:t>
            </a:r>
            <a:r>
              <a:rPr lang="en-US" altLang="zh-CN" dirty="0" smtClean="0"/>
              <a:t>before.</a:t>
            </a:r>
          </a:p>
          <a:p>
            <a:endParaRPr lang="en-US" dirty="0"/>
          </a:p>
        </p:txBody>
      </p:sp>
      <p:sp>
        <p:nvSpPr>
          <p:cNvPr id="4" name="Slide Number Placeholder 3"/>
          <p:cNvSpPr>
            <a:spLocks noGrp="1"/>
          </p:cNvSpPr>
          <p:nvPr>
            <p:ph type="sldNum" sz="quarter" idx="10"/>
          </p:nvPr>
        </p:nvSpPr>
        <p:spPr/>
        <p:txBody>
          <a:bodyPr/>
          <a:lstStyle/>
          <a:p>
            <a:fld id="{4C7B5C74-87E5-4643-B1DB-F12D080169E1}" type="slidenum">
              <a:rPr lang="en-US" smtClean="0"/>
              <a:t>4</a:t>
            </a:fld>
            <a:endParaRPr lang="en-US"/>
          </a:p>
        </p:txBody>
      </p:sp>
    </p:spTree>
    <p:extLst>
      <p:ext uri="{BB962C8B-B14F-4D97-AF65-F5344CB8AC3E}">
        <p14:creationId xmlns:p14="http://schemas.microsoft.com/office/powerpoint/2010/main" val="976577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Investor lost about 60 billion dollars</a:t>
            </a:r>
          </a:p>
          <a:p>
            <a:pPr marL="0" indent="0">
              <a:buNone/>
            </a:pPr>
            <a:r>
              <a:rPr lang="en-US" dirty="0" smtClean="0"/>
              <a:t>4500 employees lost their jobs</a:t>
            </a:r>
          </a:p>
          <a:p>
            <a:pPr marL="0" indent="0">
              <a:buNone/>
            </a:pPr>
            <a:r>
              <a:rPr lang="en-US" dirty="0" smtClean="0"/>
              <a:t>Citizen’s trust in the American economic system was destroyed</a:t>
            </a:r>
          </a:p>
          <a:p>
            <a:pPr marL="0" indent="0">
              <a:buNone/>
            </a:pPr>
            <a:r>
              <a:rPr lang="en-US" dirty="0" smtClean="0"/>
              <a:t>Banks were suspected of collusion </a:t>
            </a:r>
          </a:p>
          <a:p>
            <a:pPr marL="0" indent="0">
              <a:buNone/>
            </a:pPr>
            <a:r>
              <a:rPr lang="en-US" dirty="0" smtClean="0"/>
              <a:t>The rules for company financial reporting were drastically sharpened: SOX Act</a:t>
            </a:r>
          </a:p>
          <a:p>
            <a:endParaRPr lang="en-US" dirty="0"/>
          </a:p>
        </p:txBody>
      </p:sp>
      <p:sp>
        <p:nvSpPr>
          <p:cNvPr id="4" name="Slide Number Placeholder 3"/>
          <p:cNvSpPr>
            <a:spLocks noGrp="1"/>
          </p:cNvSpPr>
          <p:nvPr>
            <p:ph type="sldNum" sz="quarter" idx="10"/>
          </p:nvPr>
        </p:nvSpPr>
        <p:spPr/>
        <p:txBody>
          <a:bodyPr/>
          <a:lstStyle/>
          <a:p>
            <a:fld id="{4C7B5C74-87E5-4643-B1DB-F12D080169E1}" type="slidenum">
              <a:rPr lang="en-US" smtClean="0"/>
              <a:t>5</a:t>
            </a:fld>
            <a:endParaRPr lang="en-US"/>
          </a:p>
        </p:txBody>
      </p:sp>
    </p:spTree>
    <p:extLst>
      <p:ext uri="{BB962C8B-B14F-4D97-AF65-F5344CB8AC3E}">
        <p14:creationId xmlns:p14="http://schemas.microsoft.com/office/powerpoint/2010/main" val="3427837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Hiring a new CEO commit ethical leadership.</a:t>
            </a:r>
          </a:p>
          <a:p>
            <a:r>
              <a:rPr lang="en-US" altLang="zh-CN" dirty="0" smtClean="0"/>
              <a:t>Auditor independence should be maintained to make sure auditors can objectively access whether the accounting department telling the truth about finances.</a:t>
            </a:r>
          </a:p>
          <a:p>
            <a:r>
              <a:rPr lang="en-US" altLang="zh-CN" dirty="0" smtClean="0"/>
              <a:t>Hire another accounting firm such as KPMG, E&amp;Y, Deloitte, or PwC to run through the books one more time before submitting financial information to the IRS.</a:t>
            </a:r>
          </a:p>
          <a:p>
            <a:endParaRPr lang="en-US" dirty="0"/>
          </a:p>
        </p:txBody>
      </p:sp>
      <p:sp>
        <p:nvSpPr>
          <p:cNvPr id="4" name="Slide Number Placeholder 3"/>
          <p:cNvSpPr>
            <a:spLocks noGrp="1"/>
          </p:cNvSpPr>
          <p:nvPr>
            <p:ph type="sldNum" sz="quarter" idx="10"/>
          </p:nvPr>
        </p:nvSpPr>
        <p:spPr/>
        <p:txBody>
          <a:bodyPr/>
          <a:lstStyle/>
          <a:p>
            <a:fld id="{4C7B5C74-87E5-4643-B1DB-F12D080169E1}" type="slidenum">
              <a:rPr lang="en-US" smtClean="0"/>
              <a:t>6</a:t>
            </a:fld>
            <a:endParaRPr lang="en-US"/>
          </a:p>
        </p:txBody>
      </p:sp>
    </p:spTree>
    <p:extLst>
      <p:ext uri="{BB962C8B-B14F-4D97-AF65-F5344CB8AC3E}">
        <p14:creationId xmlns:p14="http://schemas.microsoft.com/office/powerpoint/2010/main" val="451936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ltLang="zh-CN"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295683AB-6A28-BF45-BF51-B30AE33E0E04}" type="datetimeFigureOut">
              <a:rPr lang="en-US" smtClean="0"/>
              <a:t>11/28/16</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ltLang="zh-CN" smtClean="0"/>
              <a:t>Click to edit Master title style</a:t>
            </a:r>
            <a:endParaRPr/>
          </a:p>
        </p:txBody>
      </p:sp>
      <p:sp>
        <p:nvSpPr>
          <p:cNvPr id="5" name="Date Placeholder 4"/>
          <p:cNvSpPr>
            <a:spLocks noGrp="1"/>
          </p:cNvSpPr>
          <p:nvPr>
            <p:ph type="dt" sz="half" idx="10"/>
          </p:nvPr>
        </p:nvSpPr>
        <p:spPr/>
        <p:txBody>
          <a:bodyPr/>
          <a:lstStyle/>
          <a:p>
            <a:fld id="{295683AB-6A28-BF45-BF51-B30AE33E0E04}" type="datetimeFigureOut">
              <a:rPr lang="en-US" smtClean="0"/>
              <a:t>11/28/16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930A9-B062-3A44-8E77-5868CC2D3BB6}"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ltLang="zh-CN" smtClean="0"/>
              <a:t>Click to edit Master title style</a:t>
            </a:r>
            <a:endParaRPr/>
          </a:p>
        </p:txBody>
      </p:sp>
      <p:sp>
        <p:nvSpPr>
          <p:cNvPr id="3" name="Date Placeholder 2"/>
          <p:cNvSpPr>
            <a:spLocks noGrp="1"/>
          </p:cNvSpPr>
          <p:nvPr>
            <p:ph type="dt" sz="half" idx="10"/>
          </p:nvPr>
        </p:nvSpPr>
        <p:spPr/>
        <p:txBody>
          <a:bodyPr/>
          <a:lstStyle/>
          <a:p>
            <a:fld id="{295683AB-6A28-BF45-BF51-B30AE33E0E04}" type="datetimeFigureOut">
              <a:rPr lang="en-US" smtClean="0"/>
              <a:t>11/28/16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930A9-B062-3A44-8E77-5868CC2D3BB6}"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295683AB-6A28-BF45-BF51-B30AE33E0E04}" type="datetimeFigureOut">
              <a:rPr lang="en-US" smtClean="0"/>
              <a:t>11/28/16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930A9-B062-3A44-8E77-5868CC2D3BB6}"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ltLang="zh-CN"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295683AB-6A28-BF45-BF51-B30AE33E0E04}" type="datetimeFigureOut">
              <a:rPr lang="en-US" smtClean="0"/>
              <a:t>11/28/16</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ltLang="zh-CN"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295683AB-6A28-BF45-BF51-B30AE33E0E04}" type="datetimeFigureOut">
              <a:rPr lang="en-US" smtClean="0"/>
              <a:t>11/28/16</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7E4930A9-B062-3A44-8E77-5868CC2D3BB6}"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ltLang="zh-CN"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p:txBody>
          <a:bodyPr/>
          <a:lstStyle/>
          <a:p>
            <a:fld id="{295683AB-6A28-BF45-BF51-B30AE33E0E04}" type="datetimeFigureOut">
              <a:rPr lang="en-US" smtClean="0"/>
              <a:t>11/28/16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930A9-B062-3A44-8E77-5868CC2D3BB6}"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ltLang="zh-CN"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295683AB-6A28-BF45-BF51-B30AE33E0E04}" type="datetimeFigureOut">
              <a:rPr lang="en-US" smtClean="0"/>
              <a:t>11/28/16</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7E4930A9-B062-3A44-8E77-5868CC2D3BB6}"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ltLang="zh-CN" smtClean="0"/>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ltLang="zh-CN" smtClean="0"/>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ltLang="zh-CN"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295683AB-6A28-BF45-BF51-B30AE33E0E04}" type="datetimeFigureOut">
              <a:rPr lang="en-US" smtClean="0"/>
              <a:t>11/28/16</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7E4930A9-B062-3A44-8E77-5868CC2D3BB6}"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altLang="zh-CN" smtClean="0"/>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altLang="zh-CN" smtClean="0"/>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altLang="zh-CN"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ltLang="zh-CN"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295683AB-6A28-BF45-BF51-B30AE33E0E04}" type="datetimeFigureOut">
              <a:rPr lang="en-US" smtClean="0"/>
              <a:t>11/28/16</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7E4930A9-B062-3A44-8E77-5868CC2D3BB6}"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altLang="zh-CN" smtClean="0"/>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altLang="zh-CN" smtClean="0"/>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ltLang="zh-CN"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dirty="0"/>
          </a:p>
        </p:txBody>
      </p:sp>
      <p:sp>
        <p:nvSpPr>
          <p:cNvPr id="4" name="Date Placeholder 3"/>
          <p:cNvSpPr>
            <a:spLocks noGrp="1"/>
          </p:cNvSpPr>
          <p:nvPr>
            <p:ph type="dt" sz="half" idx="10"/>
          </p:nvPr>
        </p:nvSpPr>
        <p:spPr/>
        <p:txBody>
          <a:bodyPr/>
          <a:lstStyle/>
          <a:p>
            <a:fld id="{295683AB-6A28-BF45-BF51-B30AE33E0E04}" type="datetimeFigureOut">
              <a:rPr lang="en-US" smtClean="0"/>
              <a:t>11/28/16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930A9-B062-3A44-8E77-5868CC2D3BB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ltLang="zh-CN"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dirty="0"/>
          </a:p>
        </p:txBody>
      </p:sp>
      <p:sp>
        <p:nvSpPr>
          <p:cNvPr id="4" name="Date Placeholder 3"/>
          <p:cNvSpPr>
            <a:spLocks noGrp="1"/>
          </p:cNvSpPr>
          <p:nvPr>
            <p:ph type="dt" sz="half" idx="10"/>
          </p:nvPr>
        </p:nvSpPr>
        <p:spPr/>
        <p:txBody>
          <a:bodyPr/>
          <a:lstStyle/>
          <a:p>
            <a:fld id="{295683AB-6A28-BF45-BF51-B30AE33E0E04}" type="datetimeFigureOut">
              <a:rPr lang="en-US" smtClean="0"/>
              <a:t>11/28/16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930A9-B062-3A44-8E77-5868CC2D3BB6}"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ltLang="zh-CN"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dirty="0"/>
          </a:p>
        </p:txBody>
      </p:sp>
      <p:sp>
        <p:nvSpPr>
          <p:cNvPr id="4" name="Date Placeholder 3"/>
          <p:cNvSpPr>
            <a:spLocks noGrp="1"/>
          </p:cNvSpPr>
          <p:nvPr>
            <p:ph type="dt" sz="half" idx="10"/>
          </p:nvPr>
        </p:nvSpPr>
        <p:spPr/>
        <p:txBody>
          <a:bodyPr/>
          <a:lstStyle/>
          <a:p>
            <a:fld id="{295683AB-6A28-BF45-BF51-B30AE33E0E04}" type="datetimeFigureOut">
              <a:rPr lang="en-US" smtClean="0"/>
              <a:t>11/28/16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930A9-B062-3A44-8E77-5868CC2D3BB6}"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altLang="zh-CN"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dirty="0"/>
          </a:p>
        </p:txBody>
      </p:sp>
      <p:sp>
        <p:nvSpPr>
          <p:cNvPr id="4" name="Date Placeholder 3"/>
          <p:cNvSpPr>
            <a:spLocks noGrp="1"/>
          </p:cNvSpPr>
          <p:nvPr>
            <p:ph type="dt" sz="half" idx="10"/>
          </p:nvPr>
        </p:nvSpPr>
        <p:spPr/>
        <p:txBody>
          <a:bodyPr/>
          <a:lstStyle/>
          <a:p>
            <a:fld id="{295683AB-6A28-BF45-BF51-B30AE33E0E04}" type="datetimeFigureOut">
              <a:rPr lang="en-US" smtClean="0"/>
              <a:t>11/28/16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930A9-B062-3A44-8E77-5868CC2D3BB6}"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ltLang="zh-CN"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295683AB-6A28-BF45-BF51-B30AE33E0E04}" type="datetimeFigureOut">
              <a:rPr lang="en-US" smtClean="0"/>
              <a:t>11/28/16</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ltLang="zh-CN" smtClean="0"/>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ltLang="zh-CN" smtClean="0"/>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ltLang="zh-CN"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ltLang="zh-CN"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295683AB-6A28-BF45-BF51-B30AE33E0E04}" type="datetimeFigureOut">
              <a:rPr lang="en-US" smtClean="0"/>
              <a:t>11/28/16</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7E4930A9-B062-3A44-8E77-5868CC2D3BB6}"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ltLang="zh-CN"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dirty="0"/>
          </a:p>
        </p:txBody>
      </p:sp>
      <p:sp>
        <p:nvSpPr>
          <p:cNvPr id="5" name="Date Placeholder 4"/>
          <p:cNvSpPr>
            <a:spLocks noGrp="1"/>
          </p:cNvSpPr>
          <p:nvPr>
            <p:ph type="dt" sz="half" idx="10"/>
          </p:nvPr>
        </p:nvSpPr>
        <p:spPr/>
        <p:txBody>
          <a:bodyPr/>
          <a:lstStyle/>
          <a:p>
            <a:fld id="{295683AB-6A28-BF45-BF51-B30AE33E0E04}" type="datetimeFigureOut">
              <a:rPr lang="en-US" smtClean="0"/>
              <a:t>11/28/16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930A9-B062-3A44-8E77-5868CC2D3BB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ltLang="zh-CN"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dirty="0"/>
          </a:p>
        </p:txBody>
      </p:sp>
      <p:sp>
        <p:nvSpPr>
          <p:cNvPr id="7" name="Date Placeholder 6"/>
          <p:cNvSpPr>
            <a:spLocks noGrp="1"/>
          </p:cNvSpPr>
          <p:nvPr>
            <p:ph type="dt" sz="half" idx="10"/>
          </p:nvPr>
        </p:nvSpPr>
        <p:spPr/>
        <p:txBody>
          <a:bodyPr/>
          <a:lstStyle/>
          <a:p>
            <a:fld id="{295683AB-6A28-BF45-BF51-B30AE33E0E04}" type="datetimeFigureOut">
              <a:rPr lang="en-US" smtClean="0"/>
              <a:t>11/28/16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930A9-B062-3A44-8E77-5868CC2D3BB6}"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ltLang="zh-CN"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dirty="0"/>
          </a:p>
        </p:txBody>
      </p:sp>
      <p:sp>
        <p:nvSpPr>
          <p:cNvPr id="5" name="Date Placeholder 4"/>
          <p:cNvSpPr>
            <a:spLocks noGrp="1"/>
          </p:cNvSpPr>
          <p:nvPr>
            <p:ph type="dt" sz="half" idx="10"/>
          </p:nvPr>
        </p:nvSpPr>
        <p:spPr/>
        <p:txBody>
          <a:bodyPr/>
          <a:lstStyle/>
          <a:p>
            <a:fld id="{295683AB-6A28-BF45-BF51-B30AE33E0E04}" type="datetimeFigureOut">
              <a:rPr lang="en-US" smtClean="0"/>
              <a:t>11/28/16</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7E4930A9-B062-3A44-8E77-5868CC2D3BB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ltLang="zh-CN"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dirty="0"/>
          </a:p>
        </p:txBody>
      </p:sp>
      <p:sp>
        <p:nvSpPr>
          <p:cNvPr id="5" name="Date Placeholder 4"/>
          <p:cNvSpPr>
            <a:spLocks noGrp="1"/>
          </p:cNvSpPr>
          <p:nvPr>
            <p:ph type="dt" sz="half" idx="10"/>
          </p:nvPr>
        </p:nvSpPr>
        <p:spPr/>
        <p:txBody>
          <a:bodyPr/>
          <a:lstStyle/>
          <a:p>
            <a:fld id="{295683AB-6A28-BF45-BF51-B30AE33E0E04}" type="datetimeFigureOut">
              <a:rPr lang="en-US" smtClean="0"/>
              <a:t>11/28/16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930A9-B062-3A44-8E77-5868CC2D3BB6}"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ltLang="zh-CN"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295683AB-6A28-BF45-BF51-B30AE33E0E04}" type="datetimeFigureOut">
              <a:rPr lang="en-US" smtClean="0"/>
              <a:t>11/28/16</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7E4930A9-B062-3A44-8E77-5868CC2D3BB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jpg"/><Relationship Id="rId6" Type="http://schemas.openxmlformats.org/officeDocument/2006/relationships/image" Target="../media/image2.png"/><Relationship Id="rId1" Type="http://schemas.microsoft.com/office/2007/relationships/media" Target="../media/media1.wav"/><Relationship Id="rId2" Type="http://schemas.openxmlformats.org/officeDocument/2006/relationships/audio" Target="../media/media1.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3.png"/><Relationship Id="rId6" Type="http://schemas.openxmlformats.org/officeDocument/2006/relationships/image" Target="../media/image2.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2.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4.jpg"/><Relationship Id="rId6" Type="http://schemas.openxmlformats.org/officeDocument/2006/relationships/image" Target="../media/image2.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2.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2.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hyperlink" Target="http://www.wsj.com/articles/SB1011565452932132000" TargetMode="External"/><Relationship Id="rId4" Type="http://schemas.openxmlformats.org/officeDocument/2006/relationships/hyperlink" Target="https://en.wikipedia.org/wiki/Auditor_independench" TargetMode="External"/><Relationship Id="rId1" Type="http://schemas.openxmlformats.org/officeDocument/2006/relationships/slideLayout" Target="../slideLayouts/slideLayout2.xml"/><Relationship Id="rId2" Type="http://schemas.openxmlformats.org/officeDocument/2006/relationships/hyperlink" Target="http://www.global-ethic-now.de/gen-eng/0d_weltethos-und-wirtschaft/0d-01-globale-wirtschaft/0d-01-203-enron-folgen.ph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smtClean="0"/>
              <a:t>E</a:t>
            </a:r>
            <a:r>
              <a:rPr lang="en-US" altLang="zh-CN" sz="5400" dirty="0" smtClean="0"/>
              <a:t>nron</a:t>
            </a:r>
            <a:r>
              <a:rPr lang="zh-CN" altLang="en-US" sz="5400" dirty="0" smtClean="0"/>
              <a:t> </a:t>
            </a:r>
            <a:endParaRPr lang="en-US" sz="5400" dirty="0"/>
          </a:p>
        </p:txBody>
      </p:sp>
      <p:sp>
        <p:nvSpPr>
          <p:cNvPr id="3" name="Subtitle 2"/>
          <p:cNvSpPr>
            <a:spLocks noGrp="1"/>
          </p:cNvSpPr>
          <p:nvPr>
            <p:ph type="subTitle" idx="1"/>
          </p:nvPr>
        </p:nvSpPr>
        <p:spPr/>
        <p:txBody>
          <a:bodyPr>
            <a:normAutofit/>
          </a:bodyPr>
          <a:lstStyle/>
          <a:p>
            <a:r>
              <a:rPr lang="en-US" sz="4000" dirty="0" smtClean="0"/>
              <a:t>C</a:t>
            </a:r>
            <a:r>
              <a:rPr lang="en-US" altLang="zh-CN" sz="4000" dirty="0" smtClean="0"/>
              <a:t>ontrol</a:t>
            </a:r>
            <a:r>
              <a:rPr lang="zh-CN" altLang="en-US" sz="4000" dirty="0" smtClean="0"/>
              <a:t> </a:t>
            </a:r>
            <a:r>
              <a:rPr lang="en-US" altLang="zh-CN" sz="4000" dirty="0" smtClean="0"/>
              <a:t>Failure</a:t>
            </a:r>
            <a:r>
              <a:rPr lang="zh-CN" altLang="en-US" sz="4000" dirty="0" smtClean="0"/>
              <a:t> </a:t>
            </a:r>
            <a:endParaRPr lang="en-US" sz="4000" dirty="0"/>
          </a:p>
        </p:txBody>
      </p:sp>
      <p:pic>
        <p:nvPicPr>
          <p:cNvPr id="4" name="Picture 3"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305" y="707191"/>
            <a:ext cx="3558131" cy="3269223"/>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5239" y="5349937"/>
            <a:ext cx="812800" cy="812800"/>
          </a:xfrm>
          <a:prstGeom prst="rect">
            <a:avLst/>
          </a:prstGeom>
        </p:spPr>
      </p:pic>
    </p:spTree>
    <p:extLst>
      <p:ext uri="{BB962C8B-B14F-4D97-AF65-F5344CB8AC3E}">
        <p14:creationId xmlns:p14="http://schemas.microsoft.com/office/powerpoint/2010/main" val="301772985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5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
            </a:r>
            <a:r>
              <a:rPr lang="en-US" altLang="zh-CN" dirty="0" smtClean="0"/>
              <a:t>ompany</a:t>
            </a:r>
            <a:r>
              <a:rPr lang="zh-CN" altLang="en-US" dirty="0" smtClean="0"/>
              <a:t> </a:t>
            </a:r>
            <a:r>
              <a:rPr lang="en-US" altLang="zh-CN" dirty="0" smtClean="0"/>
              <a:t>Background</a:t>
            </a:r>
            <a:r>
              <a:rPr lang="zh-CN" altLang="en-US" dirty="0" smtClean="0"/>
              <a:t> </a:t>
            </a:r>
            <a:endParaRPr lang="en-US" dirty="0"/>
          </a:p>
        </p:txBody>
      </p:sp>
      <p:sp>
        <p:nvSpPr>
          <p:cNvPr id="3" name="Content Placeholder 2"/>
          <p:cNvSpPr>
            <a:spLocks noGrp="1"/>
          </p:cNvSpPr>
          <p:nvPr>
            <p:ph idx="1"/>
          </p:nvPr>
        </p:nvSpPr>
        <p:spPr>
          <a:xfrm>
            <a:off x="498475" y="1981200"/>
            <a:ext cx="6087558" cy="4144963"/>
          </a:xfrm>
        </p:spPr>
        <p:txBody>
          <a:bodyPr/>
          <a:lstStyle/>
          <a:p>
            <a:r>
              <a:rPr lang="en-US" dirty="0" smtClean="0">
                <a:latin typeface="Times New Roman"/>
                <a:cs typeface="Times New Roman"/>
              </a:rPr>
              <a:t>E</a:t>
            </a:r>
            <a:r>
              <a:rPr lang="en-US" altLang="zh-CN" dirty="0" smtClean="0">
                <a:latin typeface="Times New Roman"/>
                <a:cs typeface="Times New Roman"/>
              </a:rPr>
              <a:t>nron</a:t>
            </a:r>
            <a:r>
              <a:rPr lang="zh-CN" altLang="en-US" dirty="0" smtClean="0">
                <a:latin typeface="Times New Roman"/>
                <a:cs typeface="Times New Roman"/>
              </a:rPr>
              <a:t> </a:t>
            </a:r>
            <a:r>
              <a:rPr lang="en-US" altLang="zh-CN" dirty="0" smtClean="0">
                <a:latin typeface="Times New Roman"/>
                <a:cs typeface="Times New Roman"/>
              </a:rPr>
              <a:t>was</a:t>
            </a:r>
            <a:r>
              <a:rPr lang="zh-CN" altLang="en-US" dirty="0" smtClean="0">
                <a:latin typeface="Times New Roman"/>
                <a:cs typeface="Times New Roman"/>
              </a:rPr>
              <a:t> </a:t>
            </a:r>
            <a:r>
              <a:rPr lang="en-US" altLang="zh-CN" dirty="0" smtClean="0">
                <a:latin typeface="Times New Roman"/>
                <a:cs typeface="Times New Roman"/>
              </a:rPr>
              <a:t>established</a:t>
            </a:r>
            <a:r>
              <a:rPr lang="zh-CN" altLang="en-US" dirty="0" smtClean="0">
                <a:latin typeface="Times New Roman"/>
                <a:cs typeface="Times New Roman"/>
              </a:rPr>
              <a:t> </a:t>
            </a:r>
            <a:r>
              <a:rPr lang="en-US" altLang="zh-CN" dirty="0" smtClean="0">
                <a:latin typeface="Times New Roman"/>
                <a:cs typeface="Times New Roman"/>
              </a:rPr>
              <a:t>in</a:t>
            </a:r>
            <a:r>
              <a:rPr lang="zh-CN" altLang="en-US" dirty="0" smtClean="0">
                <a:latin typeface="Times New Roman"/>
                <a:cs typeface="Times New Roman"/>
              </a:rPr>
              <a:t> </a:t>
            </a:r>
            <a:r>
              <a:rPr lang="en-US" altLang="zh-CN" dirty="0" smtClean="0">
                <a:latin typeface="Times New Roman"/>
                <a:cs typeface="Times New Roman"/>
              </a:rPr>
              <a:t>1985</a:t>
            </a:r>
            <a:r>
              <a:rPr lang="zh-CN" altLang="en-US" dirty="0" smtClean="0">
                <a:latin typeface="Times New Roman"/>
                <a:cs typeface="Times New Roman"/>
              </a:rPr>
              <a:t> </a:t>
            </a:r>
            <a:r>
              <a:rPr lang="en-US" altLang="zh-CN" dirty="0" smtClean="0">
                <a:latin typeface="Times New Roman"/>
                <a:cs typeface="Times New Roman"/>
              </a:rPr>
              <a:t>by</a:t>
            </a:r>
            <a:r>
              <a:rPr lang="zh-CN" altLang="en-US" dirty="0" smtClean="0">
                <a:latin typeface="Times New Roman"/>
                <a:cs typeface="Times New Roman"/>
              </a:rPr>
              <a:t> </a:t>
            </a:r>
            <a:r>
              <a:rPr lang="en-US" altLang="zh-CN" dirty="0" smtClean="0">
                <a:latin typeface="Times New Roman"/>
                <a:cs typeface="Times New Roman"/>
              </a:rPr>
              <a:t>Kenneth</a:t>
            </a:r>
            <a:r>
              <a:rPr lang="zh-CN" altLang="en-US" dirty="0" smtClean="0">
                <a:latin typeface="Times New Roman"/>
                <a:cs typeface="Times New Roman"/>
              </a:rPr>
              <a:t> </a:t>
            </a:r>
            <a:r>
              <a:rPr lang="en-US" altLang="zh-CN" dirty="0" smtClean="0">
                <a:latin typeface="Times New Roman"/>
                <a:cs typeface="Times New Roman"/>
              </a:rPr>
              <a:t>Lay</a:t>
            </a:r>
            <a:r>
              <a:rPr lang="zh-CN" altLang="en-US" dirty="0" smtClean="0">
                <a:latin typeface="Times New Roman"/>
                <a:cs typeface="Times New Roman"/>
              </a:rPr>
              <a:t> </a:t>
            </a:r>
            <a:r>
              <a:rPr lang="en-US" altLang="zh-CN" dirty="0" smtClean="0">
                <a:latin typeface="Times New Roman"/>
                <a:cs typeface="Times New Roman"/>
              </a:rPr>
              <a:t>and</a:t>
            </a:r>
            <a:r>
              <a:rPr lang="zh-CN" altLang="en-US" dirty="0" smtClean="0">
                <a:latin typeface="Times New Roman"/>
                <a:cs typeface="Times New Roman"/>
              </a:rPr>
              <a:t> </a:t>
            </a:r>
            <a:r>
              <a:rPr lang="en-US" altLang="zh-CN" dirty="0" smtClean="0">
                <a:latin typeface="Times New Roman"/>
                <a:cs typeface="Times New Roman"/>
              </a:rPr>
              <a:t>Jeffrey</a:t>
            </a:r>
            <a:r>
              <a:rPr lang="zh-CN" altLang="en-US" dirty="0">
                <a:latin typeface="Times New Roman"/>
                <a:cs typeface="Times New Roman"/>
              </a:rPr>
              <a:t> </a:t>
            </a:r>
            <a:r>
              <a:rPr lang="en-US" altLang="zh-CN" dirty="0" smtClean="0">
                <a:latin typeface="Times New Roman"/>
                <a:cs typeface="Times New Roman"/>
              </a:rPr>
              <a:t>Skilling.</a:t>
            </a:r>
            <a:r>
              <a:rPr lang="zh-CN" altLang="en-US" dirty="0" smtClean="0">
                <a:latin typeface="Times New Roman"/>
                <a:cs typeface="Times New Roman"/>
              </a:rPr>
              <a:t> </a:t>
            </a:r>
            <a:endParaRPr lang="en-US" altLang="zh-CN" dirty="0" smtClean="0">
              <a:latin typeface="Times New Roman"/>
              <a:cs typeface="Times New Roman"/>
            </a:endParaRPr>
          </a:p>
          <a:p>
            <a:r>
              <a:rPr lang="en-US" dirty="0" smtClean="0">
                <a:latin typeface="Times New Roman"/>
                <a:cs typeface="Times New Roman"/>
              </a:rPr>
              <a:t>T</a:t>
            </a:r>
            <a:r>
              <a:rPr lang="en-US" altLang="zh-CN" dirty="0" smtClean="0">
                <a:latin typeface="Times New Roman"/>
                <a:cs typeface="Times New Roman"/>
              </a:rPr>
              <a:t>he</a:t>
            </a:r>
            <a:r>
              <a:rPr lang="zh-CN" altLang="en-US" dirty="0" smtClean="0">
                <a:latin typeface="Times New Roman"/>
                <a:cs typeface="Times New Roman"/>
              </a:rPr>
              <a:t> </a:t>
            </a:r>
            <a:r>
              <a:rPr lang="en-US" altLang="zh-CN" dirty="0" smtClean="0">
                <a:latin typeface="Times New Roman"/>
                <a:cs typeface="Times New Roman"/>
              </a:rPr>
              <a:t>Enron</a:t>
            </a:r>
            <a:r>
              <a:rPr lang="zh-CN" altLang="en-US" dirty="0" smtClean="0">
                <a:latin typeface="Times New Roman"/>
                <a:cs typeface="Times New Roman"/>
              </a:rPr>
              <a:t> </a:t>
            </a:r>
            <a:r>
              <a:rPr lang="en-US" altLang="zh-CN" dirty="0" smtClean="0">
                <a:latin typeface="Times New Roman"/>
                <a:cs typeface="Times New Roman"/>
              </a:rPr>
              <a:t>company</a:t>
            </a:r>
            <a:r>
              <a:rPr lang="zh-CN" altLang="en-US" dirty="0" smtClean="0">
                <a:latin typeface="Times New Roman"/>
                <a:cs typeface="Times New Roman"/>
              </a:rPr>
              <a:t> </a:t>
            </a:r>
            <a:r>
              <a:rPr lang="en-US" altLang="zh-CN" dirty="0" smtClean="0">
                <a:latin typeface="Times New Roman"/>
                <a:cs typeface="Times New Roman"/>
              </a:rPr>
              <a:t>was</a:t>
            </a:r>
            <a:r>
              <a:rPr lang="zh-CN" altLang="en-US" dirty="0" smtClean="0">
                <a:latin typeface="Times New Roman"/>
                <a:cs typeface="Times New Roman"/>
              </a:rPr>
              <a:t> </a:t>
            </a:r>
            <a:r>
              <a:rPr lang="en-US" altLang="zh-CN" dirty="0" smtClean="0">
                <a:latin typeface="Times New Roman"/>
                <a:cs typeface="Times New Roman"/>
              </a:rPr>
              <a:t>the</a:t>
            </a:r>
            <a:r>
              <a:rPr lang="zh-CN" altLang="en-US" dirty="0" smtClean="0">
                <a:latin typeface="Times New Roman"/>
                <a:cs typeface="Times New Roman"/>
              </a:rPr>
              <a:t> </a:t>
            </a:r>
            <a:r>
              <a:rPr lang="zh-CN" altLang="zh-CN" dirty="0" smtClean="0">
                <a:latin typeface="Times New Roman"/>
                <a:cs typeface="Times New Roman"/>
              </a:rPr>
              <a:t>7</a:t>
            </a:r>
            <a:r>
              <a:rPr lang="en-US" altLang="zh-CN" baseline="30000" dirty="0" err="1" smtClean="0">
                <a:latin typeface="Times New Roman"/>
                <a:cs typeface="Times New Roman"/>
              </a:rPr>
              <a:t>th</a:t>
            </a:r>
            <a:r>
              <a:rPr lang="zh-CN" altLang="en-US" dirty="0">
                <a:latin typeface="Times New Roman"/>
                <a:cs typeface="Times New Roman"/>
              </a:rPr>
              <a:t> </a:t>
            </a:r>
            <a:r>
              <a:rPr lang="en-US" altLang="zh-CN" dirty="0" smtClean="0">
                <a:latin typeface="Times New Roman"/>
                <a:cs typeface="Times New Roman"/>
              </a:rPr>
              <a:t>largest</a:t>
            </a:r>
            <a:r>
              <a:rPr lang="zh-CN" altLang="en-US" dirty="0" smtClean="0">
                <a:latin typeface="Times New Roman"/>
                <a:cs typeface="Times New Roman"/>
              </a:rPr>
              <a:t> </a:t>
            </a:r>
            <a:r>
              <a:rPr lang="en-US" altLang="zh-CN" dirty="0" smtClean="0">
                <a:latin typeface="Times New Roman"/>
                <a:cs typeface="Times New Roman"/>
              </a:rPr>
              <a:t>corporation</a:t>
            </a:r>
            <a:r>
              <a:rPr lang="zh-CN" altLang="en-US" dirty="0" smtClean="0">
                <a:latin typeface="Times New Roman"/>
                <a:cs typeface="Times New Roman"/>
              </a:rPr>
              <a:t> </a:t>
            </a:r>
            <a:r>
              <a:rPr lang="en-US" altLang="zh-CN" dirty="0" smtClean="0">
                <a:latin typeface="Times New Roman"/>
                <a:cs typeface="Times New Roman"/>
              </a:rPr>
              <a:t>in</a:t>
            </a:r>
            <a:r>
              <a:rPr lang="zh-CN" altLang="en-US" dirty="0" smtClean="0">
                <a:latin typeface="Times New Roman"/>
                <a:cs typeface="Times New Roman"/>
              </a:rPr>
              <a:t> </a:t>
            </a:r>
            <a:r>
              <a:rPr lang="en-US" altLang="zh-CN" dirty="0" smtClean="0">
                <a:latin typeface="Times New Roman"/>
                <a:cs typeface="Times New Roman"/>
              </a:rPr>
              <a:t>America</a:t>
            </a:r>
            <a:r>
              <a:rPr lang="zh-CN" altLang="en-US" dirty="0" smtClean="0">
                <a:latin typeface="Times New Roman"/>
                <a:cs typeface="Times New Roman"/>
              </a:rPr>
              <a:t>. </a:t>
            </a:r>
            <a:endParaRPr lang="en-US" altLang="zh-CN" dirty="0" smtClean="0">
              <a:latin typeface="Times New Roman"/>
              <a:cs typeface="Times New Roman"/>
            </a:endParaRPr>
          </a:p>
          <a:p>
            <a:r>
              <a:rPr lang="en-US" altLang="zh-CN" dirty="0" smtClean="0">
                <a:latin typeface="Times New Roman"/>
                <a:cs typeface="Times New Roman"/>
              </a:rPr>
              <a:t>It was</a:t>
            </a:r>
            <a:r>
              <a:rPr lang="zh-CN" altLang="en-US" dirty="0" smtClean="0">
                <a:latin typeface="Times New Roman"/>
                <a:cs typeface="Times New Roman"/>
              </a:rPr>
              <a:t> </a:t>
            </a:r>
            <a:r>
              <a:rPr lang="en-US" altLang="zh-CN" dirty="0" smtClean="0">
                <a:latin typeface="Times New Roman"/>
                <a:cs typeface="Times New Roman"/>
              </a:rPr>
              <a:t>named</a:t>
            </a:r>
            <a:r>
              <a:rPr lang="zh-CN" altLang="en-US" dirty="0" smtClean="0">
                <a:latin typeface="Times New Roman"/>
                <a:cs typeface="Times New Roman"/>
              </a:rPr>
              <a:t> </a:t>
            </a:r>
            <a:r>
              <a:rPr lang="en-US" altLang="zh-CN" dirty="0" smtClean="0">
                <a:latin typeface="Times New Roman"/>
                <a:cs typeface="Times New Roman"/>
              </a:rPr>
              <a:t>“America’s</a:t>
            </a:r>
            <a:r>
              <a:rPr lang="zh-CN" altLang="en-US" dirty="0" smtClean="0">
                <a:latin typeface="Times New Roman"/>
                <a:cs typeface="Times New Roman"/>
              </a:rPr>
              <a:t> </a:t>
            </a:r>
            <a:r>
              <a:rPr lang="en-US" altLang="zh-CN" dirty="0" smtClean="0">
                <a:latin typeface="Times New Roman"/>
                <a:cs typeface="Times New Roman"/>
              </a:rPr>
              <a:t>most</a:t>
            </a:r>
            <a:r>
              <a:rPr lang="zh-CN" altLang="en-US" dirty="0" smtClean="0">
                <a:latin typeface="Times New Roman"/>
                <a:cs typeface="Times New Roman"/>
              </a:rPr>
              <a:t> </a:t>
            </a:r>
            <a:r>
              <a:rPr lang="en-US" altLang="zh-CN" dirty="0" smtClean="0">
                <a:latin typeface="Times New Roman"/>
                <a:cs typeface="Times New Roman"/>
              </a:rPr>
              <a:t>innovative</a:t>
            </a:r>
            <a:r>
              <a:rPr lang="zh-CN" altLang="en-US" dirty="0" smtClean="0">
                <a:latin typeface="Times New Roman"/>
                <a:cs typeface="Times New Roman"/>
              </a:rPr>
              <a:t> </a:t>
            </a:r>
            <a:r>
              <a:rPr lang="en-US" altLang="zh-CN" dirty="0" smtClean="0">
                <a:latin typeface="Times New Roman"/>
                <a:cs typeface="Times New Roman"/>
              </a:rPr>
              <a:t>company”</a:t>
            </a:r>
            <a:r>
              <a:rPr lang="zh-CN" altLang="en-US" dirty="0" smtClean="0">
                <a:latin typeface="Times New Roman"/>
                <a:cs typeface="Times New Roman"/>
              </a:rPr>
              <a:t> </a:t>
            </a:r>
            <a:endParaRPr lang="en-US" altLang="zh-CN" dirty="0" smtClean="0">
              <a:latin typeface="Times New Roman"/>
              <a:cs typeface="Times New Roman"/>
            </a:endParaRPr>
          </a:p>
          <a:p>
            <a:r>
              <a:rPr lang="en-US" altLang="zh-CN" dirty="0" smtClean="0">
                <a:latin typeface="Times New Roman"/>
                <a:cs typeface="Times New Roman"/>
              </a:rPr>
              <a:t>One</a:t>
            </a:r>
            <a:r>
              <a:rPr lang="zh-CN" altLang="en-US" dirty="0" smtClean="0">
                <a:latin typeface="Times New Roman"/>
                <a:cs typeface="Times New Roman"/>
              </a:rPr>
              <a:t> </a:t>
            </a:r>
            <a:r>
              <a:rPr lang="en-US" altLang="zh-CN" dirty="0" smtClean="0">
                <a:latin typeface="Times New Roman"/>
                <a:cs typeface="Times New Roman"/>
              </a:rPr>
              <a:t>of</a:t>
            </a:r>
            <a:r>
              <a:rPr lang="zh-CN" altLang="en-US" dirty="0" smtClean="0">
                <a:latin typeface="Times New Roman"/>
                <a:cs typeface="Times New Roman"/>
              </a:rPr>
              <a:t> </a:t>
            </a:r>
            <a:r>
              <a:rPr lang="en-US" altLang="zh-CN" dirty="0" smtClean="0">
                <a:latin typeface="Times New Roman"/>
                <a:cs typeface="Times New Roman"/>
              </a:rPr>
              <a:t>the</a:t>
            </a:r>
            <a:r>
              <a:rPr lang="zh-CN" altLang="en-US" dirty="0" smtClean="0">
                <a:latin typeface="Times New Roman"/>
                <a:cs typeface="Times New Roman"/>
              </a:rPr>
              <a:t> </a:t>
            </a:r>
            <a:r>
              <a:rPr lang="en-US" altLang="zh-CN" dirty="0" smtClean="0">
                <a:latin typeface="Times New Roman"/>
                <a:cs typeface="Times New Roman"/>
              </a:rPr>
              <a:t>largest</a:t>
            </a:r>
            <a:r>
              <a:rPr lang="zh-CN" altLang="en-US" dirty="0" smtClean="0">
                <a:latin typeface="Times New Roman"/>
                <a:cs typeface="Times New Roman"/>
              </a:rPr>
              <a:t> </a:t>
            </a:r>
            <a:r>
              <a:rPr lang="en-US" altLang="zh-CN" dirty="0" smtClean="0">
                <a:latin typeface="Times New Roman"/>
                <a:cs typeface="Times New Roman"/>
              </a:rPr>
              <a:t>companies</a:t>
            </a:r>
            <a:r>
              <a:rPr lang="zh-CN" altLang="en-US" dirty="0" smtClean="0">
                <a:latin typeface="Times New Roman"/>
                <a:cs typeface="Times New Roman"/>
              </a:rPr>
              <a:t> </a:t>
            </a:r>
            <a:r>
              <a:rPr lang="en-US" altLang="zh-CN" dirty="0" smtClean="0">
                <a:latin typeface="Times New Roman"/>
                <a:cs typeface="Times New Roman"/>
              </a:rPr>
              <a:t>to</a:t>
            </a:r>
            <a:r>
              <a:rPr lang="zh-CN" altLang="en-US" dirty="0" smtClean="0">
                <a:latin typeface="Times New Roman"/>
                <a:cs typeface="Times New Roman"/>
              </a:rPr>
              <a:t> </a:t>
            </a:r>
            <a:r>
              <a:rPr lang="en-US" altLang="zh-CN" dirty="0" smtClean="0">
                <a:latin typeface="Times New Roman"/>
                <a:cs typeface="Times New Roman"/>
              </a:rPr>
              <a:t>produce</a:t>
            </a:r>
            <a:r>
              <a:rPr lang="zh-CN" altLang="en-US" dirty="0" smtClean="0">
                <a:latin typeface="Times New Roman"/>
                <a:cs typeface="Times New Roman"/>
              </a:rPr>
              <a:t> </a:t>
            </a:r>
            <a:r>
              <a:rPr lang="en-US" altLang="zh-CN" dirty="0" smtClean="0">
                <a:latin typeface="Times New Roman"/>
                <a:cs typeface="Times New Roman"/>
              </a:rPr>
              <a:t>electricity</a:t>
            </a:r>
            <a:r>
              <a:rPr lang="zh-CN" altLang="en-US" dirty="0" smtClean="0">
                <a:latin typeface="Times New Roman"/>
                <a:cs typeface="Times New Roman"/>
              </a:rPr>
              <a:t>, </a:t>
            </a:r>
            <a:r>
              <a:rPr lang="en-US" altLang="zh-CN" dirty="0" smtClean="0">
                <a:latin typeface="Times New Roman"/>
                <a:cs typeface="Times New Roman"/>
              </a:rPr>
              <a:t>natural</a:t>
            </a:r>
            <a:r>
              <a:rPr lang="zh-CN" altLang="en-US" dirty="0" smtClean="0">
                <a:latin typeface="Times New Roman"/>
                <a:cs typeface="Times New Roman"/>
              </a:rPr>
              <a:t> </a:t>
            </a:r>
            <a:r>
              <a:rPr lang="en-US" altLang="zh-CN" dirty="0" smtClean="0">
                <a:latin typeface="Times New Roman"/>
                <a:cs typeface="Times New Roman"/>
              </a:rPr>
              <a:t>gases</a:t>
            </a:r>
            <a:r>
              <a:rPr lang="zh-CN" altLang="en-US" dirty="0" smtClean="0">
                <a:latin typeface="Times New Roman"/>
                <a:cs typeface="Times New Roman"/>
              </a:rPr>
              <a:t>,</a:t>
            </a:r>
            <a:r>
              <a:rPr lang="en-US" altLang="zh-CN" dirty="0" smtClean="0">
                <a:latin typeface="Times New Roman"/>
                <a:cs typeface="Times New Roman"/>
              </a:rPr>
              <a:t>and</a:t>
            </a:r>
            <a:r>
              <a:rPr lang="zh-CN" altLang="en-US" dirty="0" smtClean="0">
                <a:latin typeface="Times New Roman"/>
                <a:cs typeface="Times New Roman"/>
              </a:rPr>
              <a:t> </a:t>
            </a:r>
            <a:r>
              <a:rPr lang="en-US" altLang="zh-CN" dirty="0" smtClean="0">
                <a:latin typeface="Times New Roman"/>
                <a:cs typeface="Times New Roman"/>
              </a:rPr>
              <a:t>other</a:t>
            </a:r>
            <a:r>
              <a:rPr lang="zh-CN" altLang="en-US" dirty="0" smtClean="0">
                <a:latin typeface="Times New Roman"/>
                <a:cs typeface="Times New Roman"/>
              </a:rPr>
              <a:t> </a:t>
            </a:r>
            <a:r>
              <a:rPr lang="en-US" altLang="zh-CN" dirty="0" smtClean="0">
                <a:latin typeface="Times New Roman"/>
                <a:cs typeface="Times New Roman"/>
              </a:rPr>
              <a:t>communication</a:t>
            </a:r>
            <a:r>
              <a:rPr lang="zh-CN" altLang="en-US" dirty="0" smtClean="0">
                <a:latin typeface="Times New Roman"/>
                <a:cs typeface="Times New Roman"/>
              </a:rPr>
              <a:t> </a:t>
            </a:r>
            <a:r>
              <a:rPr lang="en-US" altLang="zh-CN" dirty="0" smtClean="0">
                <a:latin typeface="Times New Roman"/>
                <a:cs typeface="Times New Roman"/>
              </a:rPr>
              <a:t>initiatives</a:t>
            </a:r>
          </a:p>
        </p:txBody>
      </p:sp>
      <p:pic>
        <p:nvPicPr>
          <p:cNvPr id="4" name="Picture 3"/>
          <p:cNvPicPr>
            <a:picLocks noChangeAspect="1"/>
          </p:cNvPicPr>
          <p:nvPr/>
        </p:nvPicPr>
        <p:blipFill>
          <a:blip r:embed="rId5"/>
          <a:stretch>
            <a:fillRect/>
          </a:stretch>
        </p:blipFill>
        <p:spPr>
          <a:xfrm>
            <a:off x="6334462" y="2734127"/>
            <a:ext cx="2809538" cy="3392036"/>
          </a:xfrm>
          <a:prstGeom prst="rect">
            <a:avLst/>
          </a:prstGeom>
        </p:spPr>
      </p:pic>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11867" y="5313363"/>
            <a:ext cx="812800" cy="812800"/>
          </a:xfrm>
          <a:prstGeom prst="rect">
            <a:avLst/>
          </a:prstGeom>
        </p:spPr>
      </p:pic>
    </p:spTree>
    <p:extLst>
      <p:ext uri="{BB962C8B-B14F-4D97-AF65-F5344CB8AC3E}">
        <p14:creationId xmlns:p14="http://schemas.microsoft.com/office/powerpoint/2010/main" val="63884589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1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
            </a:r>
            <a:r>
              <a:rPr lang="en-US" dirty="0" smtClean="0"/>
              <a:t>hat happened? </a:t>
            </a:r>
            <a:endParaRPr lang="en-US" dirty="0"/>
          </a:p>
        </p:txBody>
      </p:sp>
      <p:sp>
        <p:nvSpPr>
          <p:cNvPr id="3" name="Content Placeholder 2"/>
          <p:cNvSpPr>
            <a:spLocks noGrp="1"/>
          </p:cNvSpPr>
          <p:nvPr>
            <p:ph idx="1"/>
          </p:nvPr>
        </p:nvSpPr>
        <p:spPr/>
        <p:txBody>
          <a:bodyPr/>
          <a:lstStyle/>
          <a:p>
            <a:r>
              <a:rPr lang="en-US" sz="2400" dirty="0"/>
              <a:t>Enron's complex financial statements were confusing to shareholders and analysts</a:t>
            </a:r>
            <a:r>
              <a:rPr lang="en-US" sz="2400" dirty="0" smtClean="0"/>
              <a:t>.</a:t>
            </a:r>
          </a:p>
          <a:p>
            <a:r>
              <a:rPr lang="en-US" sz="2400" dirty="0" smtClean="0"/>
              <a:t> </a:t>
            </a:r>
            <a:r>
              <a:rPr lang="en-US" altLang="zh-CN" sz="2400" dirty="0" smtClean="0"/>
              <a:t>Fooled</a:t>
            </a:r>
            <a:r>
              <a:rPr lang="zh-CN" altLang="en-US" sz="2400" dirty="0" smtClean="0"/>
              <a:t> </a:t>
            </a:r>
            <a:r>
              <a:rPr lang="en-US" altLang="zh-CN" sz="2400" dirty="0" smtClean="0"/>
              <a:t>everyone</a:t>
            </a:r>
            <a:r>
              <a:rPr lang="zh-CN" altLang="en-US" sz="2400" dirty="0" smtClean="0"/>
              <a:t> </a:t>
            </a:r>
            <a:r>
              <a:rPr lang="en-US" altLang="zh-CN" sz="2400" dirty="0" smtClean="0"/>
              <a:t>into</a:t>
            </a:r>
            <a:r>
              <a:rPr lang="zh-CN" altLang="en-US" sz="2400" dirty="0" smtClean="0"/>
              <a:t> </a:t>
            </a:r>
            <a:r>
              <a:rPr lang="en-US" altLang="zh-CN" sz="2400" dirty="0" smtClean="0"/>
              <a:t>thinking</a:t>
            </a:r>
            <a:r>
              <a:rPr lang="zh-CN" altLang="en-US" sz="2400" dirty="0" smtClean="0"/>
              <a:t> </a:t>
            </a:r>
            <a:r>
              <a:rPr lang="en-US" altLang="zh-CN" sz="2400" dirty="0" smtClean="0"/>
              <a:t>Enron</a:t>
            </a:r>
            <a:r>
              <a:rPr lang="zh-CN" altLang="en-US" sz="2400" dirty="0" smtClean="0"/>
              <a:t> </a:t>
            </a:r>
            <a:r>
              <a:rPr lang="en-US" altLang="zh-CN" sz="2400" dirty="0" smtClean="0"/>
              <a:t>were</a:t>
            </a:r>
            <a:r>
              <a:rPr lang="zh-CN" altLang="en-US" sz="2400" dirty="0" smtClean="0"/>
              <a:t> </a:t>
            </a:r>
            <a:r>
              <a:rPr lang="en-US" altLang="zh-CN" sz="2400" dirty="0" smtClean="0"/>
              <a:t>making</a:t>
            </a:r>
            <a:r>
              <a:rPr lang="zh-CN" altLang="en-US" sz="2400" dirty="0"/>
              <a:t> </a:t>
            </a:r>
            <a:r>
              <a:rPr lang="en-US" altLang="zh-CN" sz="2400" dirty="0" smtClean="0"/>
              <a:t>tons</a:t>
            </a:r>
            <a:r>
              <a:rPr lang="zh-CN" altLang="en-US" sz="2400" dirty="0" smtClean="0"/>
              <a:t> </a:t>
            </a:r>
            <a:r>
              <a:rPr lang="en-US" altLang="zh-CN" sz="2400" dirty="0" smtClean="0"/>
              <a:t>of</a:t>
            </a:r>
            <a:r>
              <a:rPr lang="zh-CN" altLang="en-US" sz="2400" dirty="0" smtClean="0"/>
              <a:t> </a:t>
            </a:r>
            <a:r>
              <a:rPr lang="en-US" altLang="zh-CN" sz="2400" dirty="0" smtClean="0"/>
              <a:t>money.</a:t>
            </a:r>
          </a:p>
          <a:p>
            <a:r>
              <a:rPr lang="en-US" altLang="zh-CN" sz="2400" dirty="0" smtClean="0"/>
              <a:t>Lied</a:t>
            </a:r>
            <a:r>
              <a:rPr lang="zh-CN" altLang="en-US" sz="2400" dirty="0" smtClean="0"/>
              <a:t> </a:t>
            </a:r>
            <a:r>
              <a:rPr lang="en-US" altLang="zh-CN" sz="2400" dirty="0" smtClean="0"/>
              <a:t>about</a:t>
            </a:r>
            <a:r>
              <a:rPr lang="zh-CN" altLang="en-US" sz="2400" dirty="0" smtClean="0"/>
              <a:t> </a:t>
            </a:r>
            <a:r>
              <a:rPr lang="en-US" altLang="zh-CN" sz="2400" dirty="0" smtClean="0"/>
              <a:t>profits</a:t>
            </a:r>
          </a:p>
          <a:p>
            <a:r>
              <a:rPr lang="en-US" altLang="zh-CN" sz="2400" dirty="0" smtClean="0"/>
              <a:t>Concealed</a:t>
            </a:r>
            <a:r>
              <a:rPr lang="zh-CN" altLang="en-US" sz="2400" dirty="0" smtClean="0"/>
              <a:t> </a:t>
            </a:r>
            <a:r>
              <a:rPr lang="en-US" altLang="zh-CN" sz="2400" dirty="0" smtClean="0"/>
              <a:t>debts</a:t>
            </a:r>
            <a:r>
              <a:rPr lang="zh-CN" altLang="en-US" sz="2400" dirty="0" smtClean="0"/>
              <a:t> </a:t>
            </a:r>
            <a:r>
              <a:rPr lang="en-US" altLang="zh-CN" sz="2400" dirty="0" smtClean="0"/>
              <a:t>so</a:t>
            </a:r>
            <a:r>
              <a:rPr lang="zh-CN" altLang="en-US" sz="2400" dirty="0" smtClean="0"/>
              <a:t> </a:t>
            </a:r>
            <a:r>
              <a:rPr lang="en-US" altLang="zh-CN" sz="2400" dirty="0" smtClean="0"/>
              <a:t>they</a:t>
            </a:r>
            <a:r>
              <a:rPr lang="zh-CN" altLang="en-US" sz="2400" dirty="0" smtClean="0"/>
              <a:t> </a:t>
            </a:r>
            <a:r>
              <a:rPr lang="en-US" altLang="zh-CN" sz="2400" dirty="0" smtClean="0"/>
              <a:t>did</a:t>
            </a:r>
            <a:r>
              <a:rPr lang="zh-CN" altLang="en-US" sz="2400" dirty="0" smtClean="0"/>
              <a:t> </a:t>
            </a:r>
            <a:r>
              <a:rPr lang="en-US" altLang="zh-CN" sz="2400" dirty="0" smtClean="0"/>
              <a:t>not show up on accounts</a:t>
            </a:r>
          </a:p>
          <a:p>
            <a:endParaRPr lang="en-US" sz="2400" dirty="0"/>
          </a:p>
          <a:p>
            <a:pPr marL="0" indent="0">
              <a:buNone/>
            </a:pPr>
            <a:endParaRPr lang="en-US" altLang="zh-CN" dirty="0" smtClean="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11633" y="5086520"/>
            <a:ext cx="812800" cy="812800"/>
          </a:xfrm>
          <a:prstGeom prst="rect">
            <a:avLst/>
          </a:prstGeom>
        </p:spPr>
      </p:pic>
    </p:spTree>
    <p:extLst>
      <p:ext uri="{BB962C8B-B14F-4D97-AF65-F5344CB8AC3E}">
        <p14:creationId xmlns:p14="http://schemas.microsoft.com/office/powerpoint/2010/main" val="244425235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3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
            </a:r>
            <a:r>
              <a:rPr lang="en-US" dirty="0" smtClean="0"/>
              <a:t>ontrol Failure</a:t>
            </a:r>
            <a:endParaRPr lang="en-US" dirty="0"/>
          </a:p>
        </p:txBody>
      </p:sp>
      <p:sp>
        <p:nvSpPr>
          <p:cNvPr id="3" name="Content Placeholder 2"/>
          <p:cNvSpPr>
            <a:spLocks noGrp="1"/>
          </p:cNvSpPr>
          <p:nvPr>
            <p:ph idx="1"/>
          </p:nvPr>
        </p:nvSpPr>
        <p:spPr>
          <a:xfrm>
            <a:off x="498475" y="1981200"/>
            <a:ext cx="6793204" cy="4144963"/>
          </a:xfrm>
        </p:spPr>
        <p:txBody>
          <a:bodyPr>
            <a:normAutofit/>
          </a:bodyPr>
          <a:lstStyle/>
          <a:p>
            <a:r>
              <a:rPr lang="en-US" altLang="zh-CN" sz="2400" dirty="0" smtClean="0"/>
              <a:t>Ethnicity of management: Top official at Enron abused their power and privileges.</a:t>
            </a:r>
          </a:p>
          <a:p>
            <a:r>
              <a:rPr lang="en-US" sz="2400" dirty="0" smtClean="0"/>
              <a:t>Auditor independence: The accounting firm, A</a:t>
            </a:r>
            <a:r>
              <a:rPr lang="en-US" altLang="zh-CN" sz="2400" dirty="0" smtClean="0"/>
              <a:t>rthur</a:t>
            </a:r>
            <a:r>
              <a:rPr lang="zh-CN" altLang="en-US" sz="2400" dirty="0" smtClean="0"/>
              <a:t> </a:t>
            </a:r>
            <a:r>
              <a:rPr lang="en-US" altLang="zh-CN" sz="2400" dirty="0" smtClean="0"/>
              <a:t>Anderson, not only provides auditing services but also consulting services to Enron.</a:t>
            </a:r>
          </a:p>
          <a:p>
            <a:r>
              <a:rPr lang="en-US" altLang="zh-CN" sz="2400" dirty="0" smtClean="0"/>
              <a:t>Employee collusion. Many</a:t>
            </a:r>
            <a:r>
              <a:rPr lang="zh-CN" altLang="en-US" sz="2400" dirty="0" smtClean="0"/>
              <a:t> </a:t>
            </a:r>
            <a:r>
              <a:rPr lang="en-US" altLang="zh-CN" sz="2400" dirty="0" smtClean="0"/>
              <a:t>Enron employees worked for</a:t>
            </a:r>
            <a:r>
              <a:rPr lang="zh-CN" altLang="en-US" sz="2400" dirty="0" smtClean="0"/>
              <a:t> </a:t>
            </a:r>
            <a:r>
              <a:rPr lang="en-US" altLang="zh-CN" sz="2400" dirty="0" smtClean="0"/>
              <a:t>Arthur</a:t>
            </a:r>
            <a:r>
              <a:rPr lang="zh-CN" altLang="en-US" sz="2400" dirty="0" smtClean="0"/>
              <a:t> </a:t>
            </a:r>
            <a:r>
              <a:rPr lang="en-US" altLang="zh-CN" sz="2400" dirty="0" smtClean="0"/>
              <a:t>Anderson</a:t>
            </a:r>
            <a:r>
              <a:rPr lang="zh-CN" altLang="en-US" sz="2400" dirty="0" smtClean="0"/>
              <a:t> </a:t>
            </a:r>
            <a:r>
              <a:rPr lang="en-US" altLang="zh-CN" sz="2400" dirty="0" smtClean="0"/>
              <a:t>before.</a:t>
            </a:r>
          </a:p>
        </p:txBody>
      </p:sp>
      <p:pic>
        <p:nvPicPr>
          <p:cNvPr id="4" name="Picture 3" descr="imag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2847" y="155732"/>
            <a:ext cx="2575938" cy="1825468"/>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41987" y="5313363"/>
            <a:ext cx="812800" cy="812800"/>
          </a:xfrm>
          <a:prstGeom prst="rect">
            <a:avLst/>
          </a:prstGeom>
        </p:spPr>
      </p:pic>
    </p:spTree>
    <p:extLst>
      <p:ext uri="{BB962C8B-B14F-4D97-AF65-F5344CB8AC3E}">
        <p14:creationId xmlns:p14="http://schemas.microsoft.com/office/powerpoint/2010/main" val="283790505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3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498474" y="1600200"/>
            <a:ext cx="7556313" cy="4144963"/>
          </a:xfrm>
        </p:spPr>
        <p:txBody>
          <a:bodyPr/>
          <a:lstStyle/>
          <a:p>
            <a:pPr marL="0" indent="0">
              <a:buNone/>
            </a:pPr>
            <a:r>
              <a:rPr lang="en-US" dirty="0" smtClean="0"/>
              <a:t>Investor lost about 60 billion dollars</a:t>
            </a:r>
          </a:p>
          <a:p>
            <a:pPr marL="0" indent="0">
              <a:buNone/>
            </a:pPr>
            <a:r>
              <a:rPr lang="en-US" dirty="0" smtClean="0"/>
              <a:t>4500 employees lost their jobs</a:t>
            </a:r>
          </a:p>
          <a:p>
            <a:pPr marL="0" indent="0">
              <a:buNone/>
            </a:pPr>
            <a:r>
              <a:rPr lang="en-US" dirty="0" smtClean="0"/>
              <a:t>People’s trust in the American economic system was destroyed</a:t>
            </a:r>
          </a:p>
          <a:p>
            <a:pPr marL="0" indent="0">
              <a:buNone/>
            </a:pPr>
            <a:r>
              <a:rPr lang="en-US" dirty="0" smtClean="0"/>
              <a:t>Banks were suspected of collusion </a:t>
            </a:r>
          </a:p>
          <a:p>
            <a:pPr marL="0" indent="0">
              <a:buNone/>
            </a:pPr>
            <a:r>
              <a:rPr lang="en-US" dirty="0" smtClean="0"/>
              <a:t>The rules for company financial reporting were drastically sharpened: SOX Act</a:t>
            </a:r>
          </a:p>
          <a:p>
            <a:pPr marL="0" indent="0">
              <a:buNone/>
            </a:pPr>
            <a:endParaRPr lang="en-US" dirty="0" smtClean="0"/>
          </a:p>
          <a:p>
            <a:pPr marL="0" indent="0">
              <a:buNone/>
            </a:pPr>
            <a:endParaRPr lang="en-US" dirty="0" smtClean="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9934" y="4932363"/>
            <a:ext cx="812800" cy="812800"/>
          </a:xfrm>
          <a:prstGeom prst="rect">
            <a:avLst/>
          </a:prstGeom>
        </p:spPr>
      </p:pic>
    </p:spTree>
    <p:extLst>
      <p:ext uri="{BB962C8B-B14F-4D97-AF65-F5344CB8AC3E}">
        <p14:creationId xmlns:p14="http://schemas.microsoft.com/office/powerpoint/2010/main" val="16024670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
            </a:r>
            <a:r>
              <a:rPr lang="en-US" dirty="0" smtClean="0"/>
              <a:t>hat should do </a:t>
            </a:r>
            <a:endParaRPr lang="en-US" dirty="0"/>
          </a:p>
        </p:txBody>
      </p:sp>
      <p:sp>
        <p:nvSpPr>
          <p:cNvPr id="3" name="Content Placeholder 2"/>
          <p:cNvSpPr>
            <a:spLocks noGrp="1"/>
          </p:cNvSpPr>
          <p:nvPr>
            <p:ph idx="1"/>
          </p:nvPr>
        </p:nvSpPr>
        <p:spPr/>
        <p:txBody>
          <a:bodyPr/>
          <a:lstStyle/>
          <a:p>
            <a:r>
              <a:rPr lang="en-US" altLang="zh-CN" dirty="0" smtClean="0"/>
              <a:t>Hire a new CEO who commits ethical leadership.</a:t>
            </a:r>
            <a:endParaRPr lang="en-US" altLang="zh-CN" dirty="0"/>
          </a:p>
          <a:p>
            <a:r>
              <a:rPr lang="en-US" altLang="zh-CN" dirty="0" smtClean="0"/>
              <a:t>Auditor independence should be maintained to make sure auditors can objectively access whether the accounting department telling the truth about finances.</a:t>
            </a:r>
          </a:p>
          <a:p>
            <a:r>
              <a:rPr lang="en-US" altLang="zh-CN" dirty="0" smtClean="0"/>
              <a:t>Hire another accounting firm such as KPMG, E&amp;Y, Deloitte, or PwC to run through the books one more time before submitting financial information to the IRS.</a:t>
            </a:r>
          </a:p>
          <a:p>
            <a:endParaRPr lang="en-US" altLang="zh-CN" dirty="0" smtClean="0"/>
          </a:p>
          <a:p>
            <a:endParaRPr lang="en-US" altLang="zh-CN" dirty="0" smtClean="0"/>
          </a:p>
          <a:p>
            <a:endParaRPr lang="en-US" altLang="zh-CN" dirty="0" smtClean="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42473" y="5311477"/>
            <a:ext cx="812800" cy="812800"/>
          </a:xfrm>
          <a:prstGeom prst="rect">
            <a:avLst/>
          </a:prstGeom>
        </p:spPr>
      </p:pic>
    </p:spTree>
    <p:extLst>
      <p:ext uri="{BB962C8B-B14F-4D97-AF65-F5344CB8AC3E}">
        <p14:creationId xmlns:p14="http://schemas.microsoft.com/office/powerpoint/2010/main" val="311131648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 </a:t>
            </a:r>
            <a:endParaRPr lang="en-US" dirty="0"/>
          </a:p>
        </p:txBody>
      </p:sp>
      <p:sp>
        <p:nvSpPr>
          <p:cNvPr id="3" name="Content Placeholder 2"/>
          <p:cNvSpPr>
            <a:spLocks noGrp="1"/>
          </p:cNvSpPr>
          <p:nvPr>
            <p:ph idx="1"/>
          </p:nvPr>
        </p:nvSpPr>
        <p:spPr/>
        <p:txBody>
          <a:bodyPr/>
          <a:lstStyle/>
          <a:p>
            <a:r>
              <a:rPr lang="en-US" dirty="0">
                <a:hlinkClick r:id="rId2"/>
              </a:rPr>
              <a:t>http://www.global-ethic-now.de/gen-eng/0d_weltethos-und-wirtschaft/0d-01-globale-wirtschaft/0d-01-203-enron-</a:t>
            </a:r>
            <a:r>
              <a:rPr lang="en-US" dirty="0" smtClean="0">
                <a:hlinkClick r:id="rId2"/>
              </a:rPr>
              <a:t>folgen.php</a:t>
            </a:r>
            <a:endParaRPr lang="en-US" dirty="0" smtClean="0"/>
          </a:p>
          <a:p>
            <a:r>
              <a:rPr lang="en-US" dirty="0">
                <a:hlinkClick r:id="rId3"/>
              </a:rPr>
              <a:t>http://www.wsj.com/articles/</a:t>
            </a:r>
            <a:r>
              <a:rPr lang="en-US" dirty="0" smtClean="0">
                <a:hlinkClick r:id="rId3"/>
              </a:rPr>
              <a:t>SB1011565452932132000</a:t>
            </a:r>
            <a:endParaRPr lang="en-US" dirty="0" smtClean="0"/>
          </a:p>
          <a:p>
            <a:r>
              <a:rPr lang="en-US" dirty="0">
                <a:hlinkClick r:id="rId4"/>
              </a:rPr>
              <a:t>https://en.wikipedia.org/wiki/</a:t>
            </a:r>
            <a:r>
              <a:rPr lang="en-US" dirty="0" smtClean="0">
                <a:hlinkClick r:id="rId4"/>
              </a:rPr>
              <a:t>Auditor_independench</a:t>
            </a:r>
            <a:endParaRPr lang="en-US" dirty="0" smtClean="0"/>
          </a:p>
          <a:p>
            <a:r>
              <a:rPr lang="en-US" dirty="0" smtClean="0"/>
              <a:t>http</a:t>
            </a:r>
            <a:r>
              <a:rPr lang="en-US" dirty="0"/>
              <a:t>://</a:t>
            </a:r>
            <a:r>
              <a:rPr lang="en-US" dirty="0" err="1"/>
              <a:t>www.journalofleadershiped.org</a:t>
            </a:r>
            <a:r>
              <a:rPr lang="en-US" dirty="0"/>
              <a:t>/attachments/article/30/JOLE_2_1_Johnson.pdf</a:t>
            </a:r>
          </a:p>
        </p:txBody>
      </p:sp>
    </p:spTree>
    <p:extLst>
      <p:ext uri="{BB962C8B-B14F-4D97-AF65-F5344CB8AC3E}">
        <p14:creationId xmlns:p14="http://schemas.microsoft.com/office/powerpoint/2010/main" val="3807508129"/>
      </p:ext>
    </p:extLst>
  </p:cSld>
  <p:clrMapOvr>
    <a:masterClrMapping/>
  </p:clrMapOvr>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242</TotalTime>
  <Words>551</Words>
  <Application>Microsoft Macintosh PowerPoint</Application>
  <PresentationFormat>On-screen Show (4:3)</PresentationFormat>
  <Paragraphs>57</Paragraphs>
  <Slides>7</Slides>
  <Notes>6</Notes>
  <HiddenSlides>0</HiddenSlides>
  <MMClips>6</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Advantage</vt:lpstr>
      <vt:lpstr>Enron </vt:lpstr>
      <vt:lpstr>Company Background </vt:lpstr>
      <vt:lpstr>What happened? </vt:lpstr>
      <vt:lpstr>Control Failure</vt:lpstr>
      <vt:lpstr>Results</vt:lpstr>
      <vt:lpstr>What should do </vt:lpstr>
      <vt:lpstr>Reference </vt:lpstr>
    </vt:vector>
  </TitlesOfParts>
  <Company>Temple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Enron </dc:title>
  <dc:creator>Jianhui Chen</dc:creator>
  <cp:lastModifiedBy>Jianhui Chen</cp:lastModifiedBy>
  <cp:revision>18</cp:revision>
  <dcterms:created xsi:type="dcterms:W3CDTF">2016-11-28T22:38:27Z</dcterms:created>
  <dcterms:modified xsi:type="dcterms:W3CDTF">2016-11-29T02:41:15Z</dcterms:modified>
</cp:coreProperties>
</file>