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3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0669"/>
  </p:normalViewPr>
  <p:slideViewPr>
    <p:cSldViewPr snapToGrid="0" snapToObjects="1">
      <p:cViewPr>
        <p:scale>
          <a:sx n="88" d="100"/>
          <a:sy n="88" d="100"/>
        </p:scale>
        <p:origin x="1480" y="-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1CD3A-5A9C-634E-90A9-266ABEABB351}" type="datetimeFigureOut">
              <a:rPr lang="en-US" smtClean="0"/>
              <a:t>11/22/16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9A2FB-4C8F-6641-B7E9-A9BE5EE2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9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A2FB-4C8F-6641-B7E9-A9BE5EE2B6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91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A2FB-4C8F-6641-B7E9-A9BE5EE2B6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9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A2FB-4C8F-6641-B7E9-A9BE5EE2B6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37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Wingdings" charset="2"/>
              <a:buNone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9A2FB-4C8F-6641-B7E9-A9BE5EE2B6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8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11/22/16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85581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3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11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32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06200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4158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01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0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49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9080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5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53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tiff"/><Relationship Id="rId5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tiff"/><Relationship Id="rId6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.tiff"/><Relationship Id="rId6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png"/><Relationship Id="rId6" Type="http://schemas.openxmlformats.org/officeDocument/2006/relationships/image" Target="../media/image6.tiff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w360.com/articles/617955/ex-diamond-cfo-pays-125k-to-end-sec-walnut-fraud-case" TargetMode="External"/><Relationship Id="rId4" Type="http://schemas.openxmlformats.org/officeDocument/2006/relationships/hyperlink" Target="https://www.sec.gov/News/PressRelease/Detail/PressRelease/1370540598296" TargetMode="External"/><Relationship Id="rId5" Type="http://schemas.openxmlformats.org/officeDocument/2006/relationships/hyperlink" Target="https://danielsethics.mgt.unm.edu/pdf/diamonds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sj.com/articles/SB1000142405270230384810457931069015487710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472" y="613809"/>
            <a:ext cx="9418320" cy="404164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MIS 5121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Real World </a:t>
            </a:r>
            <a:r>
              <a:rPr lang="en-US" smtClean="0">
                <a:solidFill>
                  <a:srgbClr val="FFFF00"/>
                </a:solidFill>
              </a:rPr>
              <a:t>Control Failure Project</a:t>
            </a:r>
            <a:br>
              <a:rPr lang="en-US" smtClean="0">
                <a:solidFill>
                  <a:srgbClr val="FFFF00"/>
                </a:solidFill>
              </a:rPr>
            </a:br>
            <a:r>
              <a:rPr lang="en-US" smtClean="0">
                <a:solidFill>
                  <a:srgbClr val="FFFF00"/>
                </a:solidFill>
              </a:rPr>
              <a:t>Diamond </a:t>
            </a:r>
            <a:r>
              <a:rPr lang="en-US" dirty="0" smtClean="0">
                <a:solidFill>
                  <a:srgbClr val="FFFF00"/>
                </a:solidFill>
              </a:rPr>
              <a:t>Foods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Accounting Fraud</a:t>
            </a:r>
          </a:p>
          <a:p>
            <a:r>
              <a:rPr lang="en-US" dirty="0" smtClean="0"/>
              <a:t>By: Yu Ming Keung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852" y="1944915"/>
            <a:ext cx="4324005" cy="4247134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072" y="5504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6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422" y="332509"/>
            <a:ext cx="10960633" cy="52754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</a:rPr>
              <a:t>Company </a:t>
            </a:r>
            <a:r>
              <a:rPr lang="en-US" sz="2800" dirty="0" err="1" smtClean="0">
                <a:solidFill>
                  <a:schemeClr val="accent6"/>
                </a:solidFill>
              </a:rPr>
              <a:t>Background|Diamond</a:t>
            </a:r>
            <a:r>
              <a:rPr lang="en-US" sz="2800" dirty="0" smtClean="0">
                <a:solidFill>
                  <a:schemeClr val="accent6"/>
                </a:solidFill>
              </a:rPr>
              <a:t> Foods</a:t>
            </a:r>
            <a:endParaRPr lang="en-US" sz="2800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77" y="1009402"/>
            <a:ext cx="10580623" cy="4351337"/>
          </a:xfrm>
        </p:spPr>
        <p:txBody>
          <a:bodyPr>
            <a:normAutofit/>
          </a:bodyPr>
          <a:lstStyle/>
          <a:p>
            <a:r>
              <a:rPr lang="en-US" dirty="0" smtClean="0"/>
              <a:t>Based in San Francisco, founded in 1912</a:t>
            </a:r>
          </a:p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snack food and culinary nut company focused on making innovative, convenient and delicious </a:t>
            </a:r>
            <a:r>
              <a:rPr lang="en-US" dirty="0" smtClean="0"/>
              <a:t>snacks</a:t>
            </a:r>
          </a:p>
          <a:p>
            <a:r>
              <a:rPr lang="en-US" dirty="0" smtClean="0"/>
              <a:t>1400 full time employees </a:t>
            </a:r>
          </a:p>
          <a:p>
            <a:r>
              <a:rPr lang="en-US" dirty="0" smtClean="0"/>
              <a:t>Purchase raw materials from domestic and international sources</a:t>
            </a:r>
          </a:p>
          <a:p>
            <a:r>
              <a:rPr lang="en-US" dirty="0" smtClean="0"/>
              <a:t>Selling its products under four different </a:t>
            </a:r>
            <a:r>
              <a:rPr lang="en-US" dirty="0"/>
              <a:t>widely-recognized brand names: </a:t>
            </a:r>
            <a:r>
              <a:rPr lang="en-US" b="1" dirty="0"/>
              <a:t>Diamond of California</a:t>
            </a:r>
            <a:r>
              <a:rPr lang="en-US" b="1" baseline="30000" dirty="0"/>
              <a:t>®</a:t>
            </a:r>
            <a:r>
              <a:rPr lang="en-US" b="1" dirty="0"/>
              <a:t>, Kettle Brand</a:t>
            </a:r>
            <a:r>
              <a:rPr lang="en-US" b="1" baseline="30000" dirty="0" smtClean="0"/>
              <a:t>®</a:t>
            </a:r>
            <a:r>
              <a:rPr lang="en-US" b="1" dirty="0" smtClean="0"/>
              <a:t> </a:t>
            </a:r>
            <a:r>
              <a:rPr lang="en-US" b="1" dirty="0"/>
              <a:t>Chips</a:t>
            </a:r>
            <a:r>
              <a:rPr lang="en-US" b="1" baseline="30000" dirty="0"/>
              <a:t>®</a:t>
            </a:r>
            <a:r>
              <a:rPr lang="en-US" b="1" dirty="0"/>
              <a:t>, Emerald</a:t>
            </a:r>
            <a:r>
              <a:rPr lang="en-US" b="1" baseline="30000" dirty="0"/>
              <a:t>®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/>
              <a:t>Pop Secret</a:t>
            </a:r>
            <a:r>
              <a:rPr lang="en-US" b="1" baseline="30000" dirty="0" smtClean="0"/>
              <a:t>®</a:t>
            </a:r>
          </a:p>
          <a:p>
            <a:r>
              <a:rPr lang="en-US" dirty="0" smtClean="0"/>
              <a:t>Diamond Foods was acquired by </a:t>
            </a:r>
            <a:r>
              <a:rPr lang="en-US" dirty="0"/>
              <a:t>Snyder's-Lance (LNCE) for $1.91 billion in cash and stock.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6606" y="1847068"/>
            <a:ext cx="1917449" cy="1331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055239"/>
              </p:ext>
            </p:extLst>
          </p:nvPr>
        </p:nvGraphicFramePr>
        <p:xfrm>
          <a:off x="581889" y="4744658"/>
          <a:ext cx="9212390" cy="1232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955"/>
                <a:gridCol w="2193145"/>
                <a:gridCol w="2193145"/>
                <a:gridCol w="219314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Revenue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Expense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Gross</a:t>
                      </a:r>
                      <a:r>
                        <a:rPr lang="en-US" baseline="0" dirty="0" smtClean="0"/>
                        <a:t> Income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3201"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865,207,000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656,961,000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208,246,000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3201">
                <a:tc>
                  <a:txBody>
                    <a:bodyPr/>
                    <a:lstStyle/>
                    <a:p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864,012,000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658,489,000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205,523,000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489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365760"/>
            <a:ext cx="9692640" cy="61842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Control Failures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91" y="1292352"/>
            <a:ext cx="8732665" cy="43513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This fraud </a:t>
            </a:r>
            <a:r>
              <a:rPr lang="en-US" dirty="0"/>
              <a:t>was </a:t>
            </a:r>
            <a:r>
              <a:rPr lang="en-US" dirty="0" smtClean="0"/>
              <a:t>perpetrated by </a:t>
            </a:r>
            <a:r>
              <a:rPr lang="en-US" dirty="0"/>
              <a:t>Steven </a:t>
            </a:r>
            <a:r>
              <a:rPr lang="en-US" dirty="0" smtClean="0"/>
              <a:t>Neil, former CFO who falsified </a:t>
            </a:r>
            <a:r>
              <a:rPr lang="en-US" dirty="0"/>
              <a:t>walnut costs in order to boost earnings and meet </a:t>
            </a:r>
            <a:r>
              <a:rPr lang="en-US" dirty="0" smtClean="0"/>
              <a:t>earnings </a:t>
            </a:r>
            <a:r>
              <a:rPr lang="en-US" dirty="0"/>
              <a:t>estimates of Wall Street stock </a:t>
            </a:r>
            <a:r>
              <a:rPr lang="en-US" dirty="0" smtClean="0"/>
              <a:t>analysts. Diamonds needed to pay </a:t>
            </a:r>
            <a:r>
              <a:rPr lang="en-US" dirty="0"/>
              <a:t>more to its growers in order to maintain longstanding relationships with them. </a:t>
            </a:r>
            <a:endParaRPr lang="en-US" dirty="0" smtClean="0"/>
          </a:p>
          <a:p>
            <a:pPr lvl="3">
              <a:buFont typeface="Wingdings" charset="2"/>
              <a:buChar char="Ø"/>
            </a:pPr>
            <a:r>
              <a:rPr lang="en-US" dirty="0" smtClean="0"/>
              <a:t>Pressure – Fraud Triangle</a:t>
            </a:r>
          </a:p>
          <a:p>
            <a:r>
              <a:rPr lang="en-US" dirty="0" smtClean="0"/>
              <a:t>Money paid to walnut growers was fraudulently underreported by </a:t>
            </a:r>
            <a:r>
              <a:rPr lang="en-US" dirty="0"/>
              <a:t>delaying the recording of </a:t>
            </a:r>
            <a:r>
              <a:rPr lang="en-US" dirty="0" smtClean="0"/>
              <a:t>payments as an advance on crops </a:t>
            </a:r>
            <a:r>
              <a:rPr lang="en-US" dirty="0"/>
              <a:t>into later fiscal </a:t>
            </a:r>
            <a:r>
              <a:rPr lang="en-US" dirty="0" smtClean="0"/>
              <a:t>accounting period</a:t>
            </a:r>
          </a:p>
          <a:p>
            <a:pPr lvl="3">
              <a:buFont typeface="Wingdings" charset="2"/>
              <a:buChar char="Ø"/>
            </a:pPr>
            <a:r>
              <a:rPr lang="en-US" dirty="0"/>
              <a:t>72 cents </a:t>
            </a:r>
            <a:r>
              <a:rPr lang="en-US" dirty="0" smtClean="0"/>
              <a:t>per pound</a:t>
            </a:r>
            <a:r>
              <a:rPr lang="en-US" dirty="0"/>
              <a:t>, about 10 </a:t>
            </a:r>
            <a:r>
              <a:rPr lang="en-US" dirty="0" smtClean="0"/>
              <a:t>cents per pound  </a:t>
            </a:r>
            <a:r>
              <a:rPr lang="en-US" dirty="0"/>
              <a:t>less </a:t>
            </a:r>
            <a:r>
              <a:rPr lang="en-US" dirty="0" smtClean="0"/>
              <a:t>than the </a:t>
            </a:r>
            <a:r>
              <a:rPr lang="en-US" dirty="0"/>
              <a:t>company was expecting to pay.</a:t>
            </a:r>
            <a:endParaRPr lang="en-US" dirty="0" smtClean="0"/>
          </a:p>
          <a:p>
            <a:r>
              <a:rPr lang="en-US" dirty="0"/>
              <a:t>By manipulating walnut costs, Diamond correspondingly reported higher net income and inflated earnings to exceed analysts’ estimates for fiscal quarters in 2010 and </a:t>
            </a:r>
            <a:r>
              <a:rPr lang="en-US" dirty="0" smtClean="0"/>
              <a:t>2011</a:t>
            </a:r>
          </a:p>
          <a:p>
            <a:r>
              <a:rPr lang="en-US" dirty="0" smtClean="0"/>
              <a:t>Misled </a:t>
            </a:r>
            <a:r>
              <a:rPr lang="en-US" dirty="0"/>
              <a:t>auditors by giving them false and incomplete information about the unusual payments made to </a:t>
            </a:r>
            <a:r>
              <a:rPr lang="en-US" dirty="0" smtClean="0"/>
              <a:t>growers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733" y="5274488"/>
            <a:ext cx="2123407" cy="135473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166" y="5951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4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494" y="428977"/>
            <a:ext cx="9692640" cy="6979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Results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694" y="1444978"/>
            <a:ext cx="8595360" cy="4351337"/>
          </a:xfrm>
        </p:spPr>
        <p:txBody>
          <a:bodyPr>
            <a:normAutofit/>
          </a:bodyPr>
          <a:lstStyle/>
          <a:p>
            <a:r>
              <a:rPr lang="en-US" dirty="0"/>
              <a:t>Its former CEO Mendes agreed to pay a $125,000 penalty to settle the charges without admitting or denying the </a:t>
            </a:r>
            <a:r>
              <a:rPr lang="en-US" dirty="0" smtClean="0"/>
              <a:t>allegations and he was forfeited </a:t>
            </a:r>
            <a:r>
              <a:rPr lang="en-US" dirty="0"/>
              <a:t>$4 million in bonuses and </a:t>
            </a:r>
            <a:r>
              <a:rPr lang="en-US" dirty="0" smtClean="0"/>
              <a:t>benefits</a:t>
            </a:r>
          </a:p>
          <a:p>
            <a:r>
              <a:rPr lang="en-US" dirty="0" smtClean="0"/>
              <a:t>Steven </a:t>
            </a:r>
            <a:r>
              <a:rPr lang="en-US" dirty="0"/>
              <a:t>Neil initially fought the SEC charges but eventually settled by paying a $125,000 civil penalty. </a:t>
            </a:r>
            <a:endParaRPr lang="en-US" dirty="0" smtClean="0"/>
          </a:p>
          <a:p>
            <a:r>
              <a:rPr lang="en-US" dirty="0" smtClean="0"/>
              <a:t>Investors </a:t>
            </a:r>
            <a:r>
              <a:rPr lang="en-US" dirty="0"/>
              <a:t>also filed lawsuits against Diamond Foods, stating that the company misrepresented its financial standing. The company settled with investors for $100 </a:t>
            </a:r>
            <a:r>
              <a:rPr lang="en-US" dirty="0" smtClean="0"/>
              <a:t>million</a:t>
            </a:r>
          </a:p>
          <a:p>
            <a:r>
              <a:rPr lang="en-US" dirty="0"/>
              <a:t>Diamond Foods was </a:t>
            </a:r>
            <a:r>
              <a:rPr lang="en-US" dirty="0" smtClean="0"/>
              <a:t>fined </a:t>
            </a:r>
            <a:r>
              <a:rPr lang="en-US" dirty="0"/>
              <a:t>$5 million by SEC to settle the company’s fraudulent financial reporting</a:t>
            </a:r>
          </a:p>
          <a:p>
            <a:r>
              <a:rPr lang="en-US" dirty="0"/>
              <a:t>Diamond lost its deal to purchase Pringles from Procter &amp; Gamble. </a:t>
            </a: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494" y="5708016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5054" y="4597392"/>
            <a:ext cx="1527629" cy="192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80" y="259643"/>
            <a:ext cx="10571141" cy="136595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/>
                </a:solidFill>
              </a:rPr>
              <a:t>What Could / Should those in Authority Have Done Different</a:t>
            </a:r>
            <a:r>
              <a:rPr lang="en-US" sz="3600" dirty="0" smtClean="0">
                <a:solidFill>
                  <a:schemeClr val="accent6"/>
                </a:solidFill>
              </a:rPr>
              <a:t>?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61" y="1828800"/>
            <a:ext cx="9351296" cy="478971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1900" dirty="0" smtClean="0"/>
              <a:t>Should create a </a:t>
            </a:r>
            <a:r>
              <a:rPr lang="en-US" sz="1900" dirty="0"/>
              <a:t>culture in which there was open communication </a:t>
            </a:r>
            <a:endParaRPr lang="en-US" sz="1900" dirty="0" smtClean="0"/>
          </a:p>
          <a:p>
            <a:pPr lvl="1">
              <a:buFont typeface="Wingdings" charset="2"/>
              <a:buChar char="Ø"/>
            </a:pPr>
            <a:r>
              <a:rPr lang="en-US" sz="1900" dirty="0" smtClean="0"/>
              <a:t>Too much focuses on competition </a:t>
            </a:r>
            <a:r>
              <a:rPr lang="en-US" sz="1900" dirty="0"/>
              <a:t>and quick </a:t>
            </a:r>
            <a:r>
              <a:rPr lang="en-US" sz="1900" dirty="0" smtClean="0"/>
              <a:t>growth can harm the company</a:t>
            </a:r>
          </a:p>
          <a:p>
            <a:pPr lvl="1">
              <a:buFont typeface="Wingdings" charset="2"/>
              <a:buChar char="Ø"/>
            </a:pPr>
            <a:r>
              <a:rPr lang="en-US" sz="1900" dirty="0" smtClean="0"/>
              <a:t>Provide more ethical </a:t>
            </a:r>
            <a:r>
              <a:rPr lang="en-US" sz="1900" dirty="0"/>
              <a:t>leadership </a:t>
            </a:r>
            <a:r>
              <a:rPr lang="en-US" sz="1900" dirty="0" smtClean="0"/>
              <a:t>training to reinforce </a:t>
            </a:r>
            <a:r>
              <a:rPr lang="en-US" sz="1900" dirty="0"/>
              <a:t>an environment in which employees followed acceptable </a:t>
            </a:r>
            <a:r>
              <a:rPr lang="en-US" sz="1900" dirty="0" smtClean="0"/>
              <a:t>behavior toward </a:t>
            </a:r>
            <a:r>
              <a:rPr lang="en-US" sz="1900" dirty="0"/>
              <a:t>proper accounting procedures as well as an ethical tone at the top. </a:t>
            </a:r>
          </a:p>
          <a:p>
            <a:pPr lvl="1">
              <a:buFont typeface="Wingdings" charset="2"/>
              <a:buChar char="Ø"/>
            </a:pPr>
            <a:endParaRPr lang="en-US" sz="1900" dirty="0"/>
          </a:p>
          <a:p>
            <a:pPr>
              <a:buFont typeface="Wingdings" charset="2"/>
              <a:buChar char="Ø"/>
            </a:pPr>
            <a:r>
              <a:rPr lang="en-US" sz="1900" dirty="0" smtClean="0"/>
              <a:t>Accounting policy documentation</a:t>
            </a:r>
          </a:p>
          <a:p>
            <a:pPr lvl="1">
              <a:buFont typeface="Wingdings" charset="2"/>
              <a:buChar char="Ø"/>
            </a:pPr>
            <a:r>
              <a:rPr lang="en-US" sz="1900" dirty="0" smtClean="0"/>
              <a:t>document </a:t>
            </a:r>
            <a:r>
              <a:rPr lang="en-US" sz="1900" dirty="0"/>
              <a:t>accounting policies or design the process for which walnut grower payments and the walnut cost estimates were determined. </a:t>
            </a:r>
            <a:endParaRPr lang="en-US" sz="1900" dirty="0" smtClean="0"/>
          </a:p>
          <a:p>
            <a:pPr lvl="1">
              <a:buFont typeface="Wingdings" charset="2"/>
              <a:buChar char="Ø"/>
            </a:pPr>
            <a:r>
              <a:rPr lang="en-US" sz="1900" dirty="0"/>
              <a:t>revised the Sarbanes-Oxley internal control policies involved with grower accounting procedures. </a:t>
            </a:r>
          </a:p>
          <a:p>
            <a:pPr>
              <a:buFont typeface="Wingdings" charset="2"/>
              <a:buChar char="Ø"/>
            </a:pPr>
            <a:r>
              <a:rPr lang="en-US" sz="1900" dirty="0" smtClean="0"/>
              <a:t>Segregation of Duties</a:t>
            </a:r>
          </a:p>
          <a:p>
            <a:pPr lvl="1">
              <a:buFont typeface="Wingdings" charset="2"/>
              <a:buChar char="Ø"/>
            </a:pPr>
            <a:r>
              <a:rPr lang="en-US" sz="1900" dirty="0" smtClean="0"/>
              <a:t>CFO should’ve not been given the authority to manipulate walnut prices</a:t>
            </a:r>
          </a:p>
          <a:p>
            <a:pPr lvl="1">
              <a:buFont typeface="Wingdings" charset="2"/>
              <a:buChar char="Ø"/>
            </a:pPr>
            <a:r>
              <a:rPr lang="en-US" sz="1900" dirty="0" smtClean="0"/>
              <a:t>Any issue with the prices should be communicated with the CEO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4857" y="58057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81" y="546410"/>
            <a:ext cx="9692640" cy="721166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References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160" y="1739591"/>
            <a:ext cx="8595360" cy="4351337"/>
          </a:xfrm>
        </p:spPr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www.wsj.com/articles/SB10001424052702303848104579310690154877108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www.law360.com/articles/617955/ex-diamond-cfo-pays-125k-to-end-sec-walnut-fraud-case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www.sec.gov/News/PressRelease/Detail/PressRelease/1370540598296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danielsethics.mgt.unm.edu/pdf/diamonds.pdf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4318127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1047</TotalTime>
  <Words>398</Words>
  <Application>Microsoft Macintosh PowerPoint</Application>
  <PresentationFormat>Widescreen</PresentationFormat>
  <Paragraphs>56</Paragraphs>
  <Slides>6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Calibri</vt:lpstr>
      <vt:lpstr>Century Schoolbook</vt:lpstr>
      <vt:lpstr>Wingdings</vt:lpstr>
      <vt:lpstr>Wingdings 2</vt:lpstr>
      <vt:lpstr>Arial</vt:lpstr>
      <vt:lpstr>View</vt:lpstr>
      <vt:lpstr>MIS 5121 Real World Control Failure Project Diamond Foods</vt:lpstr>
      <vt:lpstr>Company Background|Diamond Foods</vt:lpstr>
      <vt:lpstr>Control Failures</vt:lpstr>
      <vt:lpstr>Results</vt:lpstr>
      <vt:lpstr>What Could / Should those in Authority Have Done Different?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FIFA Corruption Scandal</dc:title>
  <dc:creator>Yu Ming Keung</dc:creator>
  <cp:lastModifiedBy>Yu Ming Keung</cp:lastModifiedBy>
  <cp:revision>39</cp:revision>
  <dcterms:created xsi:type="dcterms:W3CDTF">2016-11-21T22:14:35Z</dcterms:created>
  <dcterms:modified xsi:type="dcterms:W3CDTF">2016-11-22T21:51:45Z</dcterms:modified>
</cp:coreProperties>
</file>