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118" d="100"/>
          <a:sy n="11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09649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96171" y="686111"/>
            <a:ext cx="606565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30200" y="638175"/>
            <a:ext cx="8508999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81000" y="1285875"/>
            <a:ext cx="8458200" cy="3343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2875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47319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6256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138" y="4755118"/>
            <a:ext cx="5873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14400" y="695325"/>
            <a:ext cx="8001000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14400" y="1481137"/>
            <a:ext cx="3924299" cy="3090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991100" y="1481137"/>
            <a:ext cx="3924299" cy="3090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14400" y="695325"/>
            <a:ext cx="8001000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4400" y="695325"/>
            <a:ext cx="8001000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3369468" y="-973931"/>
            <a:ext cx="3090862" cy="80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5976937" y="1633537"/>
            <a:ext cx="3876675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1900237" y="-290512"/>
            <a:ext cx="3876675" cy="584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695325"/>
            <a:ext cx="8001000" cy="3876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914400" y="695325"/>
            <a:ext cx="8001000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1481137"/>
            <a:ext cx="3924299" cy="3090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991100" y="1481137"/>
            <a:ext cx="3924299" cy="1488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4991100" y="3083718"/>
            <a:ext cx="3924299" cy="1488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62000" y="571500"/>
            <a:ext cx="5105399" cy="4571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14400" y="695325"/>
            <a:ext cx="8001000" cy="61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1481137"/>
            <a:ext cx="8001000" cy="3090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936875" y="4897040"/>
            <a:ext cx="2897188" cy="2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374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Shape 57"/>
          <p:cNvCxnSpPr/>
          <p:nvPr/>
        </p:nvCxnSpPr>
        <p:spPr>
          <a:xfrm rot="10800000">
            <a:off x="896938" y="4748212"/>
            <a:ext cx="72104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8" name="Shape 58" descr="BSUvr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3212" y="242887"/>
            <a:ext cx="711200" cy="557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Shape 59"/>
          <p:cNvCxnSpPr/>
          <p:nvPr/>
        </p:nvCxnSpPr>
        <p:spPr>
          <a:xfrm rot="10800000">
            <a:off x="995363" y="484584"/>
            <a:ext cx="726439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" name="Shape 60"/>
          <p:cNvSpPr txBox="1"/>
          <p:nvPr/>
        </p:nvSpPr>
        <p:spPr>
          <a:xfrm>
            <a:off x="1033462" y="276225"/>
            <a:ext cx="2173287" cy="252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Ball State University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j.com/articles/48321-ball-state-fraud-involved-failed-internal-controls" TargetMode="External"/><Relationship Id="rId4" Type="http://schemas.openxmlformats.org/officeDocument/2006/relationships/hyperlink" Target="http://www.ballstatedaily.com/article/2016/02/news-fraud" TargetMode="External"/><Relationship Id="rId5" Type="http://schemas.openxmlformats.org/officeDocument/2006/relationships/hyperlink" Target="http://wane.com/2016/08/05/prosecutor-no-charges-in-ball-state-investment-scandal/" TargetMode="External"/><Relationship Id="rId6" Type="http://schemas.openxmlformats.org/officeDocument/2006/relationships/hyperlink" Target="http://www.indystar.com/story/news/education/2014/06/25/ball-state-university-records-deception-lack-due-dilligence-muncie-fraudulent-investments-gale-prizevoits/11348489/" TargetMode="External"/><Relationship Id="rId7" Type="http://schemas.openxmlformats.org/officeDocument/2006/relationships/hyperlink" Target="http://college.usatoday.com/2016/08/12/prosecutor-closes-book-on-ball-state-university-investment-scam/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7500" y="910824"/>
            <a:ext cx="8496300" cy="37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4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4400">
                <a:solidFill>
                  <a:srgbClr val="C00000"/>
                </a:solidFill>
              </a:rPr>
              <a:t>ontrol Failure: Fraud</a:t>
            </a:r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3200">
                <a:solidFill>
                  <a:schemeClr val="lt2"/>
                </a:solidFill>
              </a:rPr>
              <a:t>November</a:t>
            </a:r>
            <a:r>
              <a:rPr lang="en" sz="32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200">
                <a:solidFill>
                  <a:schemeClr val="lt2"/>
                </a:solidFill>
              </a:rPr>
              <a:t>28</a:t>
            </a:r>
            <a:r>
              <a:rPr lang="en" sz="32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</a:t>
            </a:r>
            <a:r>
              <a:rPr lang="en" sz="3200">
                <a:solidFill>
                  <a:schemeClr val="lt2"/>
                </a:solidFill>
              </a:rPr>
              <a:t>6</a:t>
            </a:r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000">
                <a:solidFill>
                  <a:srgbClr val="C00000"/>
                </a:solidFill>
              </a:rPr>
              <a:t>Said OUEDRAOGO</a:t>
            </a:r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342900" marR="0" lvl="0" indent="-342900" algn="ctr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1772" y="32103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 idx="4294967295"/>
          </p:nvPr>
        </p:nvSpPr>
        <p:spPr>
          <a:xfrm>
            <a:off x="330200" y="638175"/>
            <a:ext cx="8508999" cy="61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1215475"/>
            <a:ext cx="8001000" cy="335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Ball State University (BSU)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Muncie, Indiana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Established in 1918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Public coeducational research university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Endowment  $192,694,012 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Students 21,998</a:t>
            </a: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7828" y="37590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30200" y="638175"/>
            <a:ext cx="8508999" cy="61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Failure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55600" y="1208625"/>
            <a:ext cx="8458200" cy="34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 smtClean="0">
                <a:solidFill>
                  <a:schemeClr val="lt2"/>
                </a:solidFill>
              </a:rPr>
              <a:t>Gale </a:t>
            </a:r>
            <a:r>
              <a:rPr lang="en" dirty="0" err="1">
                <a:solidFill>
                  <a:schemeClr val="lt2"/>
                </a:solidFill>
              </a:rPr>
              <a:t>Prizevoits</a:t>
            </a:r>
            <a:r>
              <a:rPr lang="en" dirty="0">
                <a:solidFill>
                  <a:schemeClr val="lt2"/>
                </a:solidFill>
              </a:rPr>
              <a:t> former investment director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>
                <a:solidFill>
                  <a:schemeClr val="lt2"/>
                </a:solidFill>
              </a:rPr>
              <a:t>Invested </a:t>
            </a:r>
            <a:r>
              <a:rPr lang="en-US" dirty="0" smtClean="0">
                <a:solidFill>
                  <a:schemeClr val="lt2"/>
                </a:solidFill>
              </a:rPr>
              <a:t>$13.5 M </a:t>
            </a:r>
            <a:r>
              <a:rPr lang="en" dirty="0" smtClean="0">
                <a:solidFill>
                  <a:schemeClr val="lt2"/>
                </a:solidFill>
              </a:rPr>
              <a:t>in </a:t>
            </a:r>
            <a:r>
              <a:rPr lang="en" dirty="0">
                <a:solidFill>
                  <a:schemeClr val="lt2"/>
                </a:solidFill>
              </a:rPr>
              <a:t>highly risky mortgage bonds obligations (2008 and 2010) under Seth </a:t>
            </a:r>
            <a:r>
              <a:rPr lang="en" dirty="0" err="1">
                <a:solidFill>
                  <a:schemeClr val="lt2"/>
                </a:solidFill>
              </a:rPr>
              <a:t>Beoku</a:t>
            </a:r>
            <a:r>
              <a:rPr lang="en" dirty="0">
                <a:solidFill>
                  <a:schemeClr val="lt2"/>
                </a:solidFill>
              </a:rPr>
              <a:t> Betts and George </a:t>
            </a:r>
            <a:r>
              <a:rPr lang="en" dirty="0" err="1">
                <a:solidFill>
                  <a:schemeClr val="lt2"/>
                </a:solidFill>
              </a:rPr>
              <a:t>Montolo</a:t>
            </a:r>
            <a:r>
              <a:rPr lang="en" dirty="0">
                <a:solidFill>
                  <a:schemeClr val="lt2"/>
                </a:solidFill>
              </a:rPr>
              <a:t> advices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>
                <a:solidFill>
                  <a:schemeClr val="lt2"/>
                </a:solidFill>
              </a:rPr>
              <a:t>Altered records and conducted university business on her private email account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>
                <a:solidFill>
                  <a:schemeClr val="lt2"/>
                </a:solidFill>
              </a:rPr>
              <a:t>Seth </a:t>
            </a:r>
            <a:r>
              <a:rPr lang="en" dirty="0" err="1">
                <a:solidFill>
                  <a:schemeClr val="lt2"/>
                </a:solidFill>
              </a:rPr>
              <a:t>Beoku</a:t>
            </a:r>
            <a:r>
              <a:rPr lang="en" dirty="0">
                <a:solidFill>
                  <a:schemeClr val="lt2"/>
                </a:solidFill>
              </a:rPr>
              <a:t> Betts spent the investment money on luxury cars and real estate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800"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800"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800"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800"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500" dirty="0">
              <a:solidFill>
                <a:schemeClr val="l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500" dirty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lide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3086" y="39876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1000" y="1186950"/>
            <a:ext cx="8458200" cy="347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 descr="bsudoc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025" y="544474"/>
            <a:ext cx="7170774" cy="41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3200" y="44909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30200" y="638175"/>
            <a:ext cx="8508900" cy="6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Failure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1000" y="1078150"/>
            <a:ext cx="8458200" cy="379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Interest rate of 5.04727%  on a purported $3 million US Treasury investment ⇒ In general interest rate with more than 3 digits after the decimal point is atypical</a:t>
            </a: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Maturity date of Aug. 27, 2036  on a supposed Fannie Mae investment⇒ University policy limits investment to terms of 5 years</a:t>
            </a: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Documents was initialed by </a:t>
            </a:r>
            <a:r>
              <a:rPr lang="en" dirty="0" err="1"/>
              <a:t>Prizevoits</a:t>
            </a:r>
            <a:r>
              <a:rPr lang="en" dirty="0"/>
              <a:t>, and self-signed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>
                <a:solidFill>
                  <a:schemeClr val="lt2"/>
                </a:solidFill>
              </a:rPr>
              <a:t>Secretly signed contracts to avoid detection by superiors and auditors 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5857" y="39506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5686" y="522050"/>
            <a:ext cx="8508999" cy="61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41086" y="931408"/>
            <a:ext cx="8458200" cy="37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200" dirty="0"/>
              <a:t>Gale fired for</a:t>
            </a:r>
            <a:r>
              <a:rPr lang="en" sz="2200" dirty="0">
                <a:highlight>
                  <a:srgbClr val="FFFFFF"/>
                </a:highlight>
              </a:rPr>
              <a:t> dishonesty, deceit, incompetence, neglect of duty, gross misconduct  and willful disobedience of BSU’s investment </a:t>
            </a:r>
            <a:r>
              <a:rPr lang="en" sz="2200" dirty="0" smtClean="0">
                <a:highlight>
                  <a:srgbClr val="FFFFFF"/>
                </a:highlight>
              </a:rPr>
              <a:t>policy.</a:t>
            </a:r>
            <a:endParaRPr lang="en-US" sz="2200" dirty="0" smtClean="0">
              <a:highlight>
                <a:srgbClr val="FFFFFF"/>
              </a:highlight>
            </a:endParaRPr>
          </a:p>
          <a:p>
            <a:pPr marL="457200" marR="0" lvl="0" indent="-3683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2200" dirty="0" smtClean="0">
                <a:solidFill>
                  <a:schemeClr val="lt2"/>
                </a:solidFill>
              </a:rPr>
              <a:t>Financial lost</a:t>
            </a:r>
            <a:endParaRPr lang="en" sz="2200" dirty="0">
              <a:solidFill>
                <a:schemeClr val="lt2"/>
              </a:solidFill>
            </a:endParaRPr>
          </a:p>
          <a:p>
            <a:pPr marL="1371600" lvl="1" indent="-368300" rtl="0">
              <a:spcBef>
                <a:spcPts val="0"/>
              </a:spcBef>
              <a:buSzPct val="100000"/>
            </a:pPr>
            <a:r>
              <a:rPr lang="en" sz="2200" dirty="0">
                <a:solidFill>
                  <a:schemeClr val="lt2"/>
                </a:solidFill>
              </a:rPr>
              <a:t>$13.3 million investment lost</a:t>
            </a:r>
          </a:p>
          <a:p>
            <a:pPr marL="1371600" lvl="1" indent="-368300" rtl="0">
              <a:spcBef>
                <a:spcPts val="0"/>
              </a:spcBef>
              <a:buSzPct val="100000"/>
            </a:pPr>
            <a:r>
              <a:rPr lang="en" sz="2200" dirty="0">
                <a:solidFill>
                  <a:schemeClr val="lt2"/>
                </a:solidFill>
              </a:rPr>
              <a:t>Only received $1.5 million in restitution</a:t>
            </a:r>
          </a:p>
          <a:p>
            <a:pPr marL="1371600" lvl="1" indent="-368300" rtl="0">
              <a:spcBef>
                <a:spcPts val="0"/>
              </a:spcBef>
              <a:buSzPct val="100000"/>
            </a:pPr>
            <a:r>
              <a:rPr lang="en" sz="2200" dirty="0">
                <a:solidFill>
                  <a:schemeClr val="lt2"/>
                </a:solidFill>
              </a:rPr>
              <a:t>$2.9 million loss in FY </a:t>
            </a:r>
            <a:r>
              <a:rPr lang="en" sz="2200" dirty="0" smtClean="0">
                <a:solidFill>
                  <a:schemeClr val="lt2"/>
                </a:solidFill>
              </a:rPr>
              <a:t>2011</a:t>
            </a:r>
            <a:endParaRPr lang="en-US" sz="2200" dirty="0" smtClean="0">
              <a:solidFill>
                <a:schemeClr val="lt2"/>
              </a:solidFill>
            </a:endParaRPr>
          </a:p>
          <a:p>
            <a:pPr marL="457200" marR="0" lvl="0" indent="-3683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-US" sz="2200" dirty="0" smtClean="0">
                <a:highlight>
                  <a:srgbClr val="FFFFFF"/>
                </a:highlight>
              </a:rPr>
              <a:t>Reputation lost</a:t>
            </a:r>
          </a:p>
          <a:p>
            <a:pPr marL="457200" marR="0" lvl="0" indent="-3683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200" dirty="0" smtClean="0">
                <a:highlight>
                  <a:srgbClr val="FFFFFF"/>
                </a:highlight>
              </a:rPr>
              <a:t>Seth </a:t>
            </a:r>
            <a:r>
              <a:rPr lang="en" sz="2200" dirty="0" err="1">
                <a:highlight>
                  <a:srgbClr val="FFFFFF"/>
                </a:highlight>
              </a:rPr>
              <a:t>Beoku</a:t>
            </a:r>
            <a:r>
              <a:rPr lang="en" sz="2200" dirty="0">
                <a:highlight>
                  <a:srgbClr val="FFFFFF"/>
                </a:highlight>
              </a:rPr>
              <a:t> Betts pleaded guilty in federal court to securities fraud, and George </a:t>
            </a:r>
            <a:r>
              <a:rPr lang="en" sz="2200" dirty="0" err="1">
                <a:highlight>
                  <a:srgbClr val="FFFFFF"/>
                </a:highlight>
              </a:rPr>
              <a:t>Montolio</a:t>
            </a:r>
            <a:r>
              <a:rPr lang="en" sz="2200" dirty="0">
                <a:highlight>
                  <a:srgbClr val="FFFFFF"/>
                </a:highlight>
              </a:rPr>
              <a:t> pleaded guilty to wire </a:t>
            </a:r>
            <a:r>
              <a:rPr lang="en" sz="2200" dirty="0" smtClean="0">
                <a:highlight>
                  <a:srgbClr val="FFFFFF"/>
                </a:highlight>
              </a:rPr>
              <a:t>fraud</a:t>
            </a:r>
            <a:endParaRPr lang="en-US" sz="2200" dirty="0" smtClean="0">
              <a:highlight>
                <a:srgbClr val="FFFFFF"/>
              </a:highlight>
            </a:endParaRPr>
          </a:p>
          <a:p>
            <a:pPr marL="457200" marR="0" lvl="0" indent="-3683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Times New Roman"/>
            </a:pPr>
            <a:endParaRPr lang="en" sz="2200" dirty="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-3429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5515" y="18088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9314" y="793501"/>
            <a:ext cx="8508900" cy="63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dirty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Could/Should those in Authority Have Done Different?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512125" y="1022100"/>
            <a:ext cx="8458200" cy="389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marR="0" lvl="0" indent="-3746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300" dirty="0"/>
              <a:t>Should have been a Compliance Committee to </a:t>
            </a:r>
            <a:r>
              <a:rPr lang="en" sz="2300" dirty="0" smtClean="0"/>
              <a:t>look </a:t>
            </a:r>
            <a:r>
              <a:rPr lang="en" sz="2300" dirty="0"/>
              <a:t>at the investment strategy and policy and </a:t>
            </a:r>
            <a:r>
              <a:rPr lang="en" sz="2300" dirty="0" smtClean="0"/>
              <a:t>review </a:t>
            </a:r>
            <a:r>
              <a:rPr lang="en" sz="2300" dirty="0"/>
              <a:t>the investment portfolio </a:t>
            </a:r>
            <a:r>
              <a:rPr lang="en" sz="2300" dirty="0" smtClean="0"/>
              <a:t>regularly</a:t>
            </a:r>
            <a:endParaRPr lang="en-US" sz="2300" dirty="0" smtClean="0"/>
          </a:p>
          <a:p>
            <a:pPr marL="457200" indent="-374650">
              <a:spcBef>
                <a:spcPts val="0"/>
              </a:spcBef>
              <a:buSzPct val="100000"/>
            </a:pPr>
            <a:r>
              <a:rPr lang="en" sz="2300" dirty="0"/>
              <a:t>Consultation of external financial advisors </a:t>
            </a:r>
            <a:endParaRPr lang="en-US" sz="2300" dirty="0"/>
          </a:p>
          <a:p>
            <a:pPr marL="457200" indent="-374650">
              <a:spcBef>
                <a:spcPts val="0"/>
              </a:spcBef>
              <a:buSzPct val="100000"/>
            </a:pPr>
            <a:r>
              <a:rPr lang="en" sz="2300" dirty="0" smtClean="0"/>
              <a:t> </a:t>
            </a:r>
            <a:r>
              <a:rPr lang="en-US" sz="2300" dirty="0"/>
              <a:t>B</a:t>
            </a:r>
            <a:r>
              <a:rPr lang="en" sz="2300" dirty="0" err="1" smtClean="0"/>
              <a:t>roker</a:t>
            </a:r>
            <a:r>
              <a:rPr lang="en" sz="2300" dirty="0" smtClean="0"/>
              <a:t> </a:t>
            </a:r>
            <a:r>
              <a:rPr lang="en" sz="2300" dirty="0"/>
              <a:t>pre-approved list </a:t>
            </a:r>
          </a:p>
          <a:p>
            <a:pPr marL="457200" marR="0" lvl="0" indent="-3746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300" dirty="0"/>
              <a:t>Segregation of duty. The person who initiated the investment should </a:t>
            </a:r>
            <a:r>
              <a:rPr lang="en-US" sz="2300" dirty="0" smtClean="0"/>
              <a:t>not </a:t>
            </a:r>
            <a:r>
              <a:rPr lang="en" sz="2300" dirty="0" smtClean="0"/>
              <a:t>be </a:t>
            </a:r>
            <a:r>
              <a:rPr lang="en" sz="2300" dirty="0"/>
              <a:t>the only one approving the investment </a:t>
            </a:r>
          </a:p>
          <a:p>
            <a:pPr marL="457200" marR="0" lvl="0" indent="-3746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300" dirty="0" smtClean="0"/>
              <a:t>Internal </a:t>
            </a:r>
            <a:r>
              <a:rPr lang="en" sz="2300" dirty="0"/>
              <a:t>Auditors should have </a:t>
            </a:r>
            <a:r>
              <a:rPr lang="en-US" sz="2300" dirty="0" smtClean="0"/>
              <a:t>looked</a:t>
            </a:r>
            <a:r>
              <a:rPr lang="en" sz="2300" dirty="0" smtClean="0"/>
              <a:t> </a:t>
            </a:r>
            <a:r>
              <a:rPr lang="en-US" sz="2300" dirty="0" smtClean="0"/>
              <a:t>closely</a:t>
            </a:r>
            <a:r>
              <a:rPr lang="en" sz="2300" dirty="0" smtClean="0"/>
              <a:t> </a:t>
            </a:r>
            <a:r>
              <a:rPr lang="en" sz="2300" dirty="0"/>
              <a:t>those investments</a:t>
            </a: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2"/>
              </a:solidFill>
              <a:highlight>
                <a:srgbClr val="DDDDD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2"/>
              </a:solidFill>
              <a:highlight>
                <a:srgbClr val="DDDDD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904999" cy="22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7364" y="42163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 idx="4294967295"/>
          </p:nvPr>
        </p:nvSpPr>
        <p:spPr>
          <a:xfrm>
            <a:off x="2200275" y="632221"/>
            <a:ext cx="4559300" cy="72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0" b="0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4138" y="4757737"/>
            <a:ext cx="5874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20700" y="975650"/>
            <a:ext cx="8001000" cy="378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http://www.ibj.com/articles/48321-ball-state-fraud-involved-failed-internal-controls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http://www.ballstatedaily.com/article/2016/02/news-fraud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http://wane.com/2016/08/05/prosecutor-no-charges-in-ball-state-investment-scandal/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http://www.indystar.com/story/news/education/2014/06/25/ball-state-university-records-deception-lack-due-dilligence-muncie-fraudulent-investments-gale-prizevoits/11348489/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http://college.usatoday.com/2016/08/12/prosecutor-closes-book-on-ball-state-university-investment-scam/</a:t>
            </a:r>
            <a:r>
              <a:rPr lang="en" sz="240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nghorn3">
  <a:themeElements>
    <a:clrScheme name="">
      <a:dk1>
        <a:srgbClr val="003366"/>
      </a:dk1>
      <a:lt1>
        <a:srgbClr val="FFFFFF"/>
      </a:lt1>
      <a:dk2>
        <a:srgbClr val="006666"/>
      </a:dk2>
      <a:lt2>
        <a:srgbClr val="000000"/>
      </a:lt2>
      <a:accent1>
        <a:srgbClr val="D71F11"/>
      </a:accent1>
      <a:accent2>
        <a:srgbClr val="33CCCC"/>
      </a:accent2>
      <a:accent3>
        <a:srgbClr val="FFFFFF"/>
      </a:accent3>
      <a:accent4>
        <a:srgbClr val="002A56"/>
      </a:accent4>
      <a:accent5>
        <a:srgbClr val="E8ABAA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322</Words>
  <Application>Microsoft Macintosh PowerPoint</Application>
  <PresentationFormat>On-screen Show (16:9)</PresentationFormat>
  <Paragraphs>67</Paragraphs>
  <Slides>8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Noto Sans Symbols</vt:lpstr>
      <vt:lpstr>Garamond</vt:lpstr>
      <vt:lpstr>simple-light-2</vt:lpstr>
      <vt:lpstr>Kinghorn3</vt:lpstr>
      <vt:lpstr>PowerPoint Presentation</vt:lpstr>
      <vt:lpstr>Background</vt:lpstr>
      <vt:lpstr>Control Failure</vt:lpstr>
      <vt:lpstr>PowerPoint Presentation</vt:lpstr>
      <vt:lpstr>Control Failure</vt:lpstr>
      <vt:lpstr>Results</vt:lpstr>
      <vt:lpstr>What Could/Should those in Authority Have Done Different?</vt:lpstr>
      <vt:lpstr>Reference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Said Ouedraogo</cp:lastModifiedBy>
  <cp:revision>7</cp:revision>
  <dcterms:modified xsi:type="dcterms:W3CDTF">2016-11-22T01:19:12Z</dcterms:modified>
</cp:coreProperties>
</file>