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/>
    <p:restoredTop sz="58533"/>
  </p:normalViewPr>
  <p:slideViewPr>
    <p:cSldViewPr snapToGrid="0" snapToObjects="1">
      <p:cViewPr varScale="1">
        <p:scale>
          <a:sx n="69" d="100"/>
          <a:sy n="69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F8439-AB33-1648-BB9E-F4E459A663F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3455B-C7FF-A847-950E-12FDF938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455B-C7FF-A847-950E-12FDF9389A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7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2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3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7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16A6289-5C5A-DE46-A685-CC9E01A7786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CB3BB9A-91AF-8D4F-A4E8-7E345632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7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business.ca/news/4-it-lessons-learned-from-target-canadas-failure-as-documented-by-canadian-business/64199" TargetMode="External"/><Relationship Id="rId4" Type="http://schemas.openxmlformats.org/officeDocument/2006/relationships/hyperlink" Target="https://consumerist.com/2016/01/22/9-things-we-learned-about-the-downfall-of-target-canada/" TargetMode="External"/><Relationship Id="rId5" Type="http://schemas.openxmlformats.org/officeDocument/2006/relationships/hyperlink" Target="http://www.theglobeandmail.com/report-on-business/missing-the-mark-5-reasons-why-target-failed-in-canad/article22459819/" TargetMode="External"/><Relationship Id="rId6" Type="http://schemas.openxmlformats.org/officeDocument/2006/relationships/hyperlink" Target="https://www.linkedin.com/pulse/target-canada-international-failure-james-jack" TargetMode="External"/><Relationship Id="rId7" Type="http://schemas.openxmlformats.org/officeDocument/2006/relationships/hyperlink" Target="http://www.macleans.ca/economy/economicanalysis/off-target-how-a-u-s-retail-giant-misread-the-canadian-market/" TargetMode="Externa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tune.com/2015/01/15/target-canada-fai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635" y="1353312"/>
            <a:ext cx="10660711" cy="3035808"/>
          </a:xfrm>
        </p:spPr>
        <p:txBody>
          <a:bodyPr/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Target corporation - Canada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 5121- Real Life Control Failure Project </a:t>
            </a:r>
          </a:p>
          <a:p>
            <a:r>
              <a:rPr lang="en-US" dirty="0" smtClean="0"/>
              <a:t>By Alexandra Adje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087" y="3879766"/>
            <a:ext cx="2167467" cy="216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3805" y="5234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-42545"/>
            <a:ext cx="10058400" cy="1609344"/>
          </a:xfrm>
          <a:ln>
            <a:noFill/>
          </a:ln>
        </p:spPr>
        <p:txBody>
          <a:bodyPr/>
          <a:lstStyle/>
          <a:p>
            <a:r>
              <a:rPr lang="en-US" u="sng" dirty="0" smtClean="0"/>
              <a:t>Company background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27" y="1566799"/>
            <a:ext cx="10336424" cy="43973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Upscale discount </a:t>
            </a:r>
            <a:r>
              <a:rPr lang="en-US" sz="2400" dirty="0"/>
              <a:t>retailer </a:t>
            </a:r>
            <a:r>
              <a:rPr lang="en-US" sz="2400" dirty="0" smtClean="0"/>
              <a:t>providing high-quality</a:t>
            </a:r>
            <a:r>
              <a:rPr lang="en-US" sz="2400" dirty="0"/>
              <a:t>, on-trend merchandise at </a:t>
            </a:r>
            <a:r>
              <a:rPr lang="en-US" sz="2400" dirty="0" smtClean="0"/>
              <a:t>attractive </a:t>
            </a:r>
            <a:r>
              <a:rPr lang="en-US" sz="2400" dirty="0"/>
              <a:t>prices in </a:t>
            </a:r>
            <a:r>
              <a:rPr lang="en-US" sz="2400" dirty="0" smtClean="0"/>
              <a:t>clean and spacious stores since 1962 an online at Target.com since 1999.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econd </a:t>
            </a:r>
            <a:r>
              <a:rPr lang="en-US" sz="2400" dirty="0"/>
              <a:t>largest general merchandise retailer in </a:t>
            </a:r>
            <a:r>
              <a:rPr lang="en-US" sz="2400" dirty="0" smtClean="0"/>
              <a:t>America</a:t>
            </a:r>
          </a:p>
          <a:p>
            <a:r>
              <a:rPr lang="en-US" sz="2400" dirty="0"/>
              <a:t>Second quarter 2016 </a:t>
            </a:r>
            <a:r>
              <a:rPr lang="en-US" sz="2400" dirty="0" smtClean="0"/>
              <a:t>sales: </a:t>
            </a:r>
            <a:r>
              <a:rPr lang="en-US" sz="2400" dirty="0"/>
              <a:t>$16.2 </a:t>
            </a:r>
            <a:r>
              <a:rPr lang="en-US" sz="2400" dirty="0" smtClean="0"/>
              <a:t>billion</a:t>
            </a:r>
          </a:p>
          <a:p>
            <a:r>
              <a:rPr lang="en-US" sz="2400" b="1" dirty="0" smtClean="0"/>
              <a:t>1,802 </a:t>
            </a:r>
            <a:r>
              <a:rPr lang="en-US" sz="2400" b="1" dirty="0"/>
              <a:t>stores</a:t>
            </a:r>
            <a:r>
              <a:rPr lang="en-US" sz="2400" dirty="0"/>
              <a:t> in </a:t>
            </a:r>
            <a:r>
              <a:rPr lang="en-US" sz="2400" dirty="0" smtClean="0"/>
              <a:t>the US, </a:t>
            </a:r>
            <a:r>
              <a:rPr lang="en-US" sz="2400" dirty="0"/>
              <a:t>341000 team members </a:t>
            </a:r>
            <a:r>
              <a:rPr lang="en-US" sz="2400" dirty="0" smtClean="0"/>
              <a:t>worldwide</a:t>
            </a:r>
          </a:p>
          <a:p>
            <a:r>
              <a:rPr lang="en-US" sz="2400" dirty="0"/>
              <a:t>$4 </a:t>
            </a:r>
            <a:r>
              <a:rPr lang="en-US" sz="2400" dirty="0" smtClean="0"/>
              <a:t>million/week raised for community giving</a:t>
            </a:r>
          </a:p>
          <a:p>
            <a:r>
              <a:rPr lang="en-US" sz="2400" dirty="0" smtClean="0"/>
              <a:t>2011: Target bought 189 Zellers store in Canada, planning to turn 125-135 into Target stores</a:t>
            </a:r>
          </a:p>
          <a:p>
            <a:r>
              <a:rPr lang="en-US" sz="2400" dirty="0" smtClean="0"/>
              <a:t>2013: largest </a:t>
            </a:r>
            <a:r>
              <a:rPr lang="en-US" sz="2400" dirty="0"/>
              <a:t>ever single-year of store </a:t>
            </a:r>
            <a:r>
              <a:rPr lang="en-US" sz="2400" dirty="0" smtClean="0"/>
              <a:t>openings with 124 stores in Canada</a:t>
            </a:r>
          </a:p>
          <a:p>
            <a:r>
              <a:rPr lang="en-US" sz="2400" dirty="0" smtClean="0"/>
              <a:t>2015: Cyber Fusion Center opening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43" y="2222437"/>
            <a:ext cx="20574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528" y="5557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1122152" cy="1609344"/>
          </a:xfrm>
        </p:spPr>
        <p:txBody>
          <a:bodyPr/>
          <a:lstStyle/>
          <a:p>
            <a:r>
              <a:rPr lang="en-US" u="sng" dirty="0" smtClean="0"/>
              <a:t>Canadian expansion- </a:t>
            </a:r>
            <a:r>
              <a:rPr lang="en-US" u="sng" dirty="0"/>
              <a:t>Control failures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093976"/>
            <a:ext cx="10058400" cy="4050792"/>
          </a:xfrm>
        </p:spPr>
        <p:txBody>
          <a:bodyPr/>
          <a:lstStyle/>
          <a:p>
            <a:r>
              <a:rPr lang="en-US" dirty="0" smtClean="0"/>
              <a:t>Attempted </a:t>
            </a:r>
            <a:r>
              <a:rPr lang="en-US" dirty="0"/>
              <a:t>to roll out an ERP system </a:t>
            </a:r>
            <a:r>
              <a:rPr lang="en-US" dirty="0" smtClean="0"/>
              <a:t>with no experience</a:t>
            </a:r>
          </a:p>
          <a:p>
            <a:r>
              <a:rPr lang="en-US" dirty="0" smtClean="0"/>
              <a:t>Failure to test the Point of Sale (POS) system before implementing </a:t>
            </a:r>
          </a:p>
          <a:p>
            <a:r>
              <a:rPr lang="en-US" dirty="0" smtClean="0"/>
              <a:t>Failure to properly train employees on how to use technology tools</a:t>
            </a:r>
          </a:p>
          <a:p>
            <a:r>
              <a:rPr lang="en-US" dirty="0" smtClean="0"/>
              <a:t>Inaccurate metrics due to business analysts having excessive control authority</a:t>
            </a:r>
            <a:endParaRPr lang="en-US" dirty="0"/>
          </a:p>
          <a:p>
            <a:r>
              <a:rPr lang="en-US" dirty="0" smtClean="0"/>
              <a:t>Supply Chain Management failure</a:t>
            </a:r>
          </a:p>
          <a:p>
            <a:pPr lvl="1"/>
            <a:r>
              <a:rPr lang="en-US" dirty="0" smtClean="0"/>
              <a:t>Overfilled distribution centers</a:t>
            </a:r>
          </a:p>
          <a:p>
            <a:pPr lvl="1"/>
            <a:r>
              <a:rPr lang="en-US" dirty="0" smtClean="0"/>
              <a:t>Empty in store shelves</a:t>
            </a:r>
          </a:p>
          <a:p>
            <a:pPr lvl="1"/>
            <a:r>
              <a:rPr lang="en-US" dirty="0" smtClean="0"/>
              <a:t>Incorrect products, incorrect quantities</a:t>
            </a:r>
            <a:r>
              <a:rPr lang="en-US" dirty="0" smtClean="0">
                <a:sym typeface="Wingdings"/>
              </a:rPr>
              <a:t> delay in supply chain</a:t>
            </a:r>
          </a:p>
          <a:p>
            <a:pPr lvl="1"/>
            <a:r>
              <a:rPr lang="en-US" dirty="0" smtClean="0">
                <a:sym typeface="Wingdings"/>
              </a:rPr>
              <a:t>Lack of communication between warehouse and supply chain software </a:t>
            </a:r>
          </a:p>
          <a:p>
            <a:pPr lvl="1"/>
            <a:r>
              <a:rPr lang="en-US" dirty="0" smtClean="0">
                <a:sym typeface="Wingdings"/>
              </a:rPr>
              <a:t>Inaccurate data in SAP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8191" y="5522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235" y="242036"/>
            <a:ext cx="11122153" cy="1393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illustrations of Target unprepared expansion on the </a:t>
            </a:r>
            <a:r>
              <a:rPr lang="en-US" smtClean="0"/>
              <a:t>canadian market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59" y="1878303"/>
            <a:ext cx="6723377" cy="479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761" y="2760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probably get the idea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7"/>
          <a:stretch/>
        </p:blipFill>
        <p:spPr>
          <a:xfrm>
            <a:off x="1069848" y="1735494"/>
            <a:ext cx="4795935" cy="39748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40" y="1735494"/>
            <a:ext cx="4544008" cy="3866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1440" y="30354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was bad</a:t>
            </a:r>
            <a:r>
              <a:rPr lang="is-IS" dirty="0" smtClean="0"/>
              <a:t>….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0" y="1810139"/>
            <a:ext cx="6120881" cy="43351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014" y="2761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Results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Delay in  supply chain</a:t>
            </a:r>
          </a:p>
          <a:p>
            <a:r>
              <a:rPr lang="en-US" sz="2400" dirty="0"/>
              <a:t>Empty shelves in the first week</a:t>
            </a:r>
          </a:p>
          <a:p>
            <a:r>
              <a:rPr lang="en-US" sz="2400" dirty="0" smtClean="0"/>
              <a:t> Loss of reputation </a:t>
            </a:r>
          </a:p>
          <a:p>
            <a:r>
              <a:rPr lang="en-US" sz="2400" dirty="0" smtClean="0"/>
              <a:t>Unsatisfied customers</a:t>
            </a:r>
          </a:p>
          <a:p>
            <a:r>
              <a:rPr lang="en-US" sz="2400" dirty="0" smtClean="0"/>
              <a:t>Jan 2015: exit Canada closing 133 stores</a:t>
            </a:r>
          </a:p>
          <a:p>
            <a:r>
              <a:rPr lang="en-US" sz="2400" dirty="0" smtClean="0"/>
              <a:t>Stock price dropped from $73.50 to $56.61</a:t>
            </a:r>
          </a:p>
          <a:p>
            <a:r>
              <a:rPr lang="en-US" sz="2400" dirty="0" smtClean="0"/>
              <a:t>Total net loss of over $2 billion</a:t>
            </a:r>
          </a:p>
          <a:p>
            <a:r>
              <a:rPr lang="en-US" sz="2400" dirty="0" smtClean="0"/>
              <a:t>2016 : Investors filed lawsuit against target over failed canadian expansion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1461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193084"/>
            <a:ext cx="12059478" cy="1609344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What could/should those in authority have done differently?</a:t>
            </a:r>
            <a:endParaRPr lang="en-US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02428"/>
            <a:ext cx="10058400" cy="4369772"/>
          </a:xfrm>
        </p:spPr>
        <p:txBody>
          <a:bodyPr/>
          <a:lstStyle/>
          <a:p>
            <a:r>
              <a:rPr lang="en-US" sz="2400" dirty="0" smtClean="0"/>
              <a:t>Not rush the real estate deal with Zellers</a:t>
            </a:r>
          </a:p>
          <a:p>
            <a:r>
              <a:rPr lang="en-US" sz="2400" dirty="0"/>
              <a:t>Set </a:t>
            </a:r>
            <a:r>
              <a:rPr lang="en-US" sz="2400" dirty="0" smtClean="0"/>
              <a:t>project </a:t>
            </a:r>
            <a:r>
              <a:rPr lang="en-US" sz="2400" dirty="0"/>
              <a:t>to test and review the </a:t>
            </a:r>
            <a:r>
              <a:rPr lang="en-US" sz="2400" dirty="0" smtClean="0"/>
              <a:t>different systems</a:t>
            </a:r>
            <a:endParaRPr lang="en-US" sz="2400" dirty="0"/>
          </a:p>
          <a:p>
            <a:r>
              <a:rPr lang="en-US" sz="2400" dirty="0" smtClean="0"/>
              <a:t>Take time to train the employees to ensure correct use of new software system like SAP</a:t>
            </a:r>
          </a:p>
          <a:p>
            <a:r>
              <a:rPr lang="en-US" sz="2400" dirty="0" smtClean="0"/>
              <a:t>Install automated accuracy checking controls to prevent human error especially when entering data</a:t>
            </a:r>
          </a:p>
          <a:p>
            <a:r>
              <a:rPr lang="en-US" sz="2400" dirty="0" smtClean="0"/>
              <a:t>Segregate duties in a way that prevent business analysts to have access to certain features like being able to turn off </a:t>
            </a:r>
            <a:r>
              <a:rPr lang="en-US" sz="2400" dirty="0"/>
              <a:t>auto-replenishment system 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4591" y="535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http://fortune.com/2015/01/15/target-canada-fail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www.itbusiness.ca/news/4-it-lessons-learned-from-target-canadas-failure-as-documented-by-canadian-business/64199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https://consumerist.com/2016/01/22/9-things-we-learned-about-the-downfall-of-target-canada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www.itbusiness.ca/news/4-it-lessons-learned-from-target-canadas-failure-as-documented-by-canadian-business/64199</a:t>
            </a:r>
            <a:endParaRPr lang="en-US" dirty="0" smtClean="0"/>
          </a:p>
          <a:p>
            <a:r>
              <a:rPr lang="en-US" dirty="0">
                <a:hlinkClick r:id="rId5"/>
              </a:rPr>
              <a:t>http://www.theglobeandmail.com/report-on-business/missing-the-mark-5-reasons-why-target-failed-in-canad/article22459819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www.linkedin.com/pulse/target-canada-international-failure-james-jack</a:t>
            </a:r>
            <a:endParaRPr lang="en-US" dirty="0" smtClean="0"/>
          </a:p>
          <a:p>
            <a:r>
              <a:rPr lang="en-US" dirty="0">
                <a:hlinkClick r:id="rId7"/>
              </a:rPr>
              <a:t>http://www.macleans.ca/economy/economicanalysis/off-target-how-a-u-s-retail-giant-misread-the-canadian-market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4" y="5511800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79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2544</TotalTime>
  <Words>322</Words>
  <Application>Microsoft Macintosh PowerPoint</Application>
  <PresentationFormat>Widescreen</PresentationFormat>
  <Paragraphs>55</Paragraphs>
  <Slides>9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Wood Type</vt:lpstr>
      <vt:lpstr>Target corporation - Canada</vt:lpstr>
      <vt:lpstr>Company background</vt:lpstr>
      <vt:lpstr>Canadian expansion- Control failures </vt:lpstr>
      <vt:lpstr>Some illustrations of Target unprepared expansion on the canadian market</vt:lpstr>
      <vt:lpstr>You probably get the idea</vt:lpstr>
      <vt:lpstr>It was bad….</vt:lpstr>
      <vt:lpstr>Results</vt:lpstr>
      <vt:lpstr>What could/should those in authority have done differently?</vt:lpstr>
      <vt:lpstr>references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TYCO INTERNATIONAL</dc:title>
  <dc:creator>Brou Marie Joelle Alexandra Adje</dc:creator>
  <cp:lastModifiedBy>Brou Marie Joelle Alexandra Adje</cp:lastModifiedBy>
  <cp:revision>39</cp:revision>
  <dcterms:created xsi:type="dcterms:W3CDTF">2016-11-03T00:39:55Z</dcterms:created>
  <dcterms:modified xsi:type="dcterms:W3CDTF">2016-11-04T19:04:19Z</dcterms:modified>
</cp:coreProperties>
</file>