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s://www.sec.gov/news/pressrelease/2016-29.html" TargetMode="External"/><Relationship Id="rId5" Type="http://schemas.openxmlformats.org/officeDocument/2006/relationships/hyperlink" Target="http://www.fcpablog.com/blog/2016/2/16/ptc-pays-28-million-to-resolve-china-fcpa-offenses.html" TargetMode="External"/><Relationship Id="rId4" Type="http://schemas.openxmlformats.org/officeDocument/2006/relationships/hyperlink" Target="http://www.referenceforbusiness.com/history2/45/Parametric-Technology-Corp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1457" y="1620981"/>
            <a:ext cx="10092165" cy="3158836"/>
          </a:xfrm>
        </p:spPr>
        <p:txBody>
          <a:bodyPr/>
          <a:lstStyle/>
          <a:p>
            <a:r>
              <a:rPr lang="en-US" sz="5400" dirty="0" smtClean="0"/>
              <a:t>Real World Control Failure: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000" b="1" dirty="0" smtClean="0"/>
              <a:t>PTC Inc.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457" y="5304321"/>
            <a:ext cx="8825658" cy="861420"/>
          </a:xfrm>
        </p:spPr>
        <p:txBody>
          <a:bodyPr>
            <a:noAutofit/>
          </a:bodyPr>
          <a:lstStyle/>
          <a:p>
            <a:pPr algn="r"/>
            <a:r>
              <a:rPr lang="en-US" sz="2400" b="1" i="1" dirty="0" smtClean="0"/>
              <a:t>Vu Do	</a:t>
            </a:r>
          </a:p>
          <a:p>
            <a:pPr algn="r"/>
            <a:r>
              <a:rPr lang="en-US" sz="2400" b="1" i="1" dirty="0" smtClean="0"/>
              <a:t>Dec 5, 2016</a:t>
            </a:r>
            <a:endParaRPr lang="en-US" sz="2400" b="1" i="1" dirty="0"/>
          </a:p>
        </p:txBody>
      </p:sp>
      <p:pic>
        <p:nvPicPr>
          <p:cNvPr id="2050" name="Picture 2" descr="Image result for Parametric Technology Cor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64" y="5330218"/>
            <a:ext cx="20955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6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92"/>
    </mc:Choice>
    <mc:Fallback>
      <p:transition spd="slow" advTm="8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769735" cy="4195481"/>
          </a:xfrm>
        </p:spPr>
        <p:txBody>
          <a:bodyPr/>
          <a:lstStyle/>
          <a:p>
            <a:r>
              <a:rPr lang="en-US" sz="3200" dirty="0"/>
              <a:t>Parametric Technology </a:t>
            </a:r>
            <a:r>
              <a:rPr lang="en-US" sz="3200" dirty="0" smtClean="0"/>
              <a:t>Corp (PTC Inc.)</a:t>
            </a:r>
          </a:p>
          <a:p>
            <a:r>
              <a:rPr lang="en-US" sz="3200" dirty="0" smtClean="0"/>
              <a:t>Incorporated in 1985 outside of Boston, MA</a:t>
            </a:r>
          </a:p>
          <a:p>
            <a:r>
              <a:rPr lang="en-US" sz="3200" dirty="0" smtClean="0"/>
              <a:t>Headquarter in Needham, MA</a:t>
            </a:r>
          </a:p>
          <a:p>
            <a:r>
              <a:rPr lang="en-US" sz="3200" dirty="0" smtClean="0"/>
              <a:t>Computer Software Company</a:t>
            </a:r>
          </a:p>
          <a:p>
            <a:r>
              <a:rPr lang="en-US" sz="3200" dirty="0" smtClean="0"/>
              <a:t>CEO – James E. </a:t>
            </a:r>
            <a:r>
              <a:rPr lang="en-US" sz="3200" dirty="0" err="1" smtClean="0"/>
              <a:t>Heppelmann</a:t>
            </a: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869" y="3723960"/>
            <a:ext cx="2524438" cy="252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0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68"/>
    </mc:Choice>
    <mc:Fallback>
      <p:transition spd="slow" advTm="21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491" y="2011354"/>
            <a:ext cx="9386604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China subsidiaries of PTC Inc. violated the Foreign Corrupt Practice Act  - Feb 16, 2016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i="1" dirty="0" smtClean="0"/>
              <a:t>PT (Shanghai</a:t>
            </a:r>
            <a:r>
              <a:rPr lang="en-US" sz="2000" i="1" dirty="0"/>
              <a:t>) Software Co. Ltd. and </a:t>
            </a:r>
            <a:r>
              <a:rPr lang="en-US" sz="2000" i="1" dirty="0" smtClean="0"/>
              <a:t>PT </a:t>
            </a:r>
            <a:r>
              <a:rPr lang="en-US" sz="2000" i="1" dirty="0"/>
              <a:t>(Hong Kong) Limited.</a:t>
            </a:r>
            <a:endParaRPr lang="en-US" sz="2000" i="1" dirty="0" smtClean="0"/>
          </a:p>
          <a:p>
            <a:r>
              <a:rPr lang="en-US" sz="2400" dirty="0" smtClean="0"/>
              <a:t>Books and Record violations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From 2006-2011, recorded improper travel, gifts, &amp; entertainment, it total nearly $1.5million. 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ecorded bribes on their books &amp; records. </a:t>
            </a:r>
          </a:p>
          <a:p>
            <a:r>
              <a:rPr lang="en-US" sz="2400" dirty="0" smtClean="0"/>
              <a:t>Disguised it as legitimate commissions &amp; business expenses.</a:t>
            </a:r>
          </a:p>
          <a:p>
            <a:r>
              <a:rPr lang="en-US" sz="2400" dirty="0" smtClean="0"/>
              <a:t>Rolled up into the Corporate Parent’s books &amp; records.  </a:t>
            </a:r>
            <a:endParaRPr lang="en-US" sz="2400" dirty="0"/>
          </a:p>
        </p:txBody>
      </p:sp>
      <p:pic>
        <p:nvPicPr>
          <p:cNvPr id="4" name="Picture 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303" y="5152360"/>
            <a:ext cx="1493518" cy="149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Image result for 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84" y="103583"/>
            <a:ext cx="937859" cy="139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company books and rec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9960"/>
            <a:ext cx="1068936" cy="96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company books and recor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795" y="0"/>
            <a:ext cx="2898205" cy="20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5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560"/>
    </mc:Choice>
    <mc:Fallback>
      <p:transition spd="slow" advTm="66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Penalty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Agreed to:</a:t>
            </a:r>
          </a:p>
          <a:p>
            <a:pPr lvl="1"/>
            <a:r>
              <a:rPr lang="en-US" sz="2400" dirty="0" smtClean="0"/>
              <a:t>Pay </a:t>
            </a:r>
            <a:r>
              <a:rPr lang="en-US" sz="2400" b="1" dirty="0" smtClean="0"/>
              <a:t>$14,540,000 </a:t>
            </a:r>
            <a:r>
              <a:rPr lang="en-US" sz="2400" dirty="0" smtClean="0"/>
              <a:t>to Department of Justice (DOJ)</a:t>
            </a:r>
          </a:p>
          <a:p>
            <a:pPr lvl="1"/>
            <a:r>
              <a:rPr lang="en-US" sz="2400" dirty="0" smtClean="0"/>
              <a:t>Profit disgorgement of </a:t>
            </a:r>
            <a:r>
              <a:rPr lang="en-US" sz="2400" b="1" dirty="0" smtClean="0"/>
              <a:t>$11,858,000</a:t>
            </a:r>
            <a:r>
              <a:rPr lang="en-US" sz="2400" dirty="0" smtClean="0"/>
              <a:t>	to the SEC</a:t>
            </a:r>
            <a:endParaRPr lang="en-US" sz="2200" dirty="0" smtClean="0"/>
          </a:p>
          <a:p>
            <a:pPr lvl="1"/>
            <a:r>
              <a:rPr lang="en-US" sz="2400" dirty="0" smtClean="0"/>
              <a:t>Prejudgment Interest of </a:t>
            </a:r>
            <a:r>
              <a:rPr lang="en-US" sz="2400" b="1" dirty="0" smtClean="0"/>
              <a:t>$1,764,000 </a:t>
            </a:r>
            <a:r>
              <a:rPr lang="en-US" sz="2400" dirty="0" smtClean="0"/>
              <a:t>to the SEC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i="1" dirty="0" smtClean="0"/>
              <a:t>SEC settled the case with an internal administrative order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i="1" dirty="0" smtClean="0"/>
              <a:t>No court </a:t>
            </a:r>
          </a:p>
          <a:p>
            <a:pPr lvl="1"/>
            <a:endParaRPr lang="en-US" sz="2400" dirty="0"/>
          </a:p>
          <a:p>
            <a:r>
              <a:rPr lang="en-US" sz="2600" dirty="0" smtClean="0"/>
              <a:t>Total cost of damage </a:t>
            </a:r>
            <a:r>
              <a:rPr lang="en-US" sz="2600" b="1" dirty="0" smtClean="0">
                <a:solidFill>
                  <a:schemeClr val="bg1"/>
                </a:solidFill>
              </a:rPr>
              <a:t>: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32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$28,162,000</a:t>
            </a:r>
            <a:endParaRPr lang="en-US" sz="3200" b="1" i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" name="Picture 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09" y="3640833"/>
            <a:ext cx="2524438" cy="252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company fraud penal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431" y="0"/>
            <a:ext cx="2537570" cy="168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2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472"/>
    </mc:Choice>
    <mc:Fallback>
      <p:transition spd="slow" advTm="35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51" y="818478"/>
            <a:ext cx="9404723" cy="1400530"/>
          </a:xfrm>
        </p:spPr>
        <p:txBody>
          <a:bodyPr/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2052918"/>
            <a:ext cx="8946541" cy="4195481"/>
          </a:xfrm>
        </p:spPr>
        <p:txBody>
          <a:bodyPr/>
          <a:lstStyle/>
          <a:p>
            <a:r>
              <a:rPr lang="en-US" sz="2400" dirty="0" smtClean="0"/>
              <a:t>Internal control failures in place or lack of</a:t>
            </a:r>
          </a:p>
          <a:p>
            <a:r>
              <a:rPr lang="en-US" sz="2400" dirty="0" smtClean="0"/>
              <a:t>China was expected to have the same internal controls that the United States offices had.</a:t>
            </a:r>
          </a:p>
          <a:p>
            <a:r>
              <a:rPr lang="en-US" sz="2400" dirty="0" smtClean="0"/>
              <a:t>Measures was not in place to ensure that internal controls instate where applied to locations out of state.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Commission was decided after sale had concluded. </a:t>
            </a:r>
          </a:p>
          <a:p>
            <a:r>
              <a:rPr lang="en-US" sz="2400" dirty="0" smtClean="0"/>
              <a:t>Control weakness – allowed one corporate employee to oversea the approval process.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266" y="4461326"/>
            <a:ext cx="2161309" cy="21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3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57"/>
    </mc:Choice>
    <mc:Fallback>
      <p:transition spd="slow" advTm="39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3742" cy="1400530"/>
          </a:xfrm>
        </p:spPr>
        <p:txBody>
          <a:bodyPr/>
          <a:lstStyle/>
          <a:p>
            <a:r>
              <a:rPr lang="en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</a:t>
            </a:r>
            <a:r>
              <a:rPr lang="en" sz="4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Have Been Done Differently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PTC Inc. should have establish internal controls suitable for out of state subsidiaries of the company and not assume that they would follow the internal controls of in-state offices. </a:t>
            </a:r>
          </a:p>
          <a:p>
            <a:r>
              <a:rPr lang="en-US" sz="2400" dirty="0" smtClean="0"/>
              <a:t>Paid more attention to the numbers being recorded on subsidiaries books that are then being put onto the main books. </a:t>
            </a:r>
          </a:p>
          <a:p>
            <a:r>
              <a:rPr lang="en-US" sz="2400" dirty="0" smtClean="0"/>
              <a:t>Focus on putting the right employees in place to monitor and perform their duty correctly in foreign offices.</a:t>
            </a:r>
            <a:endParaRPr lang="en-US" sz="2400" dirty="0"/>
          </a:p>
        </p:txBody>
      </p:sp>
      <p:pic>
        <p:nvPicPr>
          <p:cNvPr id="4" name="Picture 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853" y="4663440"/>
            <a:ext cx="2000759" cy="200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4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379"/>
    </mc:Choice>
    <mc:Fallback>
      <p:transition spd="slow" advTm="92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Page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https://www.workiva.com/blog/ptc-china-internal-controls-failure</a:t>
            </a: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www.referenceforbusiness.com/history2/45/Parametric-Technology-Corp.html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www.fcpablog.com/blog/2016/2/16/ptc-pays-28-million-to-resolve-china-fcpa-offenses.html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www.sec.gov/news/pressrelease/2016-29.html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Image resul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010" y="4081407"/>
            <a:ext cx="2524438" cy="252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8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31"/>
    </mc:Choice>
    <mc:Fallback>
      <p:transition spd="slow" advTm="9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2960</TotalTime>
  <Words>299</Words>
  <Application>Microsoft Office PowerPoint</Application>
  <PresentationFormat>Widescreen</PresentationFormat>
  <Paragraphs>41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Times New Roman</vt:lpstr>
      <vt:lpstr>Wingdings</vt:lpstr>
      <vt:lpstr>Wingdings 3</vt:lpstr>
      <vt:lpstr>Ion</vt:lpstr>
      <vt:lpstr>Real World Control Failure: PTC Inc. </vt:lpstr>
      <vt:lpstr>Background</vt:lpstr>
      <vt:lpstr>What Happen</vt:lpstr>
      <vt:lpstr>Penalty </vt:lpstr>
      <vt:lpstr>Control Failures</vt:lpstr>
      <vt:lpstr>What Could Have Been Done Differently</vt:lpstr>
      <vt:lpstr>Reference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World Control Failure :Parametric Technology Corp. </dc:title>
  <dc:creator>vu do</dc:creator>
  <cp:lastModifiedBy>vu do</cp:lastModifiedBy>
  <cp:revision>25</cp:revision>
  <dcterms:created xsi:type="dcterms:W3CDTF">2016-12-02T22:40:52Z</dcterms:created>
  <dcterms:modified xsi:type="dcterms:W3CDTF">2016-12-05T00:01:35Z</dcterms:modified>
</cp:coreProperties>
</file>