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64D2F4-26F3-4269-9F6E-FAA8590D803D}" type="doc">
      <dgm:prSet loTypeId="urn:microsoft.com/office/officeart/2005/8/layout/chevron2" loCatId="process" qsTypeId="urn:microsoft.com/office/officeart/2005/8/quickstyle/3d3" qsCatId="3D" csTypeId="urn:microsoft.com/office/officeart/2005/8/colors/colorful1" csCatId="colorful" phldr="1"/>
      <dgm:spPr/>
      <dgm:t>
        <a:bodyPr/>
        <a:lstStyle/>
        <a:p>
          <a:endParaRPr lang="en-US"/>
        </a:p>
      </dgm:t>
    </dgm:pt>
    <dgm:pt modelId="{4B62E3D6-F78A-485E-A788-354178670BE3}">
      <dgm:prSet phldrT="[Text]" custT="1"/>
      <dgm:spPr/>
      <dgm:t>
        <a:bodyPr/>
        <a:lstStyle/>
        <a:p>
          <a:r>
            <a:rPr lang="en-US" sz="1400" b="1" dirty="0">
              <a:solidFill>
                <a:schemeClr val="accent2">
                  <a:lumMod val="50000"/>
                </a:schemeClr>
              </a:solidFill>
              <a:latin typeface="Calibri" panose="020F0502020204030204" pitchFamily="34" charset="0"/>
              <a:cs typeface="Calibri" panose="020F0502020204030204" pitchFamily="34" charset="0"/>
            </a:rPr>
            <a:t>2008</a:t>
          </a:r>
        </a:p>
      </dgm:t>
    </dgm:pt>
    <dgm:pt modelId="{7BE3A83D-20C9-4074-8721-1BA0F72DA266}" type="parTrans" cxnId="{0B249BA4-37FA-4E32-ACCC-F6F7AA4FC4BD}">
      <dgm:prSet/>
      <dgm:spPr/>
      <dgm:t>
        <a:bodyPr/>
        <a:lstStyle/>
        <a:p>
          <a:endParaRPr lang="en-US"/>
        </a:p>
      </dgm:t>
    </dgm:pt>
    <dgm:pt modelId="{29BC14E1-ADFA-4716-84E9-CD760054F8C1}" type="sibTrans" cxnId="{0B249BA4-37FA-4E32-ACCC-F6F7AA4FC4BD}">
      <dgm:prSet/>
      <dgm:spPr/>
      <dgm:t>
        <a:bodyPr/>
        <a:lstStyle/>
        <a:p>
          <a:endParaRPr lang="en-US"/>
        </a:p>
      </dgm:t>
    </dgm:pt>
    <dgm:pt modelId="{B420259C-C784-4C3D-98DA-C953B2E9E040}">
      <dgm:prSet phldrT="[Text]" custT="1"/>
      <dgm:spPr/>
      <dgm:t>
        <a:bodyPr/>
        <a:lstStyle/>
        <a:p>
          <a:pPr>
            <a:buFont typeface="Arial" panose="020B0604020202020204" pitchFamily="34" charset="0"/>
            <a:buChar char="•"/>
          </a:pP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RBI debarred Sahara India Financial Corporation from raising fresh deposits. With RBI closing a door on the group from collecting deposits from the people, the group needed a financial instrument that would be out of the purview of RBI but still get access to public funds.</a:t>
          </a:r>
        </a:p>
      </dgm:t>
    </dgm:pt>
    <dgm:pt modelId="{EA2CF9C5-E120-4892-8335-C65ECEA2588E}" type="parTrans" cxnId="{81FA2F46-2DDB-4B75-ACD0-F0B380F19D85}">
      <dgm:prSet/>
      <dgm:spPr/>
      <dgm:t>
        <a:bodyPr/>
        <a:lstStyle/>
        <a:p>
          <a:endParaRPr lang="en-US"/>
        </a:p>
      </dgm:t>
    </dgm:pt>
    <dgm:pt modelId="{507802D1-3B68-4416-9C4D-7753F0878D2A}" type="sibTrans" cxnId="{81FA2F46-2DDB-4B75-ACD0-F0B380F19D85}">
      <dgm:prSet/>
      <dgm:spPr/>
      <dgm:t>
        <a:bodyPr/>
        <a:lstStyle/>
        <a:p>
          <a:endParaRPr lang="en-US"/>
        </a:p>
      </dgm:t>
    </dgm:pt>
    <dgm:pt modelId="{784EE56A-9393-49C1-9480-4D57DA80BFD8}">
      <dgm:prSet phldrT="[Text]" custT="1"/>
      <dgm:spPr/>
      <dgm:t>
        <a:bodyPr/>
        <a:lstStyle/>
        <a:p>
          <a:r>
            <a:rPr lang="en-US" sz="1400" b="1" dirty="0">
              <a:solidFill>
                <a:schemeClr val="accent3">
                  <a:lumMod val="50000"/>
                </a:schemeClr>
              </a:solidFill>
              <a:latin typeface="Calibri" panose="020F0502020204030204" pitchFamily="34" charset="0"/>
              <a:cs typeface="Calibri" panose="020F0502020204030204" pitchFamily="34" charset="0"/>
            </a:rPr>
            <a:t>2009</a:t>
          </a:r>
        </a:p>
      </dgm:t>
    </dgm:pt>
    <dgm:pt modelId="{63B832CF-779E-4E34-B974-87181A75A9A2}" type="parTrans" cxnId="{57BF5805-46FC-44CC-B454-C75E463A6D6C}">
      <dgm:prSet/>
      <dgm:spPr/>
      <dgm:t>
        <a:bodyPr/>
        <a:lstStyle/>
        <a:p>
          <a:endParaRPr lang="en-US"/>
        </a:p>
      </dgm:t>
    </dgm:pt>
    <dgm:pt modelId="{8B520C0D-6081-4DB6-9BFE-C62AD98D87EE}" type="sibTrans" cxnId="{57BF5805-46FC-44CC-B454-C75E463A6D6C}">
      <dgm:prSet/>
      <dgm:spPr/>
      <dgm:t>
        <a:bodyPr/>
        <a:lstStyle/>
        <a:p>
          <a:endParaRPr lang="en-US"/>
        </a:p>
      </dgm:t>
    </dgm:pt>
    <dgm:pt modelId="{CDFB2866-1DB9-4F9E-90E3-D4377B81BABC}">
      <dgm:prSet phldrT="[Text]" custT="1"/>
      <dgm:spPr/>
      <dgm:t>
        <a:bodyPr/>
        <a:lstStyle/>
        <a:p>
          <a:pPr>
            <a:buFont typeface="Arial" panose="020B0604020202020204" pitchFamily="34" charset="0"/>
            <a:buChar char="•"/>
          </a:pPr>
          <a:r>
            <a:rPr lang="en-US" sz="1050" kern="1200" dirty="0">
              <a:solidFill>
                <a:schemeClr val="accent3">
                  <a:lumMod val="50000"/>
                </a:schemeClr>
              </a:solidFill>
              <a:latin typeface="Calibri" panose="020F0502020204030204" pitchFamily="34" charset="0"/>
              <a:ea typeface="+mn-ea"/>
              <a:cs typeface="Calibri" panose="020F0502020204030204" pitchFamily="34" charset="0"/>
            </a:rPr>
            <a:t>The Sahara Prime city (real estate venture of Sahara Family filed a red Herring Prospectus disclosing the financials of the group to bring out an IPO. SEBI detects a large amount of discrepancies in the DHRP for the SIREC and SHIC along with receiving complaints, which alleged illegal means taken by the company in issuing OFCDs</a:t>
          </a:r>
        </a:p>
      </dgm:t>
    </dgm:pt>
    <dgm:pt modelId="{0F8C2B0E-94F1-4D42-9D19-46E88545C72A}" type="parTrans" cxnId="{021E12A3-D964-4448-91D7-33FB71557BF0}">
      <dgm:prSet/>
      <dgm:spPr/>
      <dgm:t>
        <a:bodyPr/>
        <a:lstStyle/>
        <a:p>
          <a:endParaRPr lang="en-US"/>
        </a:p>
      </dgm:t>
    </dgm:pt>
    <dgm:pt modelId="{DB252015-1A9B-4A0D-A2AC-570CC176834C}" type="sibTrans" cxnId="{021E12A3-D964-4448-91D7-33FB71557BF0}">
      <dgm:prSet/>
      <dgm:spPr/>
      <dgm:t>
        <a:bodyPr/>
        <a:lstStyle/>
        <a:p>
          <a:endParaRPr lang="en-US"/>
        </a:p>
      </dgm:t>
    </dgm:pt>
    <dgm:pt modelId="{6DB5F09C-4116-4E98-B178-BB26554DB87A}">
      <dgm:prSet phldrT="[Text]"/>
      <dgm:spPr/>
      <dgm:t>
        <a:bodyPr/>
        <a:lstStyle/>
        <a:p>
          <a:r>
            <a:rPr lang="en-US" b="1" dirty="0">
              <a:solidFill>
                <a:schemeClr val="accent6">
                  <a:lumMod val="75000"/>
                </a:schemeClr>
              </a:solidFill>
              <a:latin typeface="Calibri" panose="020F0502020204030204" pitchFamily="34" charset="0"/>
              <a:cs typeface="Calibri" panose="020F0502020204030204" pitchFamily="34" charset="0"/>
            </a:rPr>
            <a:t>November 2010</a:t>
          </a:r>
        </a:p>
      </dgm:t>
    </dgm:pt>
    <dgm:pt modelId="{12F9FCD9-8627-4F6E-AD64-B9D4488EFF9A}" type="parTrans" cxnId="{C57F0C40-AC8B-4DF1-B133-CC0056715F03}">
      <dgm:prSet/>
      <dgm:spPr/>
      <dgm:t>
        <a:bodyPr/>
        <a:lstStyle/>
        <a:p>
          <a:endParaRPr lang="en-US"/>
        </a:p>
      </dgm:t>
    </dgm:pt>
    <dgm:pt modelId="{EBC0AB20-B1C4-48AD-B41A-EBDAEEA2A88F}" type="sibTrans" cxnId="{C57F0C40-AC8B-4DF1-B133-CC0056715F03}">
      <dgm:prSet/>
      <dgm:spPr/>
      <dgm:t>
        <a:bodyPr/>
        <a:lstStyle/>
        <a:p>
          <a:endParaRPr lang="en-US"/>
        </a:p>
      </dgm:t>
    </dgm:pt>
    <dgm:pt modelId="{4CB4040C-DDE6-4372-B16D-03212CC86B19}">
      <dgm:prSet phldrT="[Text]" custT="1"/>
      <dgm:spPr/>
      <dgm:t>
        <a:bodyPr/>
        <a:lstStyle/>
        <a:p>
          <a:pPr>
            <a:buFont typeface="Arial" panose="020B0604020202020204" pitchFamily="34" charset="0"/>
            <a:buChar char="•"/>
          </a:pP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Securities and Exchange Board of India bars Sahara India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Pariwar</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chief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and two of its companies - Sahara India Real Estate Corp (SIREC) and Sahara Housing Investment Corp (SHIC) from raising money from the public as they raised several thousand crores through optionally fully convertible debentures which SEBI deemed illegal.</a:t>
          </a:r>
        </a:p>
      </dgm:t>
    </dgm:pt>
    <dgm:pt modelId="{3EEA145A-4D77-402D-9BF7-E082614BFF86}" type="parTrans" cxnId="{62F77B9E-AC2F-4323-84F8-2657769FE454}">
      <dgm:prSet/>
      <dgm:spPr/>
      <dgm:t>
        <a:bodyPr/>
        <a:lstStyle/>
        <a:p>
          <a:endParaRPr lang="en-US"/>
        </a:p>
      </dgm:t>
    </dgm:pt>
    <dgm:pt modelId="{3F9A61EC-D5F3-4F0C-B2BC-3C4705280FC4}" type="sibTrans" cxnId="{62F77B9E-AC2F-4323-84F8-2657769FE454}">
      <dgm:prSet/>
      <dgm:spPr/>
      <dgm:t>
        <a:bodyPr/>
        <a:lstStyle/>
        <a:p>
          <a:endParaRPr lang="en-US"/>
        </a:p>
      </dgm:t>
    </dgm:pt>
    <dgm:pt modelId="{FDCB9E17-C1B2-497F-93B4-0CE75B8F4188}">
      <dgm:prSet/>
      <dgm:spPr/>
      <dgm:t>
        <a:bodyPr/>
        <a:lstStyle/>
        <a:p>
          <a:r>
            <a:rPr lang="en-US" b="1" dirty="0">
              <a:solidFill>
                <a:schemeClr val="accent5">
                  <a:lumMod val="75000"/>
                </a:schemeClr>
              </a:solidFill>
              <a:latin typeface="Calibri" panose="020F0502020204030204" pitchFamily="34" charset="0"/>
              <a:cs typeface="Calibri" panose="020F0502020204030204" pitchFamily="34" charset="0"/>
            </a:rPr>
            <a:t>2011</a:t>
          </a:r>
        </a:p>
      </dgm:t>
    </dgm:pt>
    <dgm:pt modelId="{D47A1414-C530-49D7-A4BC-EADF82DB531E}" type="parTrans" cxnId="{82165460-DFAA-4C9E-B81F-EEC7E65F8144}">
      <dgm:prSet/>
      <dgm:spPr/>
      <dgm:t>
        <a:bodyPr/>
        <a:lstStyle/>
        <a:p>
          <a:endParaRPr lang="en-US"/>
        </a:p>
      </dgm:t>
    </dgm:pt>
    <dgm:pt modelId="{BCA021E1-BC0E-40A1-BF02-1C67277D26A5}" type="sibTrans" cxnId="{82165460-DFAA-4C9E-B81F-EEC7E65F8144}">
      <dgm:prSet/>
      <dgm:spPr/>
      <dgm:t>
        <a:bodyPr/>
        <a:lstStyle/>
        <a:p>
          <a:endParaRPr lang="en-US"/>
        </a:p>
      </dgm:t>
    </dgm:pt>
    <dgm:pt modelId="{14BC5B39-AAB4-4508-86E1-F4800CC58B15}">
      <dgm:prSet custT="1"/>
      <dgm:spPr/>
      <dgm:t>
        <a:bodyPr/>
        <a:lstStyle/>
        <a:p>
          <a:pPr>
            <a:buFont typeface="Arial" panose="020B0604020202020204" pitchFamily="34" charset="0"/>
            <a:buChar char="•"/>
          </a:pP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The SEBI order is finally served to SIREC and SHIC to which the Sahara appealed in the SC which in turn directed it to the SAT. Sahara argued that OFCDs where offered to selected clients through private placements and the jurisdiction of these unlisted companies lied with the Registrar of companies. The SAT </a:t>
          </a:r>
        </a:p>
      </dgm:t>
    </dgm:pt>
    <dgm:pt modelId="{E898CE42-21B2-48E6-B2E2-F882DACE7ED2}" type="parTrans" cxnId="{BB59F352-7A21-43A7-AB7A-C749A35546D9}">
      <dgm:prSet/>
      <dgm:spPr/>
      <dgm:t>
        <a:bodyPr/>
        <a:lstStyle/>
        <a:p>
          <a:endParaRPr lang="en-US"/>
        </a:p>
      </dgm:t>
    </dgm:pt>
    <dgm:pt modelId="{3424E685-FE17-4C69-B9CD-F8CDD54BD30D}" type="sibTrans" cxnId="{BB59F352-7A21-43A7-AB7A-C749A35546D9}">
      <dgm:prSet/>
      <dgm:spPr/>
      <dgm:t>
        <a:bodyPr/>
        <a:lstStyle/>
        <a:p>
          <a:endParaRPr lang="en-US"/>
        </a:p>
      </dgm:t>
    </dgm:pt>
    <dgm:pt modelId="{0FDF5A5E-D28E-4903-8C5F-D58D1F215F09}">
      <dgm:prSet phldrT="[Text]" custT="1"/>
      <dgm:spPr/>
      <dgm:t>
        <a:bodyPr/>
        <a:lstStyle/>
        <a:p>
          <a:pPr>
            <a:buFont typeface="Arial" panose="020B0604020202020204" pitchFamily="34" charset="0"/>
            <a:buChar char="•"/>
          </a:pP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Sahara decided to issue OFCDs by floating two companies – Sahara India Real Estate Corporation (SIREC) and Sahara Housing Investment Corporation (SHIC). </a:t>
          </a:r>
        </a:p>
      </dgm:t>
    </dgm:pt>
    <dgm:pt modelId="{64508E37-4067-4AF2-9D4C-D9001BDC83CD}" type="parTrans" cxnId="{EC92833A-F048-4229-89FF-D8A5A41B16A9}">
      <dgm:prSet/>
      <dgm:spPr/>
    </dgm:pt>
    <dgm:pt modelId="{D33C744C-E058-4FBE-8F7D-47C19677C586}" type="sibTrans" cxnId="{EC92833A-F048-4229-89FF-D8A5A41B16A9}">
      <dgm:prSet/>
      <dgm:spPr/>
    </dgm:pt>
    <dgm:pt modelId="{CCBE8A6D-73AE-495F-B390-9930788C323F}" type="pres">
      <dgm:prSet presAssocID="{9364D2F4-26F3-4269-9F6E-FAA8590D803D}" presName="linearFlow" presStyleCnt="0">
        <dgm:presLayoutVars>
          <dgm:dir/>
          <dgm:animLvl val="lvl"/>
          <dgm:resizeHandles val="exact"/>
        </dgm:presLayoutVars>
      </dgm:prSet>
      <dgm:spPr/>
    </dgm:pt>
    <dgm:pt modelId="{3CC419DF-CFDA-46B4-8278-6D84423E2692}" type="pres">
      <dgm:prSet presAssocID="{4B62E3D6-F78A-485E-A788-354178670BE3}" presName="composite" presStyleCnt="0"/>
      <dgm:spPr/>
    </dgm:pt>
    <dgm:pt modelId="{52069028-324A-46B1-B2D4-DBC91EE357B4}" type="pres">
      <dgm:prSet presAssocID="{4B62E3D6-F78A-485E-A788-354178670BE3}" presName="parentText" presStyleLbl="alignNode1" presStyleIdx="0" presStyleCnt="4">
        <dgm:presLayoutVars>
          <dgm:chMax val="1"/>
          <dgm:bulletEnabled val="1"/>
        </dgm:presLayoutVars>
      </dgm:prSet>
      <dgm:spPr/>
    </dgm:pt>
    <dgm:pt modelId="{025755E2-CAAA-405F-B82B-B3561B9066B0}" type="pres">
      <dgm:prSet presAssocID="{4B62E3D6-F78A-485E-A788-354178670BE3}" presName="descendantText" presStyleLbl="alignAcc1" presStyleIdx="0" presStyleCnt="4" custScaleY="100000">
        <dgm:presLayoutVars>
          <dgm:bulletEnabled val="1"/>
        </dgm:presLayoutVars>
      </dgm:prSet>
      <dgm:spPr/>
    </dgm:pt>
    <dgm:pt modelId="{AAFDEC5F-64E3-4653-AA29-B64F159817BC}" type="pres">
      <dgm:prSet presAssocID="{29BC14E1-ADFA-4716-84E9-CD760054F8C1}" presName="sp" presStyleCnt="0"/>
      <dgm:spPr/>
    </dgm:pt>
    <dgm:pt modelId="{62534EBE-0794-4164-AD6C-0EE6E62706B1}" type="pres">
      <dgm:prSet presAssocID="{784EE56A-9393-49C1-9480-4D57DA80BFD8}" presName="composite" presStyleCnt="0"/>
      <dgm:spPr/>
    </dgm:pt>
    <dgm:pt modelId="{472F6F45-534C-4D61-89FC-D44482B2A905}" type="pres">
      <dgm:prSet presAssocID="{784EE56A-9393-49C1-9480-4D57DA80BFD8}" presName="parentText" presStyleLbl="alignNode1" presStyleIdx="1" presStyleCnt="4">
        <dgm:presLayoutVars>
          <dgm:chMax val="1"/>
          <dgm:bulletEnabled val="1"/>
        </dgm:presLayoutVars>
      </dgm:prSet>
      <dgm:spPr/>
    </dgm:pt>
    <dgm:pt modelId="{4BC3B8E4-1796-4F63-BA1C-8F4DF6F956BA}" type="pres">
      <dgm:prSet presAssocID="{784EE56A-9393-49C1-9480-4D57DA80BFD8}" presName="descendantText" presStyleLbl="alignAcc1" presStyleIdx="1" presStyleCnt="4">
        <dgm:presLayoutVars>
          <dgm:bulletEnabled val="1"/>
        </dgm:presLayoutVars>
      </dgm:prSet>
      <dgm:spPr/>
    </dgm:pt>
    <dgm:pt modelId="{36C77C8F-59D6-455D-848C-96F58F0E7859}" type="pres">
      <dgm:prSet presAssocID="{8B520C0D-6081-4DB6-9BFE-C62AD98D87EE}" presName="sp" presStyleCnt="0"/>
      <dgm:spPr/>
    </dgm:pt>
    <dgm:pt modelId="{34C136A8-6345-4A62-87BD-74152E828129}" type="pres">
      <dgm:prSet presAssocID="{6DB5F09C-4116-4E98-B178-BB26554DB87A}" presName="composite" presStyleCnt="0"/>
      <dgm:spPr/>
    </dgm:pt>
    <dgm:pt modelId="{F3F210EB-B8A4-4A65-8E40-3EDFFB1AEA4C}" type="pres">
      <dgm:prSet presAssocID="{6DB5F09C-4116-4E98-B178-BB26554DB87A}" presName="parentText" presStyleLbl="alignNode1" presStyleIdx="2" presStyleCnt="4">
        <dgm:presLayoutVars>
          <dgm:chMax val="1"/>
          <dgm:bulletEnabled val="1"/>
        </dgm:presLayoutVars>
      </dgm:prSet>
      <dgm:spPr/>
    </dgm:pt>
    <dgm:pt modelId="{45092333-D988-457E-A9F7-3971B315167E}" type="pres">
      <dgm:prSet presAssocID="{6DB5F09C-4116-4E98-B178-BB26554DB87A}" presName="descendantText" presStyleLbl="alignAcc1" presStyleIdx="2" presStyleCnt="4">
        <dgm:presLayoutVars>
          <dgm:bulletEnabled val="1"/>
        </dgm:presLayoutVars>
      </dgm:prSet>
      <dgm:spPr/>
    </dgm:pt>
    <dgm:pt modelId="{F88EDFC5-7D62-40C2-9838-C849B5B3BD53}" type="pres">
      <dgm:prSet presAssocID="{EBC0AB20-B1C4-48AD-B41A-EBDAEEA2A88F}" presName="sp" presStyleCnt="0"/>
      <dgm:spPr/>
    </dgm:pt>
    <dgm:pt modelId="{48D03BEF-4133-4C29-892C-A372EE46D7B1}" type="pres">
      <dgm:prSet presAssocID="{FDCB9E17-C1B2-497F-93B4-0CE75B8F4188}" presName="composite" presStyleCnt="0"/>
      <dgm:spPr/>
    </dgm:pt>
    <dgm:pt modelId="{2A26B53A-850B-4660-896C-F16B8289E68E}" type="pres">
      <dgm:prSet presAssocID="{FDCB9E17-C1B2-497F-93B4-0CE75B8F4188}" presName="parentText" presStyleLbl="alignNode1" presStyleIdx="3" presStyleCnt="4">
        <dgm:presLayoutVars>
          <dgm:chMax val="1"/>
          <dgm:bulletEnabled val="1"/>
        </dgm:presLayoutVars>
      </dgm:prSet>
      <dgm:spPr/>
    </dgm:pt>
    <dgm:pt modelId="{4BC99B5E-ECF0-4080-B296-132F06EDE8C7}" type="pres">
      <dgm:prSet presAssocID="{FDCB9E17-C1B2-497F-93B4-0CE75B8F4188}" presName="descendantText" presStyleLbl="alignAcc1" presStyleIdx="3" presStyleCnt="4">
        <dgm:presLayoutVars>
          <dgm:bulletEnabled val="1"/>
        </dgm:presLayoutVars>
      </dgm:prSet>
      <dgm:spPr/>
    </dgm:pt>
  </dgm:ptLst>
  <dgm:cxnLst>
    <dgm:cxn modelId="{35CBA5C8-C084-41A3-BAAC-8D9469A3FF11}" type="presOf" srcId="{0FDF5A5E-D28E-4903-8C5F-D58D1F215F09}" destId="{025755E2-CAAA-405F-B82B-B3561B9066B0}" srcOrd="0" destOrd="1" presId="urn:microsoft.com/office/officeart/2005/8/layout/chevron2"/>
    <dgm:cxn modelId="{C57F0C40-AC8B-4DF1-B133-CC0056715F03}" srcId="{9364D2F4-26F3-4269-9F6E-FAA8590D803D}" destId="{6DB5F09C-4116-4E98-B178-BB26554DB87A}" srcOrd="2" destOrd="0" parTransId="{12F9FCD9-8627-4F6E-AD64-B9D4488EFF9A}" sibTransId="{EBC0AB20-B1C4-48AD-B41A-EBDAEEA2A88F}"/>
    <dgm:cxn modelId="{BB59F352-7A21-43A7-AB7A-C749A35546D9}" srcId="{FDCB9E17-C1B2-497F-93B4-0CE75B8F4188}" destId="{14BC5B39-AAB4-4508-86E1-F4800CC58B15}" srcOrd="0" destOrd="0" parTransId="{E898CE42-21B2-48E6-B2E2-F882DACE7ED2}" sibTransId="{3424E685-FE17-4C69-B9CD-F8CDD54BD30D}"/>
    <dgm:cxn modelId="{1FF10D2F-C4CB-4DDD-95A0-B430D76230D0}" type="presOf" srcId="{6DB5F09C-4116-4E98-B178-BB26554DB87A}" destId="{F3F210EB-B8A4-4A65-8E40-3EDFFB1AEA4C}" srcOrd="0" destOrd="0" presId="urn:microsoft.com/office/officeart/2005/8/layout/chevron2"/>
    <dgm:cxn modelId="{F65F7746-B0B3-47BC-8D7A-A822CD478AE7}" type="presOf" srcId="{784EE56A-9393-49C1-9480-4D57DA80BFD8}" destId="{472F6F45-534C-4D61-89FC-D44482B2A905}" srcOrd="0" destOrd="0" presId="urn:microsoft.com/office/officeart/2005/8/layout/chevron2"/>
    <dgm:cxn modelId="{36D6158E-38DC-4A9E-8D12-4747334BF707}" type="presOf" srcId="{9364D2F4-26F3-4269-9F6E-FAA8590D803D}" destId="{CCBE8A6D-73AE-495F-B390-9930788C323F}" srcOrd="0" destOrd="0" presId="urn:microsoft.com/office/officeart/2005/8/layout/chevron2"/>
    <dgm:cxn modelId="{82165460-DFAA-4C9E-B81F-EEC7E65F8144}" srcId="{9364D2F4-26F3-4269-9F6E-FAA8590D803D}" destId="{FDCB9E17-C1B2-497F-93B4-0CE75B8F4188}" srcOrd="3" destOrd="0" parTransId="{D47A1414-C530-49D7-A4BC-EADF82DB531E}" sibTransId="{BCA021E1-BC0E-40A1-BF02-1C67277D26A5}"/>
    <dgm:cxn modelId="{0017FC26-C479-45B7-A1B5-64711853CDC8}" type="presOf" srcId="{FDCB9E17-C1B2-497F-93B4-0CE75B8F4188}" destId="{2A26B53A-850B-4660-896C-F16B8289E68E}" srcOrd="0" destOrd="0" presId="urn:microsoft.com/office/officeart/2005/8/layout/chevron2"/>
    <dgm:cxn modelId="{42D60E3C-0549-4005-B2D0-2FCC49EEDC8F}" type="presOf" srcId="{4B62E3D6-F78A-485E-A788-354178670BE3}" destId="{52069028-324A-46B1-B2D4-DBC91EE357B4}" srcOrd="0" destOrd="0" presId="urn:microsoft.com/office/officeart/2005/8/layout/chevron2"/>
    <dgm:cxn modelId="{021E12A3-D964-4448-91D7-33FB71557BF0}" srcId="{784EE56A-9393-49C1-9480-4D57DA80BFD8}" destId="{CDFB2866-1DB9-4F9E-90E3-D4377B81BABC}" srcOrd="0" destOrd="0" parTransId="{0F8C2B0E-94F1-4D42-9D19-46E88545C72A}" sibTransId="{DB252015-1A9B-4A0D-A2AC-570CC176834C}"/>
    <dgm:cxn modelId="{0E291108-A414-42E1-A881-6C8F3396BA80}" type="presOf" srcId="{B420259C-C784-4C3D-98DA-C953B2E9E040}" destId="{025755E2-CAAA-405F-B82B-B3561B9066B0}" srcOrd="0" destOrd="0" presId="urn:microsoft.com/office/officeart/2005/8/layout/chevron2"/>
    <dgm:cxn modelId="{57BF5805-46FC-44CC-B454-C75E463A6D6C}" srcId="{9364D2F4-26F3-4269-9F6E-FAA8590D803D}" destId="{784EE56A-9393-49C1-9480-4D57DA80BFD8}" srcOrd="1" destOrd="0" parTransId="{63B832CF-779E-4E34-B974-87181A75A9A2}" sibTransId="{8B520C0D-6081-4DB6-9BFE-C62AD98D87EE}"/>
    <dgm:cxn modelId="{62F77B9E-AC2F-4323-84F8-2657769FE454}" srcId="{6DB5F09C-4116-4E98-B178-BB26554DB87A}" destId="{4CB4040C-DDE6-4372-B16D-03212CC86B19}" srcOrd="0" destOrd="0" parTransId="{3EEA145A-4D77-402D-9BF7-E082614BFF86}" sibTransId="{3F9A61EC-D5F3-4F0C-B2BC-3C4705280FC4}"/>
    <dgm:cxn modelId="{81FA2F46-2DDB-4B75-ACD0-F0B380F19D85}" srcId="{4B62E3D6-F78A-485E-A788-354178670BE3}" destId="{B420259C-C784-4C3D-98DA-C953B2E9E040}" srcOrd="0" destOrd="0" parTransId="{EA2CF9C5-E120-4892-8335-C65ECEA2588E}" sibTransId="{507802D1-3B68-4416-9C4D-7753F0878D2A}"/>
    <dgm:cxn modelId="{62FEA04D-3431-4685-92A0-5F808DE71739}" type="presOf" srcId="{14BC5B39-AAB4-4508-86E1-F4800CC58B15}" destId="{4BC99B5E-ECF0-4080-B296-132F06EDE8C7}" srcOrd="0" destOrd="0" presId="urn:microsoft.com/office/officeart/2005/8/layout/chevron2"/>
    <dgm:cxn modelId="{B9B92AD3-6715-4DFA-B45A-AAFE306B3F2E}" type="presOf" srcId="{4CB4040C-DDE6-4372-B16D-03212CC86B19}" destId="{45092333-D988-457E-A9F7-3971B315167E}" srcOrd="0" destOrd="0" presId="urn:microsoft.com/office/officeart/2005/8/layout/chevron2"/>
    <dgm:cxn modelId="{0B249BA4-37FA-4E32-ACCC-F6F7AA4FC4BD}" srcId="{9364D2F4-26F3-4269-9F6E-FAA8590D803D}" destId="{4B62E3D6-F78A-485E-A788-354178670BE3}" srcOrd="0" destOrd="0" parTransId="{7BE3A83D-20C9-4074-8721-1BA0F72DA266}" sibTransId="{29BC14E1-ADFA-4716-84E9-CD760054F8C1}"/>
    <dgm:cxn modelId="{25568A60-1246-42BD-8D2D-294105415901}" type="presOf" srcId="{CDFB2866-1DB9-4F9E-90E3-D4377B81BABC}" destId="{4BC3B8E4-1796-4F63-BA1C-8F4DF6F956BA}" srcOrd="0" destOrd="0" presId="urn:microsoft.com/office/officeart/2005/8/layout/chevron2"/>
    <dgm:cxn modelId="{EC92833A-F048-4229-89FF-D8A5A41B16A9}" srcId="{4B62E3D6-F78A-485E-A788-354178670BE3}" destId="{0FDF5A5E-D28E-4903-8C5F-D58D1F215F09}" srcOrd="1" destOrd="0" parTransId="{64508E37-4067-4AF2-9D4C-D9001BDC83CD}" sibTransId="{D33C744C-E058-4FBE-8F7D-47C19677C586}"/>
    <dgm:cxn modelId="{4DBA4736-32FE-4E1D-9394-BF0C19889C07}" type="presParOf" srcId="{CCBE8A6D-73AE-495F-B390-9930788C323F}" destId="{3CC419DF-CFDA-46B4-8278-6D84423E2692}" srcOrd="0" destOrd="0" presId="urn:microsoft.com/office/officeart/2005/8/layout/chevron2"/>
    <dgm:cxn modelId="{AD58375F-2395-48E1-A6B0-D7D5E7F2EBBB}" type="presParOf" srcId="{3CC419DF-CFDA-46B4-8278-6D84423E2692}" destId="{52069028-324A-46B1-B2D4-DBC91EE357B4}" srcOrd="0" destOrd="0" presId="urn:microsoft.com/office/officeart/2005/8/layout/chevron2"/>
    <dgm:cxn modelId="{FB74D6E6-92F3-422D-AEC6-0806E956F3F1}" type="presParOf" srcId="{3CC419DF-CFDA-46B4-8278-6D84423E2692}" destId="{025755E2-CAAA-405F-B82B-B3561B9066B0}" srcOrd="1" destOrd="0" presId="urn:microsoft.com/office/officeart/2005/8/layout/chevron2"/>
    <dgm:cxn modelId="{07EA902D-73BB-4735-9EEC-6F9ACAD47931}" type="presParOf" srcId="{CCBE8A6D-73AE-495F-B390-9930788C323F}" destId="{AAFDEC5F-64E3-4653-AA29-B64F159817BC}" srcOrd="1" destOrd="0" presId="urn:microsoft.com/office/officeart/2005/8/layout/chevron2"/>
    <dgm:cxn modelId="{6976A648-CC06-47D9-9555-FEDDE3903BAE}" type="presParOf" srcId="{CCBE8A6D-73AE-495F-B390-9930788C323F}" destId="{62534EBE-0794-4164-AD6C-0EE6E62706B1}" srcOrd="2" destOrd="0" presId="urn:microsoft.com/office/officeart/2005/8/layout/chevron2"/>
    <dgm:cxn modelId="{F9EB7D82-388A-4FD9-8968-CD42B4BCAC43}" type="presParOf" srcId="{62534EBE-0794-4164-AD6C-0EE6E62706B1}" destId="{472F6F45-534C-4D61-89FC-D44482B2A905}" srcOrd="0" destOrd="0" presId="urn:microsoft.com/office/officeart/2005/8/layout/chevron2"/>
    <dgm:cxn modelId="{CA9C6022-C9C0-4F1C-B48F-B2A2FAF07238}" type="presParOf" srcId="{62534EBE-0794-4164-AD6C-0EE6E62706B1}" destId="{4BC3B8E4-1796-4F63-BA1C-8F4DF6F956BA}" srcOrd="1" destOrd="0" presId="urn:microsoft.com/office/officeart/2005/8/layout/chevron2"/>
    <dgm:cxn modelId="{80A8C0DC-6421-45B9-8C94-8828259CCBB1}" type="presParOf" srcId="{CCBE8A6D-73AE-495F-B390-9930788C323F}" destId="{36C77C8F-59D6-455D-848C-96F58F0E7859}" srcOrd="3" destOrd="0" presId="urn:microsoft.com/office/officeart/2005/8/layout/chevron2"/>
    <dgm:cxn modelId="{886BCB89-1B02-4C90-B3D4-08D32BF4D3CC}" type="presParOf" srcId="{CCBE8A6D-73AE-495F-B390-9930788C323F}" destId="{34C136A8-6345-4A62-87BD-74152E828129}" srcOrd="4" destOrd="0" presId="urn:microsoft.com/office/officeart/2005/8/layout/chevron2"/>
    <dgm:cxn modelId="{D919784F-A4FA-4A64-BF7A-41022B1D4279}" type="presParOf" srcId="{34C136A8-6345-4A62-87BD-74152E828129}" destId="{F3F210EB-B8A4-4A65-8E40-3EDFFB1AEA4C}" srcOrd="0" destOrd="0" presId="urn:microsoft.com/office/officeart/2005/8/layout/chevron2"/>
    <dgm:cxn modelId="{B96C9900-775B-485F-8990-1DB42705C014}" type="presParOf" srcId="{34C136A8-6345-4A62-87BD-74152E828129}" destId="{45092333-D988-457E-A9F7-3971B315167E}" srcOrd="1" destOrd="0" presId="urn:microsoft.com/office/officeart/2005/8/layout/chevron2"/>
    <dgm:cxn modelId="{4E654D0A-E27A-488C-ABFF-838C98291DFF}" type="presParOf" srcId="{CCBE8A6D-73AE-495F-B390-9930788C323F}" destId="{F88EDFC5-7D62-40C2-9838-C849B5B3BD53}" srcOrd="5" destOrd="0" presId="urn:microsoft.com/office/officeart/2005/8/layout/chevron2"/>
    <dgm:cxn modelId="{7E0DB7FD-1DCB-4ABA-9C21-2F492FC650E2}" type="presParOf" srcId="{CCBE8A6D-73AE-495F-B390-9930788C323F}" destId="{48D03BEF-4133-4C29-892C-A372EE46D7B1}" srcOrd="6" destOrd="0" presId="urn:microsoft.com/office/officeart/2005/8/layout/chevron2"/>
    <dgm:cxn modelId="{3D1B54C5-C4E9-46D3-912F-89150009A3F5}" type="presParOf" srcId="{48D03BEF-4133-4C29-892C-A372EE46D7B1}" destId="{2A26B53A-850B-4660-896C-F16B8289E68E}" srcOrd="0" destOrd="0" presId="urn:microsoft.com/office/officeart/2005/8/layout/chevron2"/>
    <dgm:cxn modelId="{42E229B7-66A9-41A0-90EF-7DBC8E6F0107}" type="presParOf" srcId="{48D03BEF-4133-4C29-892C-A372EE46D7B1}" destId="{4BC99B5E-ECF0-4080-B296-132F06EDE8C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64D2F4-26F3-4269-9F6E-FAA8590D803D}" type="doc">
      <dgm:prSet loTypeId="urn:microsoft.com/office/officeart/2005/8/layout/chevron2" loCatId="process" qsTypeId="urn:microsoft.com/office/officeart/2005/8/quickstyle/3d3" qsCatId="3D" csTypeId="urn:microsoft.com/office/officeart/2005/8/colors/colorful1" csCatId="colorful" phldr="1"/>
      <dgm:spPr/>
      <dgm:t>
        <a:bodyPr/>
        <a:lstStyle/>
        <a:p>
          <a:endParaRPr lang="en-US"/>
        </a:p>
      </dgm:t>
    </dgm:pt>
    <dgm:pt modelId="{4B62E3D6-F78A-485E-A788-354178670BE3}">
      <dgm:prSet phldrT="[Text]" custT="1"/>
      <dgm:spPr/>
      <dgm:t>
        <a:bodyPr/>
        <a:lstStyle/>
        <a:p>
          <a:r>
            <a:rPr lang="en-US" sz="1400" b="1" dirty="0">
              <a:solidFill>
                <a:schemeClr val="accent2">
                  <a:lumMod val="50000"/>
                </a:schemeClr>
              </a:solidFill>
              <a:latin typeface="Calibri" panose="020F0502020204030204" pitchFamily="34" charset="0"/>
              <a:cs typeface="Calibri" panose="020F0502020204030204" pitchFamily="34" charset="0"/>
            </a:rPr>
            <a:t>2012</a:t>
          </a:r>
        </a:p>
      </dgm:t>
    </dgm:pt>
    <dgm:pt modelId="{7BE3A83D-20C9-4074-8721-1BA0F72DA266}" type="parTrans" cxnId="{0B249BA4-37FA-4E32-ACCC-F6F7AA4FC4BD}">
      <dgm:prSet/>
      <dgm:spPr/>
      <dgm:t>
        <a:bodyPr/>
        <a:lstStyle/>
        <a:p>
          <a:endParaRPr lang="en-US"/>
        </a:p>
      </dgm:t>
    </dgm:pt>
    <dgm:pt modelId="{29BC14E1-ADFA-4716-84E9-CD760054F8C1}" type="sibTrans" cxnId="{0B249BA4-37FA-4E32-ACCC-F6F7AA4FC4BD}">
      <dgm:prSet/>
      <dgm:spPr/>
      <dgm:t>
        <a:bodyPr/>
        <a:lstStyle/>
        <a:p>
          <a:endParaRPr lang="en-US"/>
        </a:p>
      </dgm:t>
    </dgm:pt>
    <dgm:pt modelId="{B420259C-C784-4C3D-98DA-C953B2E9E040}">
      <dgm:prSet phldrT="[Text]" custT="1"/>
      <dgm:spPr/>
      <dgm:t>
        <a:bodyPr/>
        <a:lstStyle/>
        <a:p>
          <a:pPr>
            <a:buFont typeface="Arial" panose="020B0604020202020204" pitchFamily="34" charset="0"/>
            <a:buChar char="•"/>
          </a:pP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The SC ordered the two companies to return over </a:t>
          </a:r>
          <a:r>
            <a:rPr lang="en-US" sz="1050" kern="1200" dirty="0" err="1">
              <a:solidFill>
                <a:schemeClr val="accent2">
                  <a:lumMod val="50000"/>
                </a:schemeClr>
              </a:solidFill>
              <a:latin typeface="Calibri" panose="020F0502020204030204" pitchFamily="34" charset="0"/>
              <a:ea typeface="+mn-ea"/>
              <a:cs typeface="Calibri" panose="020F0502020204030204" pitchFamily="34" charset="0"/>
            </a:rPr>
            <a:t>Rs</a:t>
          </a: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 24,000 crores to the investors in 3 installments along with submitting the identities of the investors. The first installment of </a:t>
          </a:r>
          <a:r>
            <a:rPr lang="en-US" sz="1050" kern="1200" dirty="0" err="1">
              <a:solidFill>
                <a:schemeClr val="accent2">
                  <a:lumMod val="50000"/>
                </a:schemeClr>
              </a:solidFill>
              <a:latin typeface="Calibri" panose="020F0502020204030204" pitchFamily="34" charset="0"/>
              <a:ea typeface="+mn-ea"/>
              <a:cs typeface="Calibri" panose="020F0502020204030204" pitchFamily="34" charset="0"/>
            </a:rPr>
            <a:t>Rs</a:t>
          </a: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 5000 crores was paid in 2012. </a:t>
          </a:r>
        </a:p>
      </dgm:t>
    </dgm:pt>
    <dgm:pt modelId="{EA2CF9C5-E120-4892-8335-C65ECEA2588E}" type="parTrans" cxnId="{81FA2F46-2DDB-4B75-ACD0-F0B380F19D85}">
      <dgm:prSet/>
      <dgm:spPr/>
      <dgm:t>
        <a:bodyPr/>
        <a:lstStyle/>
        <a:p>
          <a:endParaRPr lang="en-US"/>
        </a:p>
      </dgm:t>
    </dgm:pt>
    <dgm:pt modelId="{507802D1-3B68-4416-9C4D-7753F0878D2A}" type="sibTrans" cxnId="{81FA2F46-2DDB-4B75-ACD0-F0B380F19D85}">
      <dgm:prSet/>
      <dgm:spPr/>
      <dgm:t>
        <a:bodyPr/>
        <a:lstStyle/>
        <a:p>
          <a:endParaRPr lang="en-US"/>
        </a:p>
      </dgm:t>
    </dgm:pt>
    <dgm:pt modelId="{784EE56A-9393-49C1-9480-4D57DA80BFD8}">
      <dgm:prSet phldrT="[Text]" custT="1"/>
      <dgm:spPr/>
      <dgm:t>
        <a:bodyPr/>
        <a:lstStyle/>
        <a:p>
          <a:r>
            <a:rPr lang="en-US" sz="1400" b="1" dirty="0">
              <a:solidFill>
                <a:schemeClr val="accent3">
                  <a:lumMod val="50000"/>
                </a:schemeClr>
              </a:solidFill>
              <a:latin typeface="Calibri" panose="020F0502020204030204" pitchFamily="34" charset="0"/>
              <a:cs typeface="Calibri" panose="020F0502020204030204" pitchFamily="34" charset="0"/>
            </a:rPr>
            <a:t>2013</a:t>
          </a:r>
        </a:p>
      </dgm:t>
    </dgm:pt>
    <dgm:pt modelId="{63B832CF-779E-4E34-B974-87181A75A9A2}" type="parTrans" cxnId="{57BF5805-46FC-44CC-B454-C75E463A6D6C}">
      <dgm:prSet/>
      <dgm:spPr/>
      <dgm:t>
        <a:bodyPr/>
        <a:lstStyle/>
        <a:p>
          <a:endParaRPr lang="en-US"/>
        </a:p>
      </dgm:t>
    </dgm:pt>
    <dgm:pt modelId="{8B520C0D-6081-4DB6-9BFE-C62AD98D87EE}" type="sibTrans" cxnId="{57BF5805-46FC-44CC-B454-C75E463A6D6C}">
      <dgm:prSet/>
      <dgm:spPr/>
      <dgm:t>
        <a:bodyPr/>
        <a:lstStyle/>
        <a:p>
          <a:endParaRPr lang="en-US"/>
        </a:p>
      </dgm:t>
    </dgm:pt>
    <dgm:pt modelId="{CDFB2866-1DB9-4F9E-90E3-D4377B81BABC}">
      <dgm:prSet phldrT="[Text]" custT="1"/>
      <dgm:spPr/>
      <dgm:t>
        <a:bodyPr/>
        <a:lstStyle/>
        <a:p>
          <a:pPr>
            <a:buFont typeface="Arial" panose="020B0604020202020204" pitchFamily="34" charset="0"/>
            <a:buChar char="•"/>
          </a:pPr>
          <a:r>
            <a:rPr lang="en-US" sz="1050" kern="1200" dirty="0">
              <a:solidFill>
                <a:schemeClr val="accent3">
                  <a:lumMod val="50000"/>
                </a:schemeClr>
              </a:solidFill>
              <a:latin typeface="Calibri" panose="020F0502020204030204" pitchFamily="34" charset="0"/>
              <a:ea typeface="+mn-ea"/>
              <a:cs typeface="Calibri" panose="020F0502020204030204" pitchFamily="34" charset="0"/>
            </a:rPr>
            <a:t>SEB complained of the non-compliance of the Supreme Court of India’s verdict by the group for the latter two installments. The Sahara group replied stating that it had paid the rest of the money directly to the investors. </a:t>
          </a:r>
        </a:p>
      </dgm:t>
    </dgm:pt>
    <dgm:pt modelId="{0F8C2B0E-94F1-4D42-9D19-46E88545C72A}" type="parTrans" cxnId="{021E12A3-D964-4448-91D7-33FB71557BF0}">
      <dgm:prSet/>
      <dgm:spPr/>
      <dgm:t>
        <a:bodyPr/>
        <a:lstStyle/>
        <a:p>
          <a:endParaRPr lang="en-US"/>
        </a:p>
      </dgm:t>
    </dgm:pt>
    <dgm:pt modelId="{DB252015-1A9B-4A0D-A2AC-570CC176834C}" type="sibTrans" cxnId="{021E12A3-D964-4448-91D7-33FB71557BF0}">
      <dgm:prSet/>
      <dgm:spPr/>
      <dgm:t>
        <a:bodyPr/>
        <a:lstStyle/>
        <a:p>
          <a:endParaRPr lang="en-US"/>
        </a:p>
      </dgm:t>
    </dgm:pt>
    <dgm:pt modelId="{6DB5F09C-4116-4E98-B178-BB26554DB87A}">
      <dgm:prSet phldrT="[Text]" custT="1"/>
      <dgm:spPr/>
      <dgm:t>
        <a:bodyPr/>
        <a:lstStyle/>
        <a:p>
          <a:r>
            <a:rPr lang="en-US" sz="1400" b="1" dirty="0">
              <a:solidFill>
                <a:schemeClr val="accent6">
                  <a:lumMod val="75000"/>
                </a:schemeClr>
              </a:solidFill>
              <a:latin typeface="Calibri" panose="020F0502020204030204" pitchFamily="34" charset="0"/>
              <a:cs typeface="Calibri" panose="020F0502020204030204" pitchFamily="34" charset="0"/>
            </a:rPr>
            <a:t>2014</a:t>
          </a:r>
        </a:p>
      </dgm:t>
    </dgm:pt>
    <dgm:pt modelId="{12F9FCD9-8627-4F6E-AD64-B9D4488EFF9A}" type="parTrans" cxnId="{C57F0C40-AC8B-4DF1-B133-CC0056715F03}">
      <dgm:prSet/>
      <dgm:spPr/>
      <dgm:t>
        <a:bodyPr/>
        <a:lstStyle/>
        <a:p>
          <a:endParaRPr lang="en-US"/>
        </a:p>
      </dgm:t>
    </dgm:pt>
    <dgm:pt modelId="{EBC0AB20-B1C4-48AD-B41A-EBDAEEA2A88F}" type="sibTrans" cxnId="{C57F0C40-AC8B-4DF1-B133-CC0056715F03}">
      <dgm:prSet/>
      <dgm:spPr/>
      <dgm:t>
        <a:bodyPr/>
        <a:lstStyle/>
        <a:p>
          <a:endParaRPr lang="en-US"/>
        </a:p>
      </dgm:t>
    </dgm:pt>
    <dgm:pt modelId="{4CB4040C-DDE6-4372-B16D-03212CC86B19}">
      <dgm:prSet phldrT="[Text]" custT="1"/>
      <dgm:spPr/>
      <dgm:t>
        <a:bodyPr/>
        <a:lstStyle/>
        <a:p>
          <a:pPr>
            <a:buFont typeface="Arial" panose="020B0604020202020204" pitchFamily="34" charset="0"/>
            <a:buChar char="•"/>
          </a:pP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Chairman of Sahara India fails to appear before the Court. Subsequently, he is arrested on a non-</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bailable</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warrant in February 2014. Sahara group proposed payment of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Rs</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20,000 crores to SEBI in 5 installments, which the Supreme Court rejects on the grounds of it not being in compliance with the orders passed in August 2012. The SC is willing to grant bail to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upon payment of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Rs</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10,000 crore. The defense counsel has requested the apex court to put the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under house-arrest, de-freezing of Sahara’s accounts and the allowance to sell properties to raise money.</a:t>
          </a:r>
        </a:p>
      </dgm:t>
    </dgm:pt>
    <dgm:pt modelId="{3EEA145A-4D77-402D-9BF7-E082614BFF86}" type="parTrans" cxnId="{62F77B9E-AC2F-4323-84F8-2657769FE454}">
      <dgm:prSet/>
      <dgm:spPr/>
      <dgm:t>
        <a:bodyPr/>
        <a:lstStyle/>
        <a:p>
          <a:endParaRPr lang="en-US"/>
        </a:p>
      </dgm:t>
    </dgm:pt>
    <dgm:pt modelId="{3F9A61EC-D5F3-4F0C-B2BC-3C4705280FC4}" type="sibTrans" cxnId="{62F77B9E-AC2F-4323-84F8-2657769FE454}">
      <dgm:prSet/>
      <dgm:spPr/>
      <dgm:t>
        <a:bodyPr/>
        <a:lstStyle/>
        <a:p>
          <a:endParaRPr lang="en-US"/>
        </a:p>
      </dgm:t>
    </dgm:pt>
    <dgm:pt modelId="{FDCB9E17-C1B2-497F-93B4-0CE75B8F4188}">
      <dgm:prSet custT="1"/>
      <dgm:spPr/>
      <dgm:t>
        <a:bodyPr/>
        <a:lstStyle/>
        <a:p>
          <a:r>
            <a:rPr lang="en-US" sz="1400" b="1" dirty="0">
              <a:solidFill>
                <a:schemeClr val="accent5">
                  <a:lumMod val="75000"/>
                </a:schemeClr>
              </a:solidFill>
              <a:latin typeface="Calibri" panose="020F0502020204030204" pitchFamily="34" charset="0"/>
              <a:cs typeface="Calibri" panose="020F0502020204030204" pitchFamily="34" charset="0"/>
            </a:rPr>
            <a:t>2015-2016</a:t>
          </a:r>
        </a:p>
      </dgm:t>
    </dgm:pt>
    <dgm:pt modelId="{D47A1414-C530-49D7-A4BC-EADF82DB531E}" type="parTrans" cxnId="{82165460-DFAA-4C9E-B81F-EEC7E65F8144}">
      <dgm:prSet/>
      <dgm:spPr/>
      <dgm:t>
        <a:bodyPr/>
        <a:lstStyle/>
        <a:p>
          <a:endParaRPr lang="en-US"/>
        </a:p>
      </dgm:t>
    </dgm:pt>
    <dgm:pt modelId="{BCA021E1-BC0E-40A1-BF02-1C67277D26A5}" type="sibTrans" cxnId="{82165460-DFAA-4C9E-B81F-EEC7E65F8144}">
      <dgm:prSet/>
      <dgm:spPr/>
      <dgm:t>
        <a:bodyPr/>
        <a:lstStyle/>
        <a:p>
          <a:endParaRPr lang="en-US"/>
        </a:p>
      </dgm:t>
    </dgm:pt>
    <dgm:pt modelId="{14BC5B39-AAB4-4508-86E1-F4800CC58B15}">
      <dgm:prSet custT="1"/>
      <dgm:spPr/>
      <dgm:t>
        <a:bodyPr/>
        <a:lstStyle/>
        <a:p>
          <a:pPr>
            <a:buFont typeface="Arial" panose="020B0604020202020204" pitchFamily="34" charset="0"/>
            <a:buChar char="•"/>
          </a:pP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SEBI cancels the license of Sahara’s mutual fund business in July-2015. In May-2016, </a:t>
          </a:r>
          <a:r>
            <a:rPr lang="en-US" sz="1050" kern="1200" dirty="0" err="1">
              <a:solidFill>
                <a:schemeClr val="accent5">
                  <a:lumMod val="50000"/>
                </a:schemeClr>
              </a:solidFill>
              <a:latin typeface="Calibri" panose="020F0502020204030204" pitchFamily="34" charset="0"/>
              <a:ea typeface="+mn-ea"/>
              <a:cs typeface="Calibri" panose="020F0502020204030204" pitchFamily="34" charset="0"/>
            </a:rPr>
            <a:t>Subrata</a:t>
          </a: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 Roy is released on parole from </a:t>
          </a:r>
          <a:r>
            <a:rPr lang="en-US" sz="1050" kern="1200" dirty="0" err="1">
              <a:solidFill>
                <a:schemeClr val="accent5">
                  <a:lumMod val="50000"/>
                </a:schemeClr>
              </a:solidFill>
              <a:latin typeface="Calibri" panose="020F0502020204030204" pitchFamily="34" charset="0"/>
              <a:ea typeface="+mn-ea"/>
              <a:cs typeface="Calibri" panose="020F0502020204030204" pitchFamily="34" charset="0"/>
            </a:rPr>
            <a:t>Tihar</a:t>
          </a: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 Jail.</a:t>
          </a:r>
        </a:p>
      </dgm:t>
    </dgm:pt>
    <dgm:pt modelId="{E898CE42-21B2-48E6-B2E2-F882DACE7ED2}" type="parTrans" cxnId="{BB59F352-7A21-43A7-AB7A-C749A35546D9}">
      <dgm:prSet/>
      <dgm:spPr/>
      <dgm:t>
        <a:bodyPr/>
        <a:lstStyle/>
        <a:p>
          <a:endParaRPr lang="en-US"/>
        </a:p>
      </dgm:t>
    </dgm:pt>
    <dgm:pt modelId="{3424E685-FE17-4C69-B9CD-F8CDD54BD30D}" type="sibTrans" cxnId="{BB59F352-7A21-43A7-AB7A-C749A35546D9}">
      <dgm:prSet/>
      <dgm:spPr/>
      <dgm:t>
        <a:bodyPr/>
        <a:lstStyle/>
        <a:p>
          <a:endParaRPr lang="en-US"/>
        </a:p>
      </dgm:t>
    </dgm:pt>
    <dgm:pt modelId="{CCBE8A6D-73AE-495F-B390-9930788C323F}" type="pres">
      <dgm:prSet presAssocID="{9364D2F4-26F3-4269-9F6E-FAA8590D803D}" presName="linearFlow" presStyleCnt="0">
        <dgm:presLayoutVars>
          <dgm:dir/>
          <dgm:animLvl val="lvl"/>
          <dgm:resizeHandles val="exact"/>
        </dgm:presLayoutVars>
      </dgm:prSet>
      <dgm:spPr/>
    </dgm:pt>
    <dgm:pt modelId="{3CC419DF-CFDA-46B4-8278-6D84423E2692}" type="pres">
      <dgm:prSet presAssocID="{4B62E3D6-F78A-485E-A788-354178670BE3}" presName="composite" presStyleCnt="0"/>
      <dgm:spPr/>
    </dgm:pt>
    <dgm:pt modelId="{52069028-324A-46B1-B2D4-DBC91EE357B4}" type="pres">
      <dgm:prSet presAssocID="{4B62E3D6-F78A-485E-A788-354178670BE3}" presName="parentText" presStyleLbl="alignNode1" presStyleIdx="0" presStyleCnt="4">
        <dgm:presLayoutVars>
          <dgm:chMax val="1"/>
          <dgm:bulletEnabled val="1"/>
        </dgm:presLayoutVars>
      </dgm:prSet>
      <dgm:spPr/>
    </dgm:pt>
    <dgm:pt modelId="{025755E2-CAAA-405F-B82B-B3561B9066B0}" type="pres">
      <dgm:prSet presAssocID="{4B62E3D6-F78A-485E-A788-354178670BE3}" presName="descendantText" presStyleLbl="alignAcc1" presStyleIdx="0" presStyleCnt="4" custScaleY="100000">
        <dgm:presLayoutVars>
          <dgm:bulletEnabled val="1"/>
        </dgm:presLayoutVars>
      </dgm:prSet>
      <dgm:spPr/>
    </dgm:pt>
    <dgm:pt modelId="{AAFDEC5F-64E3-4653-AA29-B64F159817BC}" type="pres">
      <dgm:prSet presAssocID="{29BC14E1-ADFA-4716-84E9-CD760054F8C1}" presName="sp" presStyleCnt="0"/>
      <dgm:spPr/>
    </dgm:pt>
    <dgm:pt modelId="{62534EBE-0794-4164-AD6C-0EE6E62706B1}" type="pres">
      <dgm:prSet presAssocID="{784EE56A-9393-49C1-9480-4D57DA80BFD8}" presName="composite" presStyleCnt="0"/>
      <dgm:spPr/>
    </dgm:pt>
    <dgm:pt modelId="{472F6F45-534C-4D61-89FC-D44482B2A905}" type="pres">
      <dgm:prSet presAssocID="{784EE56A-9393-49C1-9480-4D57DA80BFD8}" presName="parentText" presStyleLbl="alignNode1" presStyleIdx="1" presStyleCnt="4">
        <dgm:presLayoutVars>
          <dgm:chMax val="1"/>
          <dgm:bulletEnabled val="1"/>
        </dgm:presLayoutVars>
      </dgm:prSet>
      <dgm:spPr/>
    </dgm:pt>
    <dgm:pt modelId="{4BC3B8E4-1796-4F63-BA1C-8F4DF6F956BA}" type="pres">
      <dgm:prSet presAssocID="{784EE56A-9393-49C1-9480-4D57DA80BFD8}" presName="descendantText" presStyleLbl="alignAcc1" presStyleIdx="1" presStyleCnt="4">
        <dgm:presLayoutVars>
          <dgm:bulletEnabled val="1"/>
        </dgm:presLayoutVars>
      </dgm:prSet>
      <dgm:spPr/>
    </dgm:pt>
    <dgm:pt modelId="{36C77C8F-59D6-455D-848C-96F58F0E7859}" type="pres">
      <dgm:prSet presAssocID="{8B520C0D-6081-4DB6-9BFE-C62AD98D87EE}" presName="sp" presStyleCnt="0"/>
      <dgm:spPr/>
    </dgm:pt>
    <dgm:pt modelId="{34C136A8-6345-4A62-87BD-74152E828129}" type="pres">
      <dgm:prSet presAssocID="{6DB5F09C-4116-4E98-B178-BB26554DB87A}" presName="composite" presStyleCnt="0"/>
      <dgm:spPr/>
    </dgm:pt>
    <dgm:pt modelId="{F3F210EB-B8A4-4A65-8E40-3EDFFB1AEA4C}" type="pres">
      <dgm:prSet presAssocID="{6DB5F09C-4116-4E98-B178-BB26554DB87A}" presName="parentText" presStyleLbl="alignNode1" presStyleIdx="2" presStyleCnt="4">
        <dgm:presLayoutVars>
          <dgm:chMax val="1"/>
          <dgm:bulletEnabled val="1"/>
        </dgm:presLayoutVars>
      </dgm:prSet>
      <dgm:spPr/>
    </dgm:pt>
    <dgm:pt modelId="{45092333-D988-457E-A9F7-3971B315167E}" type="pres">
      <dgm:prSet presAssocID="{6DB5F09C-4116-4E98-B178-BB26554DB87A}" presName="descendantText" presStyleLbl="alignAcc1" presStyleIdx="2" presStyleCnt="4" custScaleY="93851" custLinFactNeighborX="180">
        <dgm:presLayoutVars>
          <dgm:bulletEnabled val="1"/>
        </dgm:presLayoutVars>
      </dgm:prSet>
      <dgm:spPr/>
    </dgm:pt>
    <dgm:pt modelId="{F88EDFC5-7D62-40C2-9838-C849B5B3BD53}" type="pres">
      <dgm:prSet presAssocID="{EBC0AB20-B1C4-48AD-B41A-EBDAEEA2A88F}" presName="sp" presStyleCnt="0"/>
      <dgm:spPr/>
    </dgm:pt>
    <dgm:pt modelId="{48D03BEF-4133-4C29-892C-A372EE46D7B1}" type="pres">
      <dgm:prSet presAssocID="{FDCB9E17-C1B2-497F-93B4-0CE75B8F4188}" presName="composite" presStyleCnt="0"/>
      <dgm:spPr/>
    </dgm:pt>
    <dgm:pt modelId="{2A26B53A-850B-4660-896C-F16B8289E68E}" type="pres">
      <dgm:prSet presAssocID="{FDCB9E17-C1B2-497F-93B4-0CE75B8F4188}" presName="parentText" presStyleLbl="alignNode1" presStyleIdx="3" presStyleCnt="4">
        <dgm:presLayoutVars>
          <dgm:chMax val="1"/>
          <dgm:bulletEnabled val="1"/>
        </dgm:presLayoutVars>
      </dgm:prSet>
      <dgm:spPr/>
    </dgm:pt>
    <dgm:pt modelId="{4BC99B5E-ECF0-4080-B296-132F06EDE8C7}" type="pres">
      <dgm:prSet presAssocID="{FDCB9E17-C1B2-497F-93B4-0CE75B8F4188}" presName="descendantText" presStyleLbl="alignAcc1" presStyleIdx="3" presStyleCnt="4">
        <dgm:presLayoutVars>
          <dgm:bulletEnabled val="1"/>
        </dgm:presLayoutVars>
      </dgm:prSet>
      <dgm:spPr/>
    </dgm:pt>
  </dgm:ptLst>
  <dgm:cxnLst>
    <dgm:cxn modelId="{C57F0C40-AC8B-4DF1-B133-CC0056715F03}" srcId="{9364D2F4-26F3-4269-9F6E-FAA8590D803D}" destId="{6DB5F09C-4116-4E98-B178-BB26554DB87A}" srcOrd="2" destOrd="0" parTransId="{12F9FCD9-8627-4F6E-AD64-B9D4488EFF9A}" sibTransId="{EBC0AB20-B1C4-48AD-B41A-EBDAEEA2A88F}"/>
    <dgm:cxn modelId="{BB59F352-7A21-43A7-AB7A-C749A35546D9}" srcId="{FDCB9E17-C1B2-497F-93B4-0CE75B8F4188}" destId="{14BC5B39-AAB4-4508-86E1-F4800CC58B15}" srcOrd="0" destOrd="0" parTransId="{E898CE42-21B2-48E6-B2E2-F882DACE7ED2}" sibTransId="{3424E685-FE17-4C69-B9CD-F8CDD54BD30D}"/>
    <dgm:cxn modelId="{1FF10D2F-C4CB-4DDD-95A0-B430D76230D0}" type="presOf" srcId="{6DB5F09C-4116-4E98-B178-BB26554DB87A}" destId="{F3F210EB-B8A4-4A65-8E40-3EDFFB1AEA4C}" srcOrd="0" destOrd="0" presId="urn:microsoft.com/office/officeart/2005/8/layout/chevron2"/>
    <dgm:cxn modelId="{F65F7746-B0B3-47BC-8D7A-A822CD478AE7}" type="presOf" srcId="{784EE56A-9393-49C1-9480-4D57DA80BFD8}" destId="{472F6F45-534C-4D61-89FC-D44482B2A905}" srcOrd="0" destOrd="0" presId="urn:microsoft.com/office/officeart/2005/8/layout/chevron2"/>
    <dgm:cxn modelId="{36D6158E-38DC-4A9E-8D12-4747334BF707}" type="presOf" srcId="{9364D2F4-26F3-4269-9F6E-FAA8590D803D}" destId="{CCBE8A6D-73AE-495F-B390-9930788C323F}" srcOrd="0" destOrd="0" presId="urn:microsoft.com/office/officeart/2005/8/layout/chevron2"/>
    <dgm:cxn modelId="{82165460-DFAA-4C9E-B81F-EEC7E65F8144}" srcId="{9364D2F4-26F3-4269-9F6E-FAA8590D803D}" destId="{FDCB9E17-C1B2-497F-93B4-0CE75B8F4188}" srcOrd="3" destOrd="0" parTransId="{D47A1414-C530-49D7-A4BC-EADF82DB531E}" sibTransId="{BCA021E1-BC0E-40A1-BF02-1C67277D26A5}"/>
    <dgm:cxn modelId="{0017FC26-C479-45B7-A1B5-64711853CDC8}" type="presOf" srcId="{FDCB9E17-C1B2-497F-93B4-0CE75B8F4188}" destId="{2A26B53A-850B-4660-896C-F16B8289E68E}" srcOrd="0" destOrd="0" presId="urn:microsoft.com/office/officeart/2005/8/layout/chevron2"/>
    <dgm:cxn modelId="{42D60E3C-0549-4005-B2D0-2FCC49EEDC8F}" type="presOf" srcId="{4B62E3D6-F78A-485E-A788-354178670BE3}" destId="{52069028-324A-46B1-B2D4-DBC91EE357B4}" srcOrd="0" destOrd="0" presId="urn:microsoft.com/office/officeart/2005/8/layout/chevron2"/>
    <dgm:cxn modelId="{021E12A3-D964-4448-91D7-33FB71557BF0}" srcId="{784EE56A-9393-49C1-9480-4D57DA80BFD8}" destId="{CDFB2866-1DB9-4F9E-90E3-D4377B81BABC}" srcOrd="0" destOrd="0" parTransId="{0F8C2B0E-94F1-4D42-9D19-46E88545C72A}" sibTransId="{DB252015-1A9B-4A0D-A2AC-570CC176834C}"/>
    <dgm:cxn modelId="{0E291108-A414-42E1-A881-6C8F3396BA80}" type="presOf" srcId="{B420259C-C784-4C3D-98DA-C953B2E9E040}" destId="{025755E2-CAAA-405F-B82B-B3561B9066B0}" srcOrd="0" destOrd="0" presId="urn:microsoft.com/office/officeart/2005/8/layout/chevron2"/>
    <dgm:cxn modelId="{57BF5805-46FC-44CC-B454-C75E463A6D6C}" srcId="{9364D2F4-26F3-4269-9F6E-FAA8590D803D}" destId="{784EE56A-9393-49C1-9480-4D57DA80BFD8}" srcOrd="1" destOrd="0" parTransId="{63B832CF-779E-4E34-B974-87181A75A9A2}" sibTransId="{8B520C0D-6081-4DB6-9BFE-C62AD98D87EE}"/>
    <dgm:cxn modelId="{62F77B9E-AC2F-4323-84F8-2657769FE454}" srcId="{6DB5F09C-4116-4E98-B178-BB26554DB87A}" destId="{4CB4040C-DDE6-4372-B16D-03212CC86B19}" srcOrd="0" destOrd="0" parTransId="{3EEA145A-4D77-402D-9BF7-E082614BFF86}" sibTransId="{3F9A61EC-D5F3-4F0C-B2BC-3C4705280FC4}"/>
    <dgm:cxn modelId="{81FA2F46-2DDB-4B75-ACD0-F0B380F19D85}" srcId="{4B62E3D6-F78A-485E-A788-354178670BE3}" destId="{B420259C-C784-4C3D-98DA-C953B2E9E040}" srcOrd="0" destOrd="0" parTransId="{EA2CF9C5-E120-4892-8335-C65ECEA2588E}" sibTransId="{507802D1-3B68-4416-9C4D-7753F0878D2A}"/>
    <dgm:cxn modelId="{B9B92AD3-6715-4DFA-B45A-AAFE306B3F2E}" type="presOf" srcId="{4CB4040C-DDE6-4372-B16D-03212CC86B19}" destId="{45092333-D988-457E-A9F7-3971B315167E}" srcOrd="0" destOrd="0" presId="urn:microsoft.com/office/officeart/2005/8/layout/chevron2"/>
    <dgm:cxn modelId="{62FEA04D-3431-4685-92A0-5F808DE71739}" type="presOf" srcId="{14BC5B39-AAB4-4508-86E1-F4800CC58B15}" destId="{4BC99B5E-ECF0-4080-B296-132F06EDE8C7}" srcOrd="0" destOrd="0" presId="urn:microsoft.com/office/officeart/2005/8/layout/chevron2"/>
    <dgm:cxn modelId="{0B249BA4-37FA-4E32-ACCC-F6F7AA4FC4BD}" srcId="{9364D2F4-26F3-4269-9F6E-FAA8590D803D}" destId="{4B62E3D6-F78A-485E-A788-354178670BE3}" srcOrd="0" destOrd="0" parTransId="{7BE3A83D-20C9-4074-8721-1BA0F72DA266}" sibTransId="{29BC14E1-ADFA-4716-84E9-CD760054F8C1}"/>
    <dgm:cxn modelId="{25568A60-1246-42BD-8D2D-294105415901}" type="presOf" srcId="{CDFB2866-1DB9-4F9E-90E3-D4377B81BABC}" destId="{4BC3B8E4-1796-4F63-BA1C-8F4DF6F956BA}" srcOrd="0" destOrd="0" presId="urn:microsoft.com/office/officeart/2005/8/layout/chevron2"/>
    <dgm:cxn modelId="{4DBA4736-32FE-4E1D-9394-BF0C19889C07}" type="presParOf" srcId="{CCBE8A6D-73AE-495F-B390-9930788C323F}" destId="{3CC419DF-CFDA-46B4-8278-6D84423E2692}" srcOrd="0" destOrd="0" presId="urn:microsoft.com/office/officeart/2005/8/layout/chevron2"/>
    <dgm:cxn modelId="{AD58375F-2395-48E1-A6B0-D7D5E7F2EBBB}" type="presParOf" srcId="{3CC419DF-CFDA-46B4-8278-6D84423E2692}" destId="{52069028-324A-46B1-B2D4-DBC91EE357B4}" srcOrd="0" destOrd="0" presId="urn:microsoft.com/office/officeart/2005/8/layout/chevron2"/>
    <dgm:cxn modelId="{FB74D6E6-92F3-422D-AEC6-0806E956F3F1}" type="presParOf" srcId="{3CC419DF-CFDA-46B4-8278-6D84423E2692}" destId="{025755E2-CAAA-405F-B82B-B3561B9066B0}" srcOrd="1" destOrd="0" presId="urn:microsoft.com/office/officeart/2005/8/layout/chevron2"/>
    <dgm:cxn modelId="{07EA902D-73BB-4735-9EEC-6F9ACAD47931}" type="presParOf" srcId="{CCBE8A6D-73AE-495F-B390-9930788C323F}" destId="{AAFDEC5F-64E3-4653-AA29-B64F159817BC}" srcOrd="1" destOrd="0" presId="urn:microsoft.com/office/officeart/2005/8/layout/chevron2"/>
    <dgm:cxn modelId="{6976A648-CC06-47D9-9555-FEDDE3903BAE}" type="presParOf" srcId="{CCBE8A6D-73AE-495F-B390-9930788C323F}" destId="{62534EBE-0794-4164-AD6C-0EE6E62706B1}" srcOrd="2" destOrd="0" presId="urn:microsoft.com/office/officeart/2005/8/layout/chevron2"/>
    <dgm:cxn modelId="{F9EB7D82-388A-4FD9-8968-CD42B4BCAC43}" type="presParOf" srcId="{62534EBE-0794-4164-AD6C-0EE6E62706B1}" destId="{472F6F45-534C-4D61-89FC-D44482B2A905}" srcOrd="0" destOrd="0" presId="urn:microsoft.com/office/officeart/2005/8/layout/chevron2"/>
    <dgm:cxn modelId="{CA9C6022-C9C0-4F1C-B48F-B2A2FAF07238}" type="presParOf" srcId="{62534EBE-0794-4164-AD6C-0EE6E62706B1}" destId="{4BC3B8E4-1796-4F63-BA1C-8F4DF6F956BA}" srcOrd="1" destOrd="0" presId="urn:microsoft.com/office/officeart/2005/8/layout/chevron2"/>
    <dgm:cxn modelId="{80A8C0DC-6421-45B9-8C94-8828259CCBB1}" type="presParOf" srcId="{CCBE8A6D-73AE-495F-B390-9930788C323F}" destId="{36C77C8F-59D6-455D-848C-96F58F0E7859}" srcOrd="3" destOrd="0" presId="urn:microsoft.com/office/officeart/2005/8/layout/chevron2"/>
    <dgm:cxn modelId="{886BCB89-1B02-4C90-B3D4-08D32BF4D3CC}" type="presParOf" srcId="{CCBE8A6D-73AE-495F-B390-9930788C323F}" destId="{34C136A8-6345-4A62-87BD-74152E828129}" srcOrd="4" destOrd="0" presId="urn:microsoft.com/office/officeart/2005/8/layout/chevron2"/>
    <dgm:cxn modelId="{D919784F-A4FA-4A64-BF7A-41022B1D4279}" type="presParOf" srcId="{34C136A8-6345-4A62-87BD-74152E828129}" destId="{F3F210EB-B8A4-4A65-8E40-3EDFFB1AEA4C}" srcOrd="0" destOrd="0" presId="urn:microsoft.com/office/officeart/2005/8/layout/chevron2"/>
    <dgm:cxn modelId="{B96C9900-775B-485F-8990-1DB42705C014}" type="presParOf" srcId="{34C136A8-6345-4A62-87BD-74152E828129}" destId="{45092333-D988-457E-A9F7-3971B315167E}" srcOrd="1" destOrd="0" presId="urn:microsoft.com/office/officeart/2005/8/layout/chevron2"/>
    <dgm:cxn modelId="{4E654D0A-E27A-488C-ABFF-838C98291DFF}" type="presParOf" srcId="{CCBE8A6D-73AE-495F-B390-9930788C323F}" destId="{F88EDFC5-7D62-40C2-9838-C849B5B3BD53}" srcOrd="5" destOrd="0" presId="urn:microsoft.com/office/officeart/2005/8/layout/chevron2"/>
    <dgm:cxn modelId="{7E0DB7FD-1DCB-4ABA-9C21-2F492FC650E2}" type="presParOf" srcId="{CCBE8A6D-73AE-495F-B390-9930788C323F}" destId="{48D03BEF-4133-4C29-892C-A372EE46D7B1}" srcOrd="6" destOrd="0" presId="urn:microsoft.com/office/officeart/2005/8/layout/chevron2"/>
    <dgm:cxn modelId="{3D1B54C5-C4E9-46D3-912F-89150009A3F5}" type="presParOf" srcId="{48D03BEF-4133-4C29-892C-A372EE46D7B1}" destId="{2A26B53A-850B-4660-896C-F16B8289E68E}" srcOrd="0" destOrd="0" presId="urn:microsoft.com/office/officeart/2005/8/layout/chevron2"/>
    <dgm:cxn modelId="{42E229B7-66A9-41A0-90EF-7DBC8E6F0107}" type="presParOf" srcId="{48D03BEF-4133-4C29-892C-A372EE46D7B1}" destId="{4BC99B5E-ECF0-4080-B296-132F06EDE8C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FBA791-1688-48D0-96EE-AD93CCDC9FA2}" type="doc">
      <dgm:prSet loTypeId="urn:microsoft.com/office/officeart/2005/8/layout/vList3" loCatId="list" qsTypeId="urn:microsoft.com/office/officeart/2005/8/quickstyle/3d3" qsCatId="3D" csTypeId="urn:microsoft.com/office/officeart/2005/8/colors/colorful1" csCatId="colorful" phldr="1"/>
      <dgm:spPr/>
      <dgm:t>
        <a:bodyPr/>
        <a:lstStyle/>
        <a:p>
          <a:endParaRPr lang="en-US"/>
        </a:p>
      </dgm:t>
    </dgm:pt>
    <dgm:pt modelId="{42EE02E4-3918-4E97-B3FE-5D1293222CA1}">
      <dgm:prSet/>
      <dgm:spPr/>
      <dgm:t>
        <a:bodyPr/>
        <a:lstStyle/>
        <a:p>
          <a:r>
            <a:rPr lang="en-US" baseline="0" dirty="0">
              <a:solidFill>
                <a:schemeClr val="accent2">
                  <a:lumMod val="50000"/>
                </a:schemeClr>
              </a:solidFill>
            </a:rPr>
            <a:t>Improper and mismanaged corporate Governance</a:t>
          </a:r>
          <a:endParaRPr lang="en-US" dirty="0">
            <a:solidFill>
              <a:schemeClr val="accent2">
                <a:lumMod val="50000"/>
              </a:schemeClr>
            </a:solidFill>
          </a:endParaRPr>
        </a:p>
      </dgm:t>
    </dgm:pt>
    <dgm:pt modelId="{9BB203B6-BC24-4703-A4F7-6BC596851612}" type="parTrans" cxnId="{6BF0B405-FC4F-4F23-B257-D51173E97403}">
      <dgm:prSet/>
      <dgm:spPr/>
      <dgm:t>
        <a:bodyPr/>
        <a:lstStyle/>
        <a:p>
          <a:endParaRPr lang="en-US"/>
        </a:p>
      </dgm:t>
    </dgm:pt>
    <dgm:pt modelId="{A46ECF8F-42E0-4B2D-BB48-FD8C808B88D7}" type="sibTrans" cxnId="{6BF0B405-FC4F-4F23-B257-D51173E97403}">
      <dgm:prSet/>
      <dgm:spPr/>
      <dgm:t>
        <a:bodyPr/>
        <a:lstStyle/>
        <a:p>
          <a:endParaRPr lang="en-US"/>
        </a:p>
      </dgm:t>
    </dgm:pt>
    <dgm:pt modelId="{EE02C61F-FBF9-4D1B-9CBD-8C3CC581FAF6}">
      <dgm:prSet/>
      <dgm:spPr/>
      <dgm:t>
        <a:bodyPr/>
        <a:lstStyle/>
        <a:p>
          <a:r>
            <a:rPr lang="en-US" baseline="0" dirty="0">
              <a:solidFill>
                <a:schemeClr val="accent3">
                  <a:lumMod val="50000"/>
                </a:schemeClr>
              </a:solidFill>
            </a:rPr>
            <a:t>Fraudulent practices followed violating regulations to launder money</a:t>
          </a:r>
          <a:endParaRPr lang="en-US" dirty="0">
            <a:solidFill>
              <a:schemeClr val="accent3">
                <a:lumMod val="50000"/>
              </a:schemeClr>
            </a:solidFill>
          </a:endParaRPr>
        </a:p>
      </dgm:t>
    </dgm:pt>
    <dgm:pt modelId="{3A077938-E97A-4354-8A21-0857F24707A0}" type="parTrans" cxnId="{8AE1364E-12DD-43BB-B189-64DD67FF2CB0}">
      <dgm:prSet/>
      <dgm:spPr/>
      <dgm:t>
        <a:bodyPr/>
        <a:lstStyle/>
        <a:p>
          <a:endParaRPr lang="en-US"/>
        </a:p>
      </dgm:t>
    </dgm:pt>
    <dgm:pt modelId="{711A6B76-D9B8-4833-ADEA-F09BA60A2383}" type="sibTrans" cxnId="{8AE1364E-12DD-43BB-B189-64DD67FF2CB0}">
      <dgm:prSet/>
      <dgm:spPr/>
      <dgm:t>
        <a:bodyPr/>
        <a:lstStyle/>
        <a:p>
          <a:endParaRPr lang="en-US"/>
        </a:p>
      </dgm:t>
    </dgm:pt>
    <dgm:pt modelId="{A7DB42CF-2048-4D32-B277-82F8F99AABA2}">
      <dgm:prSet/>
      <dgm:spPr/>
      <dgm:t>
        <a:bodyPr/>
        <a:lstStyle/>
        <a:p>
          <a:r>
            <a:rPr lang="en-US" baseline="0" dirty="0">
              <a:solidFill>
                <a:schemeClr val="accent6">
                  <a:lumMod val="75000"/>
                </a:schemeClr>
              </a:solidFill>
            </a:rPr>
            <a:t>Falsified investor information for money laundering</a:t>
          </a:r>
          <a:endParaRPr lang="en-US" dirty="0">
            <a:solidFill>
              <a:schemeClr val="accent6">
                <a:lumMod val="75000"/>
              </a:schemeClr>
            </a:solidFill>
          </a:endParaRPr>
        </a:p>
      </dgm:t>
    </dgm:pt>
    <dgm:pt modelId="{308DC8A9-6877-4C7D-B217-0229F00DD59E}" type="parTrans" cxnId="{15CD2516-0499-429A-9219-EE51677B961F}">
      <dgm:prSet/>
      <dgm:spPr/>
      <dgm:t>
        <a:bodyPr/>
        <a:lstStyle/>
        <a:p>
          <a:endParaRPr lang="en-US"/>
        </a:p>
      </dgm:t>
    </dgm:pt>
    <dgm:pt modelId="{53F3B5BA-16AF-4A8A-9DA1-7A6BA4F23760}" type="sibTrans" cxnId="{15CD2516-0499-429A-9219-EE51677B961F}">
      <dgm:prSet/>
      <dgm:spPr/>
      <dgm:t>
        <a:bodyPr/>
        <a:lstStyle/>
        <a:p>
          <a:endParaRPr lang="en-US"/>
        </a:p>
      </dgm:t>
    </dgm:pt>
    <dgm:pt modelId="{9D8DA98B-D789-49BF-A426-2EF4DFE9043D}">
      <dgm:prSet/>
      <dgm:spPr/>
      <dgm:t>
        <a:bodyPr/>
        <a:lstStyle/>
        <a:p>
          <a:r>
            <a:rPr lang="en-US" dirty="0">
              <a:solidFill>
                <a:schemeClr val="accent5">
                  <a:lumMod val="50000"/>
                </a:schemeClr>
              </a:solidFill>
            </a:rPr>
            <a:t>Deceptive marketing practices for raising funds </a:t>
          </a:r>
        </a:p>
      </dgm:t>
    </dgm:pt>
    <dgm:pt modelId="{2C991A6F-DEF2-4BF4-866D-2BBE304FA324}" type="parTrans" cxnId="{1A6C280D-86BF-4115-AE79-FD945FF92253}">
      <dgm:prSet/>
      <dgm:spPr/>
      <dgm:t>
        <a:bodyPr/>
        <a:lstStyle/>
        <a:p>
          <a:endParaRPr lang="en-US"/>
        </a:p>
      </dgm:t>
    </dgm:pt>
    <dgm:pt modelId="{5A1DBE62-B957-40D5-8960-7A692735D27A}" type="sibTrans" cxnId="{1A6C280D-86BF-4115-AE79-FD945FF92253}">
      <dgm:prSet/>
      <dgm:spPr/>
      <dgm:t>
        <a:bodyPr/>
        <a:lstStyle/>
        <a:p>
          <a:endParaRPr lang="en-US"/>
        </a:p>
      </dgm:t>
    </dgm:pt>
    <dgm:pt modelId="{BE8200EB-7654-4479-9DE1-75F042587080}" type="pres">
      <dgm:prSet presAssocID="{A4FBA791-1688-48D0-96EE-AD93CCDC9FA2}" presName="linearFlow" presStyleCnt="0">
        <dgm:presLayoutVars>
          <dgm:dir/>
          <dgm:resizeHandles val="exact"/>
        </dgm:presLayoutVars>
      </dgm:prSet>
      <dgm:spPr/>
    </dgm:pt>
    <dgm:pt modelId="{2D2CBB73-A90B-4626-88F5-5CE1071F2A8E}" type="pres">
      <dgm:prSet presAssocID="{42EE02E4-3918-4E97-B3FE-5D1293222CA1}" presName="composite" presStyleCnt="0"/>
      <dgm:spPr/>
    </dgm:pt>
    <dgm:pt modelId="{4830593E-10F3-43D8-8125-B6D560EF7058}" type="pres">
      <dgm:prSet presAssocID="{42EE02E4-3918-4E97-B3FE-5D1293222CA1}" presName="imgShp" presStyleLbl="fgImgPlace1" presStyleIdx="0" presStyleCnt="4"/>
      <dgm:spPr/>
    </dgm:pt>
    <dgm:pt modelId="{3F650620-6F8E-427F-8A0A-426502A537B2}" type="pres">
      <dgm:prSet presAssocID="{42EE02E4-3918-4E97-B3FE-5D1293222CA1}" presName="txShp" presStyleLbl="node1" presStyleIdx="0" presStyleCnt="4">
        <dgm:presLayoutVars>
          <dgm:bulletEnabled val="1"/>
        </dgm:presLayoutVars>
      </dgm:prSet>
      <dgm:spPr/>
    </dgm:pt>
    <dgm:pt modelId="{9A2EF061-005F-4793-B8B6-5EC1AC21BACF}" type="pres">
      <dgm:prSet presAssocID="{A46ECF8F-42E0-4B2D-BB48-FD8C808B88D7}" presName="spacing" presStyleCnt="0"/>
      <dgm:spPr/>
    </dgm:pt>
    <dgm:pt modelId="{74080303-2DA5-497D-9EB8-7AC9A9654CE1}" type="pres">
      <dgm:prSet presAssocID="{EE02C61F-FBF9-4D1B-9CBD-8C3CC581FAF6}" presName="composite" presStyleCnt="0"/>
      <dgm:spPr/>
    </dgm:pt>
    <dgm:pt modelId="{BD2E870A-507A-4182-9E80-9C342DA82B4E}" type="pres">
      <dgm:prSet presAssocID="{EE02C61F-FBF9-4D1B-9CBD-8C3CC581FAF6}" presName="imgShp" presStyleLbl="fgImgPlace1" presStyleIdx="1" presStyleCnt="4"/>
      <dgm:spPr/>
    </dgm:pt>
    <dgm:pt modelId="{C6601F93-2A05-48A4-9400-E405612D78FB}" type="pres">
      <dgm:prSet presAssocID="{EE02C61F-FBF9-4D1B-9CBD-8C3CC581FAF6}" presName="txShp" presStyleLbl="node1" presStyleIdx="1" presStyleCnt="4">
        <dgm:presLayoutVars>
          <dgm:bulletEnabled val="1"/>
        </dgm:presLayoutVars>
      </dgm:prSet>
      <dgm:spPr/>
    </dgm:pt>
    <dgm:pt modelId="{D2DDFC38-89EB-48A1-930D-9BE6C1B29118}" type="pres">
      <dgm:prSet presAssocID="{711A6B76-D9B8-4833-ADEA-F09BA60A2383}" presName="spacing" presStyleCnt="0"/>
      <dgm:spPr/>
    </dgm:pt>
    <dgm:pt modelId="{F3BC8D1C-3112-4011-B215-F737FA012737}" type="pres">
      <dgm:prSet presAssocID="{A7DB42CF-2048-4D32-B277-82F8F99AABA2}" presName="composite" presStyleCnt="0"/>
      <dgm:spPr/>
    </dgm:pt>
    <dgm:pt modelId="{91A0A5DA-9623-418F-9AA7-051851E148C2}" type="pres">
      <dgm:prSet presAssocID="{A7DB42CF-2048-4D32-B277-82F8F99AABA2}" presName="imgShp" presStyleLbl="fgImgPlace1" presStyleIdx="2" presStyleCnt="4"/>
      <dgm:spPr/>
    </dgm:pt>
    <dgm:pt modelId="{C794A6FA-49F6-44CC-8C8A-72E158535B20}" type="pres">
      <dgm:prSet presAssocID="{A7DB42CF-2048-4D32-B277-82F8F99AABA2}" presName="txShp" presStyleLbl="node1" presStyleIdx="2" presStyleCnt="4">
        <dgm:presLayoutVars>
          <dgm:bulletEnabled val="1"/>
        </dgm:presLayoutVars>
      </dgm:prSet>
      <dgm:spPr/>
    </dgm:pt>
    <dgm:pt modelId="{9590FDDF-4036-4B53-A6D9-FE3AE16FF463}" type="pres">
      <dgm:prSet presAssocID="{53F3B5BA-16AF-4A8A-9DA1-7A6BA4F23760}" presName="spacing" presStyleCnt="0"/>
      <dgm:spPr/>
    </dgm:pt>
    <dgm:pt modelId="{47262DFC-EFEF-4FA9-8A5B-47CB4D8DA6C6}" type="pres">
      <dgm:prSet presAssocID="{9D8DA98B-D789-49BF-A426-2EF4DFE9043D}" presName="composite" presStyleCnt="0"/>
      <dgm:spPr/>
    </dgm:pt>
    <dgm:pt modelId="{A48F23E7-4AC7-4465-93D4-F56187F3D568}" type="pres">
      <dgm:prSet presAssocID="{9D8DA98B-D789-49BF-A426-2EF4DFE9043D}" presName="imgShp" presStyleLbl="fgImgPlace1" presStyleIdx="3" presStyleCnt="4"/>
      <dgm:spPr/>
    </dgm:pt>
    <dgm:pt modelId="{8FF97ADC-CFC5-419D-9D89-58C62EE1EF39}" type="pres">
      <dgm:prSet presAssocID="{9D8DA98B-D789-49BF-A426-2EF4DFE9043D}" presName="txShp" presStyleLbl="node1" presStyleIdx="3" presStyleCnt="4">
        <dgm:presLayoutVars>
          <dgm:bulletEnabled val="1"/>
        </dgm:presLayoutVars>
      </dgm:prSet>
      <dgm:spPr/>
    </dgm:pt>
  </dgm:ptLst>
  <dgm:cxnLst>
    <dgm:cxn modelId="{8AE1364E-12DD-43BB-B189-64DD67FF2CB0}" srcId="{A4FBA791-1688-48D0-96EE-AD93CCDC9FA2}" destId="{EE02C61F-FBF9-4D1B-9CBD-8C3CC581FAF6}" srcOrd="1" destOrd="0" parTransId="{3A077938-E97A-4354-8A21-0857F24707A0}" sibTransId="{711A6B76-D9B8-4833-ADEA-F09BA60A2383}"/>
    <dgm:cxn modelId="{7264D15F-3EC4-4CE2-B747-DE3250C16D84}" type="presOf" srcId="{A7DB42CF-2048-4D32-B277-82F8F99AABA2}" destId="{C794A6FA-49F6-44CC-8C8A-72E158535B20}" srcOrd="0" destOrd="0" presId="urn:microsoft.com/office/officeart/2005/8/layout/vList3"/>
    <dgm:cxn modelId="{527E153B-396A-4CD6-88DA-CAFF097CBA8D}" type="presOf" srcId="{42EE02E4-3918-4E97-B3FE-5D1293222CA1}" destId="{3F650620-6F8E-427F-8A0A-426502A537B2}" srcOrd="0" destOrd="0" presId="urn:microsoft.com/office/officeart/2005/8/layout/vList3"/>
    <dgm:cxn modelId="{6BF0B405-FC4F-4F23-B257-D51173E97403}" srcId="{A4FBA791-1688-48D0-96EE-AD93CCDC9FA2}" destId="{42EE02E4-3918-4E97-B3FE-5D1293222CA1}" srcOrd="0" destOrd="0" parTransId="{9BB203B6-BC24-4703-A4F7-6BC596851612}" sibTransId="{A46ECF8F-42E0-4B2D-BB48-FD8C808B88D7}"/>
    <dgm:cxn modelId="{15CD2516-0499-429A-9219-EE51677B961F}" srcId="{A4FBA791-1688-48D0-96EE-AD93CCDC9FA2}" destId="{A7DB42CF-2048-4D32-B277-82F8F99AABA2}" srcOrd="2" destOrd="0" parTransId="{308DC8A9-6877-4C7D-B217-0229F00DD59E}" sibTransId="{53F3B5BA-16AF-4A8A-9DA1-7A6BA4F23760}"/>
    <dgm:cxn modelId="{B4C2243A-CC0C-463F-BACB-8676C61E034B}" type="presOf" srcId="{9D8DA98B-D789-49BF-A426-2EF4DFE9043D}" destId="{8FF97ADC-CFC5-419D-9D89-58C62EE1EF39}" srcOrd="0" destOrd="0" presId="urn:microsoft.com/office/officeart/2005/8/layout/vList3"/>
    <dgm:cxn modelId="{DDB6A5E7-5D47-46FE-AC0F-160FBA3474AE}" type="presOf" srcId="{EE02C61F-FBF9-4D1B-9CBD-8C3CC581FAF6}" destId="{C6601F93-2A05-48A4-9400-E405612D78FB}" srcOrd="0" destOrd="0" presId="urn:microsoft.com/office/officeart/2005/8/layout/vList3"/>
    <dgm:cxn modelId="{3CE590BB-A79D-4145-A0CC-D0F0EEE2930D}" type="presOf" srcId="{A4FBA791-1688-48D0-96EE-AD93CCDC9FA2}" destId="{BE8200EB-7654-4479-9DE1-75F042587080}" srcOrd="0" destOrd="0" presId="urn:microsoft.com/office/officeart/2005/8/layout/vList3"/>
    <dgm:cxn modelId="{1A6C280D-86BF-4115-AE79-FD945FF92253}" srcId="{A4FBA791-1688-48D0-96EE-AD93CCDC9FA2}" destId="{9D8DA98B-D789-49BF-A426-2EF4DFE9043D}" srcOrd="3" destOrd="0" parTransId="{2C991A6F-DEF2-4BF4-866D-2BBE304FA324}" sibTransId="{5A1DBE62-B957-40D5-8960-7A692735D27A}"/>
    <dgm:cxn modelId="{D6BEB279-CA74-4E91-88F4-9998E2A78EC2}" type="presParOf" srcId="{BE8200EB-7654-4479-9DE1-75F042587080}" destId="{2D2CBB73-A90B-4626-88F5-5CE1071F2A8E}" srcOrd="0" destOrd="0" presId="urn:microsoft.com/office/officeart/2005/8/layout/vList3"/>
    <dgm:cxn modelId="{00138311-5876-46CB-BF63-5AB0331FFAB3}" type="presParOf" srcId="{2D2CBB73-A90B-4626-88F5-5CE1071F2A8E}" destId="{4830593E-10F3-43D8-8125-B6D560EF7058}" srcOrd="0" destOrd="0" presId="urn:microsoft.com/office/officeart/2005/8/layout/vList3"/>
    <dgm:cxn modelId="{685C7003-0C0B-4726-8749-AA43B1773D94}" type="presParOf" srcId="{2D2CBB73-A90B-4626-88F5-5CE1071F2A8E}" destId="{3F650620-6F8E-427F-8A0A-426502A537B2}" srcOrd="1" destOrd="0" presId="urn:microsoft.com/office/officeart/2005/8/layout/vList3"/>
    <dgm:cxn modelId="{FB6EC613-43C0-4995-ABD3-7F4B1A0ACE77}" type="presParOf" srcId="{BE8200EB-7654-4479-9DE1-75F042587080}" destId="{9A2EF061-005F-4793-B8B6-5EC1AC21BACF}" srcOrd="1" destOrd="0" presId="urn:microsoft.com/office/officeart/2005/8/layout/vList3"/>
    <dgm:cxn modelId="{56A07B6F-E976-4092-BFE8-87BC90F46B3B}" type="presParOf" srcId="{BE8200EB-7654-4479-9DE1-75F042587080}" destId="{74080303-2DA5-497D-9EB8-7AC9A9654CE1}" srcOrd="2" destOrd="0" presId="urn:microsoft.com/office/officeart/2005/8/layout/vList3"/>
    <dgm:cxn modelId="{27EC2303-2D4C-4FC0-AC02-18C9BE9BE108}" type="presParOf" srcId="{74080303-2DA5-497D-9EB8-7AC9A9654CE1}" destId="{BD2E870A-507A-4182-9E80-9C342DA82B4E}" srcOrd="0" destOrd="0" presId="urn:microsoft.com/office/officeart/2005/8/layout/vList3"/>
    <dgm:cxn modelId="{AC505A36-E8F2-4E98-9961-F555F9905245}" type="presParOf" srcId="{74080303-2DA5-497D-9EB8-7AC9A9654CE1}" destId="{C6601F93-2A05-48A4-9400-E405612D78FB}" srcOrd="1" destOrd="0" presId="urn:microsoft.com/office/officeart/2005/8/layout/vList3"/>
    <dgm:cxn modelId="{AFBC2139-E45C-49F4-BB12-DB6B6FCDF73A}" type="presParOf" srcId="{BE8200EB-7654-4479-9DE1-75F042587080}" destId="{D2DDFC38-89EB-48A1-930D-9BE6C1B29118}" srcOrd="3" destOrd="0" presId="urn:microsoft.com/office/officeart/2005/8/layout/vList3"/>
    <dgm:cxn modelId="{06C69159-0092-453B-9B7F-524718C602D9}" type="presParOf" srcId="{BE8200EB-7654-4479-9DE1-75F042587080}" destId="{F3BC8D1C-3112-4011-B215-F737FA012737}" srcOrd="4" destOrd="0" presId="urn:microsoft.com/office/officeart/2005/8/layout/vList3"/>
    <dgm:cxn modelId="{8BB31750-CDA9-4BCD-B6AB-F1FFE0B4682E}" type="presParOf" srcId="{F3BC8D1C-3112-4011-B215-F737FA012737}" destId="{91A0A5DA-9623-418F-9AA7-051851E148C2}" srcOrd="0" destOrd="0" presId="urn:microsoft.com/office/officeart/2005/8/layout/vList3"/>
    <dgm:cxn modelId="{21063185-59E7-400E-9CAD-C865F8608297}" type="presParOf" srcId="{F3BC8D1C-3112-4011-B215-F737FA012737}" destId="{C794A6FA-49F6-44CC-8C8A-72E158535B20}" srcOrd="1" destOrd="0" presId="urn:microsoft.com/office/officeart/2005/8/layout/vList3"/>
    <dgm:cxn modelId="{15A63709-4174-472E-9DC6-5B901C7028E5}" type="presParOf" srcId="{BE8200EB-7654-4479-9DE1-75F042587080}" destId="{9590FDDF-4036-4B53-A6D9-FE3AE16FF463}" srcOrd="5" destOrd="0" presId="urn:microsoft.com/office/officeart/2005/8/layout/vList3"/>
    <dgm:cxn modelId="{9D35A74F-5DD6-4A90-9D09-F09908AD0683}" type="presParOf" srcId="{BE8200EB-7654-4479-9DE1-75F042587080}" destId="{47262DFC-EFEF-4FA9-8A5B-47CB4D8DA6C6}" srcOrd="6" destOrd="0" presId="urn:microsoft.com/office/officeart/2005/8/layout/vList3"/>
    <dgm:cxn modelId="{E840D71E-8E22-4B71-8266-1A790755B577}" type="presParOf" srcId="{47262DFC-EFEF-4FA9-8A5B-47CB4D8DA6C6}" destId="{A48F23E7-4AC7-4465-93D4-F56187F3D568}" srcOrd="0" destOrd="0" presId="urn:microsoft.com/office/officeart/2005/8/layout/vList3"/>
    <dgm:cxn modelId="{62DDD0A5-303A-4D70-97B4-A90AC5340F6A}" type="presParOf" srcId="{47262DFC-EFEF-4FA9-8A5B-47CB4D8DA6C6}" destId="{8FF97ADC-CFC5-419D-9D89-58C62EE1EF3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69028-324A-46B1-B2D4-DBC91EE357B4}">
      <dsp:nvSpPr>
        <dsp:cNvPr id="0" name=""/>
        <dsp:cNvSpPr/>
      </dsp:nvSpPr>
      <dsp:spPr>
        <a:xfrm rot="5400000">
          <a:off x="-195618" y="199529"/>
          <a:ext cx="1304126" cy="912888"/>
        </a:xfrm>
        <a:prstGeom prst="chevron">
          <a:avLst/>
        </a:prstGeom>
        <a:solidFill>
          <a:schemeClr val="accent2">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2">
                  <a:lumMod val="50000"/>
                </a:schemeClr>
              </a:solidFill>
              <a:latin typeface="Calibri" panose="020F0502020204030204" pitchFamily="34" charset="0"/>
              <a:cs typeface="Calibri" panose="020F0502020204030204" pitchFamily="34" charset="0"/>
            </a:rPr>
            <a:t>2008</a:t>
          </a:r>
        </a:p>
      </dsp:txBody>
      <dsp:txXfrm rot="-5400000">
        <a:off x="1" y="460354"/>
        <a:ext cx="912888" cy="391238"/>
      </dsp:txXfrm>
    </dsp:sp>
    <dsp:sp modelId="{025755E2-CAAA-405F-B82B-B3561B9066B0}">
      <dsp:nvSpPr>
        <dsp:cNvPr id="0" name=""/>
        <dsp:cNvSpPr/>
      </dsp:nvSpPr>
      <dsp:spPr>
        <a:xfrm rot="5400000">
          <a:off x="4329965" y="-3413166"/>
          <a:ext cx="847682" cy="768183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RBI debarred Sahara India Financial Corporation from raising fresh deposits. With RBI closing a door on the group from collecting deposits from the people, the group needed a financial instrument that would be out of the purview of RBI but still get access to public funds.</a:t>
          </a:r>
        </a:p>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Sahara decided to issue OFCDs by floating two companies – Sahara India Real Estate Corporation (SIREC) and Sahara Housing Investment Corporation (SHIC). </a:t>
          </a:r>
        </a:p>
      </dsp:txBody>
      <dsp:txXfrm rot="-5400000">
        <a:off x="912888" y="45291"/>
        <a:ext cx="7640456" cy="764922"/>
      </dsp:txXfrm>
    </dsp:sp>
    <dsp:sp modelId="{472F6F45-534C-4D61-89FC-D44482B2A905}">
      <dsp:nvSpPr>
        <dsp:cNvPr id="0" name=""/>
        <dsp:cNvSpPr/>
      </dsp:nvSpPr>
      <dsp:spPr>
        <a:xfrm rot="5400000">
          <a:off x="-195618" y="1357704"/>
          <a:ext cx="1304126" cy="912888"/>
        </a:xfrm>
        <a:prstGeom prst="chevron">
          <a:avLst/>
        </a:prstGeom>
        <a:solidFill>
          <a:schemeClr val="accent3">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lumMod val="50000"/>
                </a:schemeClr>
              </a:solidFill>
              <a:latin typeface="Calibri" panose="020F0502020204030204" pitchFamily="34" charset="0"/>
              <a:cs typeface="Calibri" panose="020F0502020204030204" pitchFamily="34" charset="0"/>
            </a:rPr>
            <a:t>2009</a:t>
          </a:r>
        </a:p>
      </dsp:txBody>
      <dsp:txXfrm rot="-5400000">
        <a:off x="1" y="1618529"/>
        <a:ext cx="912888" cy="391238"/>
      </dsp:txXfrm>
    </dsp:sp>
    <dsp:sp modelId="{4BC3B8E4-1796-4F63-BA1C-8F4DF6F956BA}">
      <dsp:nvSpPr>
        <dsp:cNvPr id="0" name=""/>
        <dsp:cNvSpPr/>
      </dsp:nvSpPr>
      <dsp:spPr>
        <a:xfrm rot="5400000">
          <a:off x="4329965" y="-2254991"/>
          <a:ext cx="847682" cy="768183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3">
                  <a:lumMod val="50000"/>
                </a:schemeClr>
              </a:solidFill>
              <a:latin typeface="Calibri" panose="020F0502020204030204" pitchFamily="34" charset="0"/>
              <a:ea typeface="+mn-ea"/>
              <a:cs typeface="Calibri" panose="020F0502020204030204" pitchFamily="34" charset="0"/>
            </a:rPr>
            <a:t>The Sahara Prime city (real estate venture of Sahara Family filed a red Herring Prospectus disclosing the financials of the group to bring out an IPO. SEBI detects a large amount of discrepancies in the DHRP for the SIREC and SHIC along with receiving complaints, which alleged illegal means taken by the company in issuing OFCDs</a:t>
          </a:r>
        </a:p>
      </dsp:txBody>
      <dsp:txXfrm rot="-5400000">
        <a:off x="912888" y="1203466"/>
        <a:ext cx="7640456" cy="764922"/>
      </dsp:txXfrm>
    </dsp:sp>
    <dsp:sp modelId="{F3F210EB-B8A4-4A65-8E40-3EDFFB1AEA4C}">
      <dsp:nvSpPr>
        <dsp:cNvPr id="0" name=""/>
        <dsp:cNvSpPr/>
      </dsp:nvSpPr>
      <dsp:spPr>
        <a:xfrm rot="5400000">
          <a:off x="-195618" y="2515879"/>
          <a:ext cx="1304126" cy="912888"/>
        </a:xfrm>
        <a:prstGeom prst="chevron">
          <a:avLst/>
        </a:prstGeom>
        <a:solidFill>
          <a:schemeClr val="accent4">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accent6">
                  <a:lumMod val="75000"/>
                </a:schemeClr>
              </a:solidFill>
              <a:latin typeface="Calibri" panose="020F0502020204030204" pitchFamily="34" charset="0"/>
              <a:cs typeface="Calibri" panose="020F0502020204030204" pitchFamily="34" charset="0"/>
            </a:rPr>
            <a:t>November 2010</a:t>
          </a:r>
        </a:p>
      </dsp:txBody>
      <dsp:txXfrm rot="-5400000">
        <a:off x="1" y="2776704"/>
        <a:ext cx="912888" cy="391238"/>
      </dsp:txXfrm>
    </dsp:sp>
    <dsp:sp modelId="{45092333-D988-457E-A9F7-3971B315167E}">
      <dsp:nvSpPr>
        <dsp:cNvPr id="0" name=""/>
        <dsp:cNvSpPr/>
      </dsp:nvSpPr>
      <dsp:spPr>
        <a:xfrm rot="5400000">
          <a:off x="4329965" y="-1096816"/>
          <a:ext cx="847682" cy="768183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Securities and Exchange Board of India bars Sahara India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Pariwar</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chief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and two of its companies - Sahara India Real Estate Corp (SIREC) and Sahara Housing Investment Corp (SHIC) from raising money from the public as they raised several thousand crores through optionally fully convertible debentures which SEBI deemed illegal.</a:t>
          </a:r>
        </a:p>
      </dsp:txBody>
      <dsp:txXfrm rot="-5400000">
        <a:off x="912888" y="2361641"/>
        <a:ext cx="7640456" cy="764922"/>
      </dsp:txXfrm>
    </dsp:sp>
    <dsp:sp modelId="{2A26B53A-850B-4660-896C-F16B8289E68E}">
      <dsp:nvSpPr>
        <dsp:cNvPr id="0" name=""/>
        <dsp:cNvSpPr/>
      </dsp:nvSpPr>
      <dsp:spPr>
        <a:xfrm rot="5400000">
          <a:off x="-195618" y="3674053"/>
          <a:ext cx="1304126" cy="912888"/>
        </a:xfrm>
        <a:prstGeom prst="chevron">
          <a:avLst/>
        </a:prstGeom>
        <a:solidFill>
          <a:schemeClr val="accent5">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accent5">
                  <a:lumMod val="75000"/>
                </a:schemeClr>
              </a:solidFill>
              <a:latin typeface="Calibri" panose="020F0502020204030204" pitchFamily="34" charset="0"/>
              <a:cs typeface="Calibri" panose="020F0502020204030204" pitchFamily="34" charset="0"/>
            </a:rPr>
            <a:t>2011</a:t>
          </a:r>
        </a:p>
      </dsp:txBody>
      <dsp:txXfrm rot="-5400000">
        <a:off x="1" y="3934878"/>
        <a:ext cx="912888" cy="391238"/>
      </dsp:txXfrm>
    </dsp:sp>
    <dsp:sp modelId="{4BC99B5E-ECF0-4080-B296-132F06EDE8C7}">
      <dsp:nvSpPr>
        <dsp:cNvPr id="0" name=""/>
        <dsp:cNvSpPr/>
      </dsp:nvSpPr>
      <dsp:spPr>
        <a:xfrm rot="5400000">
          <a:off x="4329965" y="61357"/>
          <a:ext cx="847682" cy="768183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The SEBI order is finally served to SIREC and SHIC to which the Sahara appealed in the SC which in turn directed it to the SAT. Sahara argued that OFCDs where offered to selected clients through private placements and the jurisdiction of these unlisted companies lied with the Registrar of companies. The SAT </a:t>
          </a:r>
        </a:p>
      </dsp:txBody>
      <dsp:txXfrm rot="-5400000">
        <a:off x="912888" y="3519814"/>
        <a:ext cx="7640456" cy="764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69028-324A-46B1-B2D4-DBC91EE357B4}">
      <dsp:nvSpPr>
        <dsp:cNvPr id="0" name=""/>
        <dsp:cNvSpPr/>
      </dsp:nvSpPr>
      <dsp:spPr>
        <a:xfrm rot="5400000">
          <a:off x="-195427" y="201671"/>
          <a:ext cx="1302853" cy="911997"/>
        </a:xfrm>
        <a:prstGeom prst="chevron">
          <a:avLst/>
        </a:prstGeom>
        <a:solidFill>
          <a:schemeClr val="accent2">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2">
                  <a:lumMod val="50000"/>
                </a:schemeClr>
              </a:solidFill>
              <a:latin typeface="Calibri" panose="020F0502020204030204" pitchFamily="34" charset="0"/>
              <a:cs typeface="Calibri" panose="020F0502020204030204" pitchFamily="34" charset="0"/>
            </a:rPr>
            <a:t>2012</a:t>
          </a:r>
        </a:p>
      </dsp:txBody>
      <dsp:txXfrm rot="-5400000">
        <a:off x="2" y="462242"/>
        <a:ext cx="911997" cy="390856"/>
      </dsp:txXfrm>
    </dsp:sp>
    <dsp:sp modelId="{025755E2-CAAA-405F-B82B-B3561B9066B0}">
      <dsp:nvSpPr>
        <dsp:cNvPr id="0" name=""/>
        <dsp:cNvSpPr/>
      </dsp:nvSpPr>
      <dsp:spPr>
        <a:xfrm rot="5400000">
          <a:off x="4329933" y="-3411692"/>
          <a:ext cx="846854" cy="768272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The SC ordered the two companies to return over </a:t>
          </a:r>
          <a:r>
            <a:rPr lang="en-US" sz="1050" kern="1200" dirty="0" err="1">
              <a:solidFill>
                <a:schemeClr val="accent2">
                  <a:lumMod val="50000"/>
                </a:schemeClr>
              </a:solidFill>
              <a:latin typeface="Calibri" panose="020F0502020204030204" pitchFamily="34" charset="0"/>
              <a:ea typeface="+mn-ea"/>
              <a:cs typeface="Calibri" panose="020F0502020204030204" pitchFamily="34" charset="0"/>
            </a:rPr>
            <a:t>Rs</a:t>
          </a: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 24,000 crores to the investors in 3 installments along with submitting the identities of the investors. The first installment of </a:t>
          </a:r>
          <a:r>
            <a:rPr lang="en-US" sz="1050" kern="1200" dirty="0" err="1">
              <a:solidFill>
                <a:schemeClr val="accent2">
                  <a:lumMod val="50000"/>
                </a:schemeClr>
              </a:solidFill>
              <a:latin typeface="Calibri" panose="020F0502020204030204" pitchFamily="34" charset="0"/>
              <a:ea typeface="+mn-ea"/>
              <a:cs typeface="Calibri" panose="020F0502020204030204" pitchFamily="34" charset="0"/>
            </a:rPr>
            <a:t>Rs</a:t>
          </a:r>
          <a:r>
            <a:rPr lang="en-US" sz="1050" kern="1200" dirty="0">
              <a:solidFill>
                <a:schemeClr val="accent2">
                  <a:lumMod val="50000"/>
                </a:schemeClr>
              </a:solidFill>
              <a:latin typeface="Calibri" panose="020F0502020204030204" pitchFamily="34" charset="0"/>
              <a:ea typeface="+mn-ea"/>
              <a:cs typeface="Calibri" panose="020F0502020204030204" pitchFamily="34" charset="0"/>
            </a:rPr>
            <a:t>. 5000 crores was paid in 2012. </a:t>
          </a:r>
        </a:p>
      </dsp:txBody>
      <dsp:txXfrm rot="-5400000">
        <a:off x="911997" y="47584"/>
        <a:ext cx="7641387" cy="764174"/>
      </dsp:txXfrm>
    </dsp:sp>
    <dsp:sp modelId="{472F6F45-534C-4D61-89FC-D44482B2A905}">
      <dsp:nvSpPr>
        <dsp:cNvPr id="0" name=""/>
        <dsp:cNvSpPr/>
      </dsp:nvSpPr>
      <dsp:spPr>
        <a:xfrm rot="5400000">
          <a:off x="-195427" y="1358715"/>
          <a:ext cx="1302853" cy="911997"/>
        </a:xfrm>
        <a:prstGeom prst="chevron">
          <a:avLst/>
        </a:prstGeom>
        <a:solidFill>
          <a:schemeClr val="accent3">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lumMod val="50000"/>
                </a:schemeClr>
              </a:solidFill>
              <a:latin typeface="Calibri" panose="020F0502020204030204" pitchFamily="34" charset="0"/>
              <a:cs typeface="Calibri" panose="020F0502020204030204" pitchFamily="34" charset="0"/>
            </a:rPr>
            <a:t>2013</a:t>
          </a:r>
        </a:p>
      </dsp:txBody>
      <dsp:txXfrm rot="-5400000">
        <a:off x="2" y="1619286"/>
        <a:ext cx="911997" cy="390856"/>
      </dsp:txXfrm>
    </dsp:sp>
    <dsp:sp modelId="{4BC3B8E4-1796-4F63-BA1C-8F4DF6F956BA}">
      <dsp:nvSpPr>
        <dsp:cNvPr id="0" name=""/>
        <dsp:cNvSpPr/>
      </dsp:nvSpPr>
      <dsp:spPr>
        <a:xfrm rot="5400000">
          <a:off x="4329933" y="-2254649"/>
          <a:ext cx="846854" cy="768272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3">
                  <a:lumMod val="50000"/>
                </a:schemeClr>
              </a:solidFill>
              <a:latin typeface="Calibri" panose="020F0502020204030204" pitchFamily="34" charset="0"/>
              <a:ea typeface="+mn-ea"/>
              <a:cs typeface="Calibri" panose="020F0502020204030204" pitchFamily="34" charset="0"/>
            </a:rPr>
            <a:t>SEB complained of the non-compliance of the Supreme Court of India’s verdict by the group for the latter two installments. The Sahara group replied stating that it had paid the rest of the money directly to the investors. </a:t>
          </a:r>
        </a:p>
      </dsp:txBody>
      <dsp:txXfrm rot="-5400000">
        <a:off x="911997" y="1204627"/>
        <a:ext cx="7641387" cy="764174"/>
      </dsp:txXfrm>
    </dsp:sp>
    <dsp:sp modelId="{F3F210EB-B8A4-4A65-8E40-3EDFFB1AEA4C}">
      <dsp:nvSpPr>
        <dsp:cNvPr id="0" name=""/>
        <dsp:cNvSpPr/>
      </dsp:nvSpPr>
      <dsp:spPr>
        <a:xfrm rot="5400000">
          <a:off x="-195427" y="2515759"/>
          <a:ext cx="1302853" cy="911997"/>
        </a:xfrm>
        <a:prstGeom prst="chevron">
          <a:avLst/>
        </a:prstGeom>
        <a:solidFill>
          <a:schemeClr val="accent4">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6">
                  <a:lumMod val="75000"/>
                </a:schemeClr>
              </a:solidFill>
              <a:latin typeface="Calibri" panose="020F0502020204030204" pitchFamily="34" charset="0"/>
              <a:cs typeface="Calibri" panose="020F0502020204030204" pitchFamily="34" charset="0"/>
            </a:rPr>
            <a:t>2014</a:t>
          </a:r>
        </a:p>
      </dsp:txBody>
      <dsp:txXfrm rot="-5400000">
        <a:off x="2" y="2776330"/>
        <a:ext cx="911997" cy="390856"/>
      </dsp:txXfrm>
    </dsp:sp>
    <dsp:sp modelId="{45092333-D988-457E-A9F7-3971B315167E}">
      <dsp:nvSpPr>
        <dsp:cNvPr id="0" name=""/>
        <dsp:cNvSpPr/>
      </dsp:nvSpPr>
      <dsp:spPr>
        <a:xfrm rot="5400000">
          <a:off x="4355970" y="-1097605"/>
          <a:ext cx="794781" cy="768272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Chairman of Sahara India fails to appear before the Court. Subsequently, he is arrested on a non-</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bailable</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warrant in February 2014. Sahara group proposed payment of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Rs</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20,000 crores to SEBI in 5 installments, which the Supreme Court rejects on the grounds of it not being in compliance with the orders passed in August 2012. The SC is willing to grant bail to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upon payment of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Rs</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10,000 crore. The defense counsel has requested the apex court to put the </a:t>
          </a:r>
          <a:r>
            <a:rPr lang="en-US" sz="1050" kern="1200" dirty="0" err="1">
              <a:solidFill>
                <a:schemeClr val="accent6">
                  <a:lumMod val="75000"/>
                </a:schemeClr>
              </a:solidFill>
              <a:latin typeface="Calibri" panose="020F0502020204030204" pitchFamily="34" charset="0"/>
              <a:ea typeface="+mn-ea"/>
              <a:cs typeface="Calibri" panose="020F0502020204030204" pitchFamily="34" charset="0"/>
            </a:rPr>
            <a:t>Subrata</a:t>
          </a:r>
          <a:r>
            <a:rPr lang="en-US" sz="1050" kern="1200" dirty="0">
              <a:solidFill>
                <a:schemeClr val="accent6">
                  <a:lumMod val="75000"/>
                </a:schemeClr>
              </a:solidFill>
              <a:latin typeface="Calibri" panose="020F0502020204030204" pitchFamily="34" charset="0"/>
              <a:ea typeface="+mn-ea"/>
              <a:cs typeface="Calibri" panose="020F0502020204030204" pitchFamily="34" charset="0"/>
            </a:rPr>
            <a:t> Roy under house-arrest, de-freezing of Sahara’s accounts and the allowance to sell properties to raise money.</a:t>
          </a:r>
        </a:p>
      </dsp:txBody>
      <dsp:txXfrm rot="-5400000">
        <a:off x="911997" y="2385166"/>
        <a:ext cx="7643929" cy="717185"/>
      </dsp:txXfrm>
    </dsp:sp>
    <dsp:sp modelId="{2A26B53A-850B-4660-896C-F16B8289E68E}">
      <dsp:nvSpPr>
        <dsp:cNvPr id="0" name=""/>
        <dsp:cNvSpPr/>
      </dsp:nvSpPr>
      <dsp:spPr>
        <a:xfrm rot="5400000">
          <a:off x="-195427" y="3672803"/>
          <a:ext cx="1302853" cy="911997"/>
        </a:xfrm>
        <a:prstGeom prst="chevron">
          <a:avLst/>
        </a:prstGeom>
        <a:solidFill>
          <a:schemeClr val="accent5">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5">
                  <a:lumMod val="75000"/>
                </a:schemeClr>
              </a:solidFill>
              <a:latin typeface="Calibri" panose="020F0502020204030204" pitchFamily="34" charset="0"/>
              <a:cs typeface="Calibri" panose="020F0502020204030204" pitchFamily="34" charset="0"/>
            </a:rPr>
            <a:t>2015-2016</a:t>
          </a:r>
        </a:p>
      </dsp:txBody>
      <dsp:txXfrm rot="-5400000">
        <a:off x="2" y="3933374"/>
        <a:ext cx="911997" cy="390856"/>
      </dsp:txXfrm>
    </dsp:sp>
    <dsp:sp modelId="{4BC99B5E-ECF0-4080-B296-132F06EDE8C7}">
      <dsp:nvSpPr>
        <dsp:cNvPr id="0" name=""/>
        <dsp:cNvSpPr/>
      </dsp:nvSpPr>
      <dsp:spPr>
        <a:xfrm rot="5400000">
          <a:off x="4329933" y="59438"/>
          <a:ext cx="846854" cy="768272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Font typeface="Arial" panose="020B0604020202020204" pitchFamily="34" charset="0"/>
            <a:buChar char="•"/>
          </a:pP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SEBI cancels the license of Sahara’s mutual fund business in July-2015. In May-2016, </a:t>
          </a:r>
          <a:r>
            <a:rPr lang="en-US" sz="1050" kern="1200" dirty="0" err="1">
              <a:solidFill>
                <a:schemeClr val="accent5">
                  <a:lumMod val="50000"/>
                </a:schemeClr>
              </a:solidFill>
              <a:latin typeface="Calibri" panose="020F0502020204030204" pitchFamily="34" charset="0"/>
              <a:ea typeface="+mn-ea"/>
              <a:cs typeface="Calibri" panose="020F0502020204030204" pitchFamily="34" charset="0"/>
            </a:rPr>
            <a:t>Subrata</a:t>
          </a: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 Roy is released on parole from </a:t>
          </a:r>
          <a:r>
            <a:rPr lang="en-US" sz="1050" kern="1200" dirty="0" err="1">
              <a:solidFill>
                <a:schemeClr val="accent5">
                  <a:lumMod val="50000"/>
                </a:schemeClr>
              </a:solidFill>
              <a:latin typeface="Calibri" panose="020F0502020204030204" pitchFamily="34" charset="0"/>
              <a:ea typeface="+mn-ea"/>
              <a:cs typeface="Calibri" panose="020F0502020204030204" pitchFamily="34" charset="0"/>
            </a:rPr>
            <a:t>Tihar</a:t>
          </a:r>
          <a:r>
            <a:rPr lang="en-US" sz="1050" kern="1200" dirty="0">
              <a:solidFill>
                <a:schemeClr val="accent5">
                  <a:lumMod val="50000"/>
                </a:schemeClr>
              </a:solidFill>
              <a:latin typeface="Calibri" panose="020F0502020204030204" pitchFamily="34" charset="0"/>
              <a:ea typeface="+mn-ea"/>
              <a:cs typeface="Calibri" panose="020F0502020204030204" pitchFamily="34" charset="0"/>
            </a:rPr>
            <a:t> Jail.</a:t>
          </a:r>
        </a:p>
      </dsp:txBody>
      <dsp:txXfrm rot="-5400000">
        <a:off x="911997" y="3518714"/>
        <a:ext cx="7641387" cy="7641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50620-6F8E-427F-8A0A-426502A537B2}">
      <dsp:nvSpPr>
        <dsp:cNvPr id="0" name=""/>
        <dsp:cNvSpPr/>
      </dsp:nvSpPr>
      <dsp:spPr>
        <a:xfrm rot="10800000">
          <a:off x="1661744" y="800"/>
          <a:ext cx="5715492" cy="888513"/>
        </a:xfrm>
        <a:prstGeom prst="homePlate">
          <a:avLst/>
        </a:prstGeom>
        <a:solidFill>
          <a:schemeClr val="accent2">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1810" tIns="80010" rIns="149352" bIns="80010" numCol="1" spcCol="1270" anchor="ctr" anchorCtr="0">
          <a:noAutofit/>
        </a:bodyPr>
        <a:lstStyle/>
        <a:p>
          <a:pPr marL="0" lvl="0" indent="0" algn="ctr" defTabSz="933450">
            <a:lnSpc>
              <a:spcPct val="90000"/>
            </a:lnSpc>
            <a:spcBef>
              <a:spcPct val="0"/>
            </a:spcBef>
            <a:spcAft>
              <a:spcPct val="35000"/>
            </a:spcAft>
            <a:buNone/>
          </a:pPr>
          <a:r>
            <a:rPr lang="en-US" sz="2100" kern="1200" baseline="0" dirty="0">
              <a:solidFill>
                <a:schemeClr val="accent2">
                  <a:lumMod val="50000"/>
                </a:schemeClr>
              </a:solidFill>
            </a:rPr>
            <a:t>Improper and mismanaged corporate Governance</a:t>
          </a:r>
          <a:endParaRPr lang="en-US" sz="2100" kern="1200" dirty="0">
            <a:solidFill>
              <a:schemeClr val="accent2">
                <a:lumMod val="50000"/>
              </a:schemeClr>
            </a:solidFill>
          </a:endParaRPr>
        </a:p>
      </dsp:txBody>
      <dsp:txXfrm rot="10800000">
        <a:off x="1883872" y="800"/>
        <a:ext cx="5493364" cy="888513"/>
      </dsp:txXfrm>
    </dsp:sp>
    <dsp:sp modelId="{4830593E-10F3-43D8-8125-B6D560EF7058}">
      <dsp:nvSpPr>
        <dsp:cNvPr id="0" name=""/>
        <dsp:cNvSpPr/>
      </dsp:nvSpPr>
      <dsp:spPr>
        <a:xfrm>
          <a:off x="1217488" y="800"/>
          <a:ext cx="888513" cy="888513"/>
        </a:xfrm>
        <a:prstGeom prst="ellipse">
          <a:avLst/>
        </a:prstGeom>
        <a:solidFill>
          <a:schemeClr val="accent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C6601F93-2A05-48A4-9400-E405612D78FB}">
      <dsp:nvSpPr>
        <dsp:cNvPr id="0" name=""/>
        <dsp:cNvSpPr/>
      </dsp:nvSpPr>
      <dsp:spPr>
        <a:xfrm rot="10800000">
          <a:off x="1661744" y="1154541"/>
          <a:ext cx="5715492" cy="888513"/>
        </a:xfrm>
        <a:prstGeom prst="homePlate">
          <a:avLst/>
        </a:prstGeom>
        <a:solidFill>
          <a:schemeClr val="accent3">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1810" tIns="80010" rIns="149352" bIns="80010" numCol="1" spcCol="1270" anchor="ctr" anchorCtr="0">
          <a:noAutofit/>
        </a:bodyPr>
        <a:lstStyle/>
        <a:p>
          <a:pPr marL="0" lvl="0" indent="0" algn="ctr" defTabSz="933450">
            <a:lnSpc>
              <a:spcPct val="90000"/>
            </a:lnSpc>
            <a:spcBef>
              <a:spcPct val="0"/>
            </a:spcBef>
            <a:spcAft>
              <a:spcPct val="35000"/>
            </a:spcAft>
            <a:buNone/>
          </a:pPr>
          <a:r>
            <a:rPr lang="en-US" sz="2100" kern="1200" baseline="0" dirty="0">
              <a:solidFill>
                <a:schemeClr val="accent3">
                  <a:lumMod val="50000"/>
                </a:schemeClr>
              </a:solidFill>
            </a:rPr>
            <a:t>Fraudulent practices followed violating regulations to launder money</a:t>
          </a:r>
          <a:endParaRPr lang="en-US" sz="2100" kern="1200" dirty="0">
            <a:solidFill>
              <a:schemeClr val="accent3">
                <a:lumMod val="50000"/>
              </a:schemeClr>
            </a:solidFill>
          </a:endParaRPr>
        </a:p>
      </dsp:txBody>
      <dsp:txXfrm rot="10800000">
        <a:off x="1883872" y="1154541"/>
        <a:ext cx="5493364" cy="888513"/>
      </dsp:txXfrm>
    </dsp:sp>
    <dsp:sp modelId="{BD2E870A-507A-4182-9E80-9C342DA82B4E}">
      <dsp:nvSpPr>
        <dsp:cNvPr id="0" name=""/>
        <dsp:cNvSpPr/>
      </dsp:nvSpPr>
      <dsp:spPr>
        <a:xfrm>
          <a:off x="1217488" y="1154541"/>
          <a:ext cx="888513" cy="888513"/>
        </a:xfrm>
        <a:prstGeom prst="ellipse">
          <a:avLst/>
        </a:prstGeom>
        <a:solidFill>
          <a:schemeClr val="accent3">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C794A6FA-49F6-44CC-8C8A-72E158535B20}">
      <dsp:nvSpPr>
        <dsp:cNvPr id="0" name=""/>
        <dsp:cNvSpPr/>
      </dsp:nvSpPr>
      <dsp:spPr>
        <a:xfrm rot="10800000">
          <a:off x="1661744" y="2308282"/>
          <a:ext cx="5715492" cy="888513"/>
        </a:xfrm>
        <a:prstGeom prst="homePlate">
          <a:avLst/>
        </a:prstGeom>
        <a:solidFill>
          <a:schemeClr val="accent4">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1810" tIns="80010" rIns="149352" bIns="80010" numCol="1" spcCol="1270" anchor="ctr" anchorCtr="0">
          <a:noAutofit/>
        </a:bodyPr>
        <a:lstStyle/>
        <a:p>
          <a:pPr marL="0" lvl="0" indent="0" algn="ctr" defTabSz="933450">
            <a:lnSpc>
              <a:spcPct val="90000"/>
            </a:lnSpc>
            <a:spcBef>
              <a:spcPct val="0"/>
            </a:spcBef>
            <a:spcAft>
              <a:spcPct val="35000"/>
            </a:spcAft>
            <a:buNone/>
          </a:pPr>
          <a:r>
            <a:rPr lang="en-US" sz="2100" kern="1200" baseline="0" dirty="0">
              <a:solidFill>
                <a:schemeClr val="accent6">
                  <a:lumMod val="75000"/>
                </a:schemeClr>
              </a:solidFill>
            </a:rPr>
            <a:t>Falsified investor information for money laundering</a:t>
          </a:r>
          <a:endParaRPr lang="en-US" sz="2100" kern="1200" dirty="0">
            <a:solidFill>
              <a:schemeClr val="accent6">
                <a:lumMod val="75000"/>
              </a:schemeClr>
            </a:solidFill>
          </a:endParaRPr>
        </a:p>
      </dsp:txBody>
      <dsp:txXfrm rot="10800000">
        <a:off x="1883872" y="2308282"/>
        <a:ext cx="5493364" cy="888513"/>
      </dsp:txXfrm>
    </dsp:sp>
    <dsp:sp modelId="{91A0A5DA-9623-418F-9AA7-051851E148C2}">
      <dsp:nvSpPr>
        <dsp:cNvPr id="0" name=""/>
        <dsp:cNvSpPr/>
      </dsp:nvSpPr>
      <dsp:spPr>
        <a:xfrm>
          <a:off x="1217488" y="2308282"/>
          <a:ext cx="888513" cy="888513"/>
        </a:xfrm>
        <a:prstGeom prst="ellipse">
          <a:avLst/>
        </a:prstGeom>
        <a:solidFill>
          <a:schemeClr val="accent4">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FF97ADC-CFC5-419D-9D89-58C62EE1EF39}">
      <dsp:nvSpPr>
        <dsp:cNvPr id="0" name=""/>
        <dsp:cNvSpPr/>
      </dsp:nvSpPr>
      <dsp:spPr>
        <a:xfrm rot="10800000">
          <a:off x="1661744" y="3462024"/>
          <a:ext cx="5715492" cy="888513"/>
        </a:xfrm>
        <a:prstGeom prst="homePlate">
          <a:avLst/>
        </a:prstGeom>
        <a:solidFill>
          <a:schemeClr val="accent5">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1810" tIns="80010" rIns="149352"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accent5">
                  <a:lumMod val="50000"/>
                </a:schemeClr>
              </a:solidFill>
            </a:rPr>
            <a:t>Deceptive marketing practices for raising funds </a:t>
          </a:r>
        </a:p>
      </dsp:txBody>
      <dsp:txXfrm rot="10800000">
        <a:off x="1883872" y="3462024"/>
        <a:ext cx="5493364" cy="888513"/>
      </dsp:txXfrm>
    </dsp:sp>
    <dsp:sp modelId="{A48F23E7-4AC7-4465-93D4-F56187F3D568}">
      <dsp:nvSpPr>
        <dsp:cNvPr id="0" name=""/>
        <dsp:cNvSpPr/>
      </dsp:nvSpPr>
      <dsp:spPr>
        <a:xfrm>
          <a:off x="1217488" y="3462024"/>
          <a:ext cx="888513" cy="888513"/>
        </a:xfrm>
        <a:prstGeom prst="ellipse">
          <a:avLst/>
        </a:prstGeom>
        <a:solidFill>
          <a:schemeClr val="accent5">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smtClean="0"/>
              <a:t>12/5/2016</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12718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669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1520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960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560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925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2216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7603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3196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064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413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smtClean="0"/>
              <a:t>12/5/2016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081242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venpillarsinstitute.org/case-studies/corporate-fraud-india-case-studies-sahara-saradha" TargetMode="External"/><Relationship Id="rId2" Type="http://schemas.openxmlformats.org/officeDocument/2006/relationships/hyperlink" Target="http://www.business-standard.com/article/current-affairs/10-things-you-need-to-know-about-sahara-row-114022600863_1.html" TargetMode="External"/><Relationship Id="rId1" Type="http://schemas.openxmlformats.org/officeDocument/2006/relationships/slideLayout" Target="../slideLayouts/slideLayout2.xml"/><Relationship Id="rId6" Type="http://schemas.openxmlformats.org/officeDocument/2006/relationships/hyperlink" Target="https://en.wikipedia.org/wiki/Sahara_India_Pariwar_investor_fraud_case" TargetMode="External"/><Relationship Id="rId5" Type="http://schemas.openxmlformats.org/officeDocument/2006/relationships/hyperlink" Target="http://www.mynewsstudio.com/" TargetMode="External"/><Relationship Id="rId4" Type="http://schemas.openxmlformats.org/officeDocument/2006/relationships/hyperlink" Target="https://en.wikipedia.org/wiki/Sahara_India_Pariwar#Media_and_entertain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Calibri" panose="020F0502020204030204" pitchFamily="34" charset="0"/>
                <a:ea typeface="Tahoma" panose="020B0604030504040204" pitchFamily="34" charset="0"/>
                <a:cs typeface="Calibri" panose="020F0502020204030204" pitchFamily="34" charset="0"/>
              </a:rPr>
              <a:t>Sahara India Investor Fraud</a:t>
            </a:r>
          </a:p>
        </p:txBody>
      </p:sp>
      <p:sp>
        <p:nvSpPr>
          <p:cNvPr id="3" name="Subtitle 2"/>
          <p:cNvSpPr>
            <a:spLocks noGrp="1"/>
          </p:cNvSpPr>
          <p:nvPr>
            <p:ph type="subTitle" idx="1"/>
          </p:nvPr>
        </p:nvSpPr>
        <p:spPr/>
        <p:txBody>
          <a:bodyPr/>
          <a:lstStyle/>
          <a:p>
            <a:r>
              <a:rPr lang="en-US" dirty="0">
                <a:solidFill>
                  <a:schemeClr val="accent3">
                    <a:lumMod val="50000"/>
                  </a:schemeClr>
                </a:solidFill>
                <a:latin typeface="Tahoma" panose="020B0604030504040204" pitchFamily="34" charset="0"/>
                <a:ea typeface="Tahoma" panose="020B0604030504040204" pitchFamily="34" charset="0"/>
                <a:cs typeface="Tahoma" panose="020B0604030504040204" pitchFamily="34" charset="0"/>
              </a:rPr>
              <a:t>Mansi Paun</a:t>
            </a:r>
          </a:p>
          <a:p>
            <a:r>
              <a:rPr lang="en-US" dirty="0">
                <a:solidFill>
                  <a:schemeClr val="accent3">
                    <a:lumMod val="50000"/>
                  </a:schemeClr>
                </a:solidFill>
                <a:latin typeface="Tahoma" panose="020B0604030504040204" pitchFamily="34" charset="0"/>
                <a:ea typeface="Tahoma" panose="020B0604030504040204" pitchFamily="34" charset="0"/>
                <a:cs typeface="Tahoma" panose="020B0604030504040204" pitchFamily="34" charset="0"/>
              </a:rPr>
              <a:t>MS-ITACS, Fox School of Business</a:t>
            </a:r>
          </a:p>
        </p:txBody>
      </p:sp>
    </p:spTree>
    <p:extLst>
      <p:ext uri="{BB962C8B-B14F-4D97-AF65-F5344CB8AC3E}">
        <p14:creationId xmlns:p14="http://schemas.microsoft.com/office/powerpoint/2010/main" val="179812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4162" y="554178"/>
            <a:ext cx="9692640" cy="1026304"/>
          </a:xfrm>
        </p:spPr>
        <p:txBody>
          <a:bodyPr>
            <a:normAutofit/>
          </a:bodyPr>
          <a:lstStyle/>
          <a:p>
            <a:r>
              <a:rPr lang="en-US" dirty="0">
                <a:latin typeface="Calibri" panose="020F0502020204030204" pitchFamily="34" charset="0"/>
                <a:ea typeface="Tahoma" panose="020B0604030504040204" pitchFamily="34" charset="0"/>
                <a:cs typeface="Calibri" panose="020F0502020204030204" pitchFamily="34" charset="0"/>
              </a:rPr>
              <a:t>Need to know before you go ahead…</a:t>
            </a:r>
          </a:p>
        </p:txBody>
      </p:sp>
      <p:sp>
        <p:nvSpPr>
          <p:cNvPr id="3" name="Content Placeholder 2"/>
          <p:cNvSpPr>
            <a:spLocks noGrp="1"/>
          </p:cNvSpPr>
          <p:nvPr>
            <p:ph idx="1"/>
          </p:nvPr>
        </p:nvSpPr>
        <p:spPr/>
        <p:txBody>
          <a:bodyPr>
            <a:normAutofit fontScale="92500" lnSpcReduction="10000"/>
          </a:bodyPr>
          <a:lstStyle/>
          <a:p>
            <a:r>
              <a:rPr lang="en-US" dirty="0">
                <a:solidFill>
                  <a:schemeClr val="accent3">
                    <a:lumMod val="50000"/>
                  </a:schemeClr>
                </a:solidFill>
                <a:latin typeface="Calibri" panose="020F0502020204030204" pitchFamily="34" charset="0"/>
                <a:ea typeface="Tahoma" panose="020B0604030504040204" pitchFamily="34" charset="0"/>
                <a:cs typeface="Calibri" panose="020F0502020204030204" pitchFamily="34" charset="0"/>
              </a:rPr>
              <a:t>The Securities and Exchange Board of India(SEBI) is the regulator o the securities market in India. Like the SEC in US, in India SEBI has the responsibility of protecting the interest of investors in securities and to promote a model code of conduct in the market </a:t>
            </a:r>
          </a:p>
          <a:p>
            <a:endParaRPr lang="en-US" dirty="0">
              <a:solidFill>
                <a:schemeClr val="accent3">
                  <a:lumMod val="50000"/>
                </a:schemeClr>
              </a:solidFill>
              <a:latin typeface="Calibri" panose="020F0502020204030204" pitchFamily="34" charset="0"/>
              <a:ea typeface="Tahoma" panose="020B0604030504040204" pitchFamily="34" charset="0"/>
              <a:cs typeface="Calibri" panose="020F0502020204030204" pitchFamily="34" charset="0"/>
            </a:endParaRPr>
          </a:p>
          <a:p>
            <a:r>
              <a:rPr lang="en-US" dirty="0">
                <a:solidFill>
                  <a:schemeClr val="accent3">
                    <a:lumMod val="50000"/>
                  </a:schemeClr>
                </a:solidFill>
                <a:latin typeface="Calibri" panose="020F0502020204030204" pitchFamily="34" charset="0"/>
                <a:ea typeface="Tahoma" panose="020B0604030504040204" pitchFamily="34" charset="0"/>
                <a:cs typeface="Calibri" panose="020F0502020204030204" pitchFamily="34" charset="0"/>
              </a:rPr>
              <a:t>OFCD - Optionally Fully Convertible Debentures is a financial instrument that allows a debenture-holder of a company to become a share holder of the same at the end of a fixed period of time at a pre-determined price. This conversion is most profitable for the investor is the company is making profits  or its share value is likely to increase. But the conversion is disadvantageous if the company goes bankrupt, as shareholders receive money after the debenture-holders in case of liquidation of the company.</a:t>
            </a:r>
          </a:p>
          <a:p>
            <a:endParaRPr lang="en-US" dirty="0">
              <a:solidFill>
                <a:schemeClr val="accent3">
                  <a:lumMod val="50000"/>
                </a:schemeClr>
              </a:solidFill>
              <a:latin typeface="Calibri" panose="020F0502020204030204" pitchFamily="34" charset="0"/>
              <a:ea typeface="Tahoma" panose="020B0604030504040204" pitchFamily="34" charset="0"/>
              <a:cs typeface="Calibri" panose="020F0502020204030204" pitchFamily="34" charset="0"/>
            </a:endParaRPr>
          </a:p>
          <a:p>
            <a:r>
              <a:rPr lang="en-US" dirty="0">
                <a:solidFill>
                  <a:schemeClr val="accent3">
                    <a:lumMod val="50000"/>
                  </a:schemeClr>
                </a:solidFill>
                <a:latin typeface="Calibri" panose="020F0502020204030204" pitchFamily="34" charset="0"/>
                <a:ea typeface="Tahoma" panose="020B0604030504040204" pitchFamily="34" charset="0"/>
                <a:cs typeface="Calibri" panose="020F0502020204030204" pitchFamily="34" charset="0"/>
              </a:rPr>
              <a:t>Money laundering - The process of concealment of origins of illegally acquired money by layering it with legalized sources of income. An illustrative method for money laundering is by investing the "dirty" money in companies in the name of fake investors and then reaping the profits made by these companies to make the money look legal.</a:t>
            </a:r>
          </a:p>
        </p:txBody>
      </p:sp>
    </p:spTree>
    <p:extLst>
      <p:ext uri="{BB962C8B-B14F-4D97-AF65-F5344CB8AC3E}">
        <p14:creationId xmlns:p14="http://schemas.microsoft.com/office/powerpoint/2010/main" val="319875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7780" y="552974"/>
            <a:ext cx="9692640" cy="988957"/>
          </a:xfrm>
        </p:spPr>
        <p:txBody>
          <a:bodyPr/>
          <a:lstStyle/>
          <a:p>
            <a:r>
              <a:rPr lang="en-US" dirty="0"/>
              <a:t>In a Nut-shell</a:t>
            </a:r>
          </a:p>
        </p:txBody>
      </p:sp>
      <p:grpSp>
        <p:nvGrpSpPr>
          <p:cNvPr id="6" name="Group 5"/>
          <p:cNvGrpSpPr/>
          <p:nvPr/>
        </p:nvGrpSpPr>
        <p:grpSpPr>
          <a:xfrm>
            <a:off x="1361061" y="1829936"/>
            <a:ext cx="5804937" cy="4350201"/>
            <a:chOff x="1905177" y="1829368"/>
            <a:chExt cx="2144473" cy="4350201"/>
          </a:xfrm>
        </p:grpSpPr>
        <p:sp>
          <p:nvSpPr>
            <p:cNvPr id="7" name="Freeform: Shape 6"/>
            <p:cNvSpPr/>
            <p:nvPr/>
          </p:nvSpPr>
          <p:spPr>
            <a:xfrm>
              <a:off x="1909874" y="1829368"/>
              <a:ext cx="2139776" cy="967786"/>
            </a:xfrm>
            <a:custGeom>
              <a:avLst/>
              <a:gdLst>
                <a:gd name="connsiteX0" fmla="*/ 0 w 2139776"/>
                <a:gd name="connsiteY0" fmla="*/ 0 h 967786"/>
                <a:gd name="connsiteX1" fmla="*/ 2139776 w 2139776"/>
                <a:gd name="connsiteY1" fmla="*/ 0 h 967786"/>
                <a:gd name="connsiteX2" fmla="*/ 2139776 w 2139776"/>
                <a:gd name="connsiteY2" fmla="*/ 967786 h 967786"/>
                <a:gd name="connsiteX3" fmla="*/ 0 w 2139776"/>
                <a:gd name="connsiteY3" fmla="*/ 967786 h 967786"/>
                <a:gd name="connsiteX4" fmla="*/ 0 w 2139776"/>
                <a:gd name="connsiteY4" fmla="*/ 0 h 967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776" h="967786">
                  <a:moveTo>
                    <a:pt x="0" y="0"/>
                  </a:moveTo>
                  <a:lnTo>
                    <a:pt x="2139776" y="0"/>
                  </a:lnTo>
                  <a:lnTo>
                    <a:pt x="2139776" y="967786"/>
                  </a:lnTo>
                  <a:lnTo>
                    <a:pt x="0" y="967786"/>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1050" kern="1200" dirty="0">
                  <a:solidFill>
                    <a:schemeClr val="accent2">
                      <a:lumMod val="50000"/>
                    </a:schemeClr>
                  </a:solidFill>
                  <a:latin typeface="Calibri" panose="020F0502020204030204" pitchFamily="34" charset="0"/>
                  <a:ea typeface="Tahoma" panose="020B0604030504040204" pitchFamily="34" charset="0"/>
                  <a:cs typeface="Calibri" panose="020F0502020204030204" pitchFamily="34" charset="0"/>
                </a:rPr>
                <a:t>1) Sahara India Real Estate Corporation (SIREC) and Sahara Housing Investment Corporation (SHIC) were two companies unlisted on any stock exchange. These companies raised Rs.24,000 crore through OFCDs by private placement from 3 crore investors over a period of two years </a:t>
              </a:r>
            </a:p>
          </p:txBody>
        </p:sp>
        <p:sp>
          <p:nvSpPr>
            <p:cNvPr id="9" name="Freeform: Shape 8"/>
            <p:cNvSpPr/>
            <p:nvPr/>
          </p:nvSpPr>
          <p:spPr>
            <a:xfrm>
              <a:off x="1905177" y="2956839"/>
              <a:ext cx="2139776" cy="967786"/>
            </a:xfrm>
            <a:custGeom>
              <a:avLst/>
              <a:gdLst>
                <a:gd name="connsiteX0" fmla="*/ 0 w 2139776"/>
                <a:gd name="connsiteY0" fmla="*/ 0 h 967786"/>
                <a:gd name="connsiteX1" fmla="*/ 2139776 w 2139776"/>
                <a:gd name="connsiteY1" fmla="*/ 0 h 967786"/>
                <a:gd name="connsiteX2" fmla="*/ 2139776 w 2139776"/>
                <a:gd name="connsiteY2" fmla="*/ 967786 h 967786"/>
                <a:gd name="connsiteX3" fmla="*/ 0 w 2139776"/>
                <a:gd name="connsiteY3" fmla="*/ 967786 h 967786"/>
                <a:gd name="connsiteX4" fmla="*/ 0 w 2139776"/>
                <a:gd name="connsiteY4" fmla="*/ 0 h 967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776" h="967786">
                  <a:moveTo>
                    <a:pt x="0" y="0"/>
                  </a:moveTo>
                  <a:lnTo>
                    <a:pt x="2139776" y="0"/>
                  </a:lnTo>
                  <a:lnTo>
                    <a:pt x="2139776" y="967786"/>
                  </a:lnTo>
                  <a:lnTo>
                    <a:pt x="0" y="967786"/>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1050" kern="1200" dirty="0">
                  <a:solidFill>
                    <a:schemeClr val="accent3">
                      <a:lumMod val="50000"/>
                    </a:schemeClr>
                  </a:solidFill>
                  <a:latin typeface="Calibri" panose="020F0502020204030204" pitchFamily="34" charset="0"/>
                  <a:ea typeface="Tahoma" panose="020B0604030504040204" pitchFamily="34" charset="0"/>
                  <a:cs typeface="Calibri" panose="020F0502020204030204" pitchFamily="34" charset="0"/>
                </a:rPr>
                <a:t>2) According to SEBI rules, a private placement can comprise a maximum of 49 persons and any IPO can be open for a maximum of 10 days.</a:t>
              </a:r>
            </a:p>
          </p:txBody>
        </p:sp>
        <p:sp>
          <p:nvSpPr>
            <p:cNvPr id="11" name="Freeform: Shape 10"/>
            <p:cNvSpPr/>
            <p:nvPr/>
          </p:nvSpPr>
          <p:spPr>
            <a:xfrm>
              <a:off x="1909870" y="4084311"/>
              <a:ext cx="2139776" cy="967786"/>
            </a:xfrm>
            <a:custGeom>
              <a:avLst/>
              <a:gdLst>
                <a:gd name="connsiteX0" fmla="*/ 0 w 2139776"/>
                <a:gd name="connsiteY0" fmla="*/ 0 h 967786"/>
                <a:gd name="connsiteX1" fmla="*/ 2139776 w 2139776"/>
                <a:gd name="connsiteY1" fmla="*/ 0 h 967786"/>
                <a:gd name="connsiteX2" fmla="*/ 2139776 w 2139776"/>
                <a:gd name="connsiteY2" fmla="*/ 967786 h 967786"/>
                <a:gd name="connsiteX3" fmla="*/ 0 w 2139776"/>
                <a:gd name="connsiteY3" fmla="*/ 967786 h 967786"/>
                <a:gd name="connsiteX4" fmla="*/ 0 w 2139776"/>
                <a:gd name="connsiteY4" fmla="*/ 0 h 967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776" h="967786">
                  <a:moveTo>
                    <a:pt x="0" y="0"/>
                  </a:moveTo>
                  <a:lnTo>
                    <a:pt x="2139776" y="0"/>
                  </a:lnTo>
                  <a:lnTo>
                    <a:pt x="2139776" y="967786"/>
                  </a:lnTo>
                  <a:lnTo>
                    <a:pt x="0" y="967786"/>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1050" kern="1200" dirty="0">
                  <a:solidFill>
                    <a:schemeClr val="accent6">
                      <a:lumMod val="75000"/>
                    </a:schemeClr>
                  </a:solidFill>
                  <a:latin typeface="Calibri" panose="020F0502020204030204" pitchFamily="34" charset="0"/>
                  <a:ea typeface="Tahoma" panose="020B0604030504040204" pitchFamily="34" charset="0"/>
                  <a:cs typeface="Calibri" panose="020F0502020204030204" pitchFamily="34" charset="0"/>
                </a:rPr>
                <a:t>3) Thus, the company was tried in Supreme Court of India which directed the case to SAT (Securities Appellate Tribunal), which ordered the company to refund the money to the investors. The company failed to do so  and hence stern actions have been taken against the company and its chief officials</a:t>
              </a:r>
            </a:p>
          </p:txBody>
        </p:sp>
        <p:sp>
          <p:nvSpPr>
            <p:cNvPr id="13" name="Freeform: Shape 12"/>
            <p:cNvSpPr/>
            <p:nvPr/>
          </p:nvSpPr>
          <p:spPr>
            <a:xfrm>
              <a:off x="1905177" y="5211783"/>
              <a:ext cx="2139776" cy="967786"/>
            </a:xfrm>
            <a:custGeom>
              <a:avLst/>
              <a:gdLst>
                <a:gd name="connsiteX0" fmla="*/ 0 w 2139776"/>
                <a:gd name="connsiteY0" fmla="*/ 0 h 967786"/>
                <a:gd name="connsiteX1" fmla="*/ 2139776 w 2139776"/>
                <a:gd name="connsiteY1" fmla="*/ 0 h 967786"/>
                <a:gd name="connsiteX2" fmla="*/ 2139776 w 2139776"/>
                <a:gd name="connsiteY2" fmla="*/ 967786 h 967786"/>
                <a:gd name="connsiteX3" fmla="*/ 0 w 2139776"/>
                <a:gd name="connsiteY3" fmla="*/ 967786 h 967786"/>
                <a:gd name="connsiteX4" fmla="*/ 0 w 2139776"/>
                <a:gd name="connsiteY4" fmla="*/ 0 h 967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9776" h="967786">
                  <a:moveTo>
                    <a:pt x="0" y="0"/>
                  </a:moveTo>
                  <a:lnTo>
                    <a:pt x="2139776" y="0"/>
                  </a:lnTo>
                  <a:lnTo>
                    <a:pt x="2139776" y="967786"/>
                  </a:lnTo>
                  <a:lnTo>
                    <a:pt x="0" y="967786"/>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1050" kern="1200" dirty="0">
                  <a:solidFill>
                    <a:schemeClr val="accent5">
                      <a:lumMod val="50000"/>
                    </a:schemeClr>
                  </a:solidFill>
                  <a:latin typeface="Calibri" panose="020F0502020204030204" pitchFamily="34" charset="0"/>
                  <a:ea typeface="Tahoma" panose="020B0604030504040204" pitchFamily="34" charset="0"/>
                  <a:cs typeface="Calibri" panose="020F0502020204030204" pitchFamily="34" charset="0"/>
                </a:rPr>
                <a:t>4) Furthermore, the company has been unable to furnish the legitimate details of the investors to SEBI, raising suspicions of money laundering</a:t>
              </a:r>
            </a:p>
          </p:txBody>
        </p:sp>
      </p:grpSp>
      <p:pic>
        <p:nvPicPr>
          <p:cNvPr id="15" name="Picture 14"/>
          <p:cNvPicPr>
            <a:picLocks noChangeAspect="1"/>
          </p:cNvPicPr>
          <p:nvPr/>
        </p:nvPicPr>
        <p:blipFill>
          <a:blip r:embed="rId3"/>
          <a:stretch>
            <a:fillRect/>
          </a:stretch>
        </p:blipFill>
        <p:spPr>
          <a:xfrm>
            <a:off x="7344230" y="2144129"/>
            <a:ext cx="3831771" cy="3552115"/>
          </a:xfrm>
          <a:prstGeom prst="rect">
            <a:avLst/>
          </a:prstGeom>
        </p:spPr>
      </p:pic>
    </p:spTree>
    <p:extLst>
      <p:ext uri="{BB962C8B-B14F-4D97-AF65-F5344CB8AC3E}">
        <p14:creationId xmlns:p14="http://schemas.microsoft.com/office/powerpoint/2010/main" val="357012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8383" y="547561"/>
            <a:ext cx="9692640" cy="1015461"/>
          </a:xfrm>
        </p:spPr>
        <p:txBody>
          <a:bodyPr/>
          <a:lstStyle/>
          <a:p>
            <a:r>
              <a:rPr lang="en-US" dirty="0"/>
              <a:t>Timeline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3288794"/>
              </p:ext>
            </p:extLst>
          </p:nvPr>
        </p:nvGraphicFramePr>
        <p:xfrm>
          <a:off x="1262063" y="1690745"/>
          <a:ext cx="8594725" cy="4786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0714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8383" y="547561"/>
            <a:ext cx="9692640" cy="1015461"/>
          </a:xfrm>
        </p:spPr>
        <p:txBody>
          <a:bodyPr/>
          <a:lstStyle/>
          <a:p>
            <a:r>
              <a:rPr lang="en-US" dirty="0"/>
              <a:t>Timeline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5671408"/>
              </p:ext>
            </p:extLst>
          </p:nvPr>
        </p:nvGraphicFramePr>
        <p:xfrm>
          <a:off x="1262063" y="1690745"/>
          <a:ext cx="8594725" cy="4786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535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4162" y="554178"/>
            <a:ext cx="9692640" cy="1026304"/>
          </a:xfrm>
        </p:spPr>
        <p:txBody>
          <a:bodyPr/>
          <a:lstStyle/>
          <a:p>
            <a:r>
              <a:rPr lang="en-US" dirty="0"/>
              <a:t>Control Failures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6875548"/>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44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Conclusion and What could have been done differently</a:t>
            </a:r>
          </a:p>
        </p:txBody>
      </p:sp>
      <p:sp>
        <p:nvSpPr>
          <p:cNvPr id="3" name="Content Placeholder 2"/>
          <p:cNvSpPr>
            <a:spLocks noGrp="1"/>
          </p:cNvSpPr>
          <p:nvPr>
            <p:ph idx="1"/>
          </p:nvPr>
        </p:nvSpPr>
        <p:spPr/>
        <p:txBody>
          <a:bodyPr>
            <a:normAutofit/>
          </a:bodyPr>
          <a:lstStyle/>
          <a:p>
            <a:r>
              <a:rPr lang="en-US" dirty="0">
                <a:solidFill>
                  <a:schemeClr val="accent3">
                    <a:lumMod val="50000"/>
                  </a:schemeClr>
                </a:solidFill>
              </a:rPr>
              <a:t>The Corporate Governance of Sahara India was largely at fault. The higher-ups were highly motivated to perpetrate fraud and went to great lengths to bend and break rules to launder black money. The money that was raised for funding the Real estate project was not utilized for the purpose for which it was raised. While many investors were largely falsified investors, there were also innumerable investors that were genuine who lost their life-savings by investing in the group. Some have been refunded the money but there are still many others who are left in-limbo even to date. </a:t>
            </a:r>
          </a:p>
          <a:p>
            <a:r>
              <a:rPr lang="en-US" dirty="0">
                <a:solidFill>
                  <a:schemeClr val="accent3">
                    <a:lumMod val="50000"/>
                  </a:schemeClr>
                </a:solidFill>
              </a:rPr>
              <a:t>Controls must be put in place in Corporates to ensure that ethical financial practices are followed that are in line with government regulations. Money laundering, False investor funding practices should have been flagged off and company should have encouraged whistle-blowers to speak up. It is evident that the Execs at Sahara were extremely powerful and got away with what they desired, there should have been advisory committees which should have warned against wrongful practices. </a:t>
            </a:r>
          </a:p>
          <a:p>
            <a:pPr marL="0" indent="0">
              <a:buNone/>
            </a:pPr>
            <a:endParaRPr lang="en-US" dirty="0"/>
          </a:p>
          <a:p>
            <a:endParaRPr lang="en-US" dirty="0"/>
          </a:p>
        </p:txBody>
      </p:sp>
    </p:spTree>
    <p:extLst>
      <p:ext uri="{BB962C8B-B14F-4D97-AF65-F5344CB8AC3E}">
        <p14:creationId xmlns:p14="http://schemas.microsoft.com/office/powerpoint/2010/main" val="221427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hlinkClick r:id="rId2"/>
              </a:rPr>
              <a:t>http://www.business-standard.com/article/current-affairs/10-things-you-need-to-know-about-sahara-row-114022600863_1.html</a:t>
            </a:r>
            <a:endParaRPr lang="en-US" dirty="0"/>
          </a:p>
          <a:p>
            <a:r>
              <a:rPr lang="en-US" dirty="0">
                <a:hlinkClick r:id="rId3"/>
              </a:rPr>
              <a:t>http://sevenpillarsinstitute.org/case-studies/corporate-fraud-india-case-studies-sahara-saradha</a:t>
            </a:r>
            <a:endParaRPr lang="en-US" dirty="0"/>
          </a:p>
          <a:p>
            <a:r>
              <a:rPr lang="en-US" dirty="0">
                <a:hlinkClick r:id="rId4"/>
              </a:rPr>
              <a:t>https://en.wikipedia.org/wiki/Sahara_India_Pariwar#Media_and_entertainment</a:t>
            </a:r>
            <a:endParaRPr lang="en-US" dirty="0"/>
          </a:p>
          <a:p>
            <a:r>
              <a:rPr lang="en-US" dirty="0">
                <a:hlinkClick r:id="rId5"/>
              </a:rPr>
              <a:t>www.Mynewsstudio.com</a:t>
            </a:r>
            <a:endParaRPr lang="en-US" dirty="0"/>
          </a:p>
          <a:p>
            <a:r>
              <a:rPr lang="en-US" dirty="0">
                <a:hlinkClick r:id="rId6"/>
              </a:rPr>
              <a:t>https://en.wikipedia.org/wiki/Sahara_India_Pariwar_investor_fraud_case</a:t>
            </a:r>
            <a:endParaRPr lang="en-US" dirty="0"/>
          </a:p>
          <a:p>
            <a:endParaRPr lang="en-US" dirty="0"/>
          </a:p>
          <a:p>
            <a:endParaRPr lang="en-US" dirty="0"/>
          </a:p>
        </p:txBody>
      </p:sp>
    </p:spTree>
    <p:extLst>
      <p:ext uri="{BB962C8B-B14F-4D97-AF65-F5344CB8AC3E}">
        <p14:creationId xmlns:p14="http://schemas.microsoft.com/office/powerpoint/2010/main" val="379576245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1393</TotalTime>
  <Words>1077</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Schoolbook</vt:lpstr>
      <vt:lpstr>Tahoma</vt:lpstr>
      <vt:lpstr>Wingdings 2</vt:lpstr>
      <vt:lpstr>View</vt:lpstr>
      <vt:lpstr>Sahara India Investor Fraud</vt:lpstr>
      <vt:lpstr>Need to know before you go ahead…</vt:lpstr>
      <vt:lpstr>In a Nut-shell</vt:lpstr>
      <vt:lpstr>Timeline</vt:lpstr>
      <vt:lpstr>Timeline (contd.)</vt:lpstr>
      <vt:lpstr>Control Failures</vt:lpstr>
      <vt:lpstr>Conclusion and What could have been done differently</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Sahara India Investor Fraud</dc:title>
  <dc:creator>Mansi Paun</dc:creator>
  <cp:lastModifiedBy>Mansi Paun</cp:lastModifiedBy>
  <cp:revision>22</cp:revision>
  <dcterms:created xsi:type="dcterms:W3CDTF">2016-12-05T04:37:19Z</dcterms:created>
  <dcterms:modified xsi:type="dcterms:W3CDTF">2016-12-06T04:56:11Z</dcterms:modified>
</cp:coreProperties>
</file>