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6" r:id="rId6"/>
    <p:sldId id="259" r:id="rId7"/>
    <p:sldId id="264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8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81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51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2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05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90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3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1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4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0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4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5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2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4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2A7DDA0-8C30-4235-8B63-F5C55875A90D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8EF30DD-ED2F-4B6D-A827-5CDFCC613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1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workworld.com/article/2343505/security/tjx-gets-20-years-of-ftc-scrutiny-for-security-failures.html" TargetMode="External"/><Relationship Id="rId2" Type="http://schemas.openxmlformats.org/officeDocument/2006/relationships/hyperlink" Target="http://www.baselinemag.com/c/a/Business-Intelligence/TJX-Breach-Could-Have-Been-Avoid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ney.cnn.com/gallery/technology/security/2013/12/19/biggest-credit-card-hacks/3.html" TargetMode="External"/><Relationship Id="rId4" Type="http://schemas.openxmlformats.org/officeDocument/2006/relationships/hyperlink" Target="http://www.computerworld.com/article/2539588/security0/tjx-violated-nine-of-12-pci-controls-at-time-of-breach--court-filings-sa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jx st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670" y="2306936"/>
            <a:ext cx="2453599" cy="226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 5121: Real World Control Failure - TJX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Victoria a. </a:t>
            </a:r>
            <a:r>
              <a:rPr lang="en-US" dirty="0" err="1"/>
              <a:t>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http://www.nbcnews.com/id/20979359/ns/technology_and_science-security/t/encryption-faulted-tjx-hacking/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http://www.baselinemag.com/c/a/Business-Intelligence/TJX-Breach-Could-Have-Been-Avoided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http://www.networkworld.com/article/2343505/security/tjx-gets-20-years-of-ftc-scrutiny-for-security-failures.html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http://www.computerworld.com/article/2539588/security0/tjx-violated-nine-of-12-pci-controls-at-time-of-breach--court-filings-say.html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http://money.cnn.com/gallery/technology/security/2013/12/19/biggest-credit-card-hacks/3.html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Breach at TJX case, Ivey Management Services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Founded in 1976, TJX was once considered the largest apparel and home fashions retailer in the US off-price segment.</a:t>
            </a:r>
          </a:p>
          <a:p>
            <a:r>
              <a:rPr lang="en-US" dirty="0"/>
              <a:t>Ranked #138 in the Fortune 500 rankings for 2006. </a:t>
            </a:r>
          </a:p>
          <a:p>
            <a:r>
              <a:rPr lang="en-US" dirty="0"/>
              <a:t>Reached $17.4 billion in sales for the year ending January 2007.</a:t>
            </a:r>
          </a:p>
          <a:p>
            <a:r>
              <a:rPr lang="en-US" dirty="0"/>
              <a:t>Tripled in size to their closest competitor, Ross Stores Inc. </a:t>
            </a:r>
          </a:p>
          <a:p>
            <a:r>
              <a:rPr lang="en-US" dirty="0"/>
              <a:t>Operated eight independent businesses with 2,400 stores and 125,000 associates.</a:t>
            </a:r>
          </a:p>
          <a:p>
            <a:r>
              <a:rPr lang="en-US" dirty="0"/>
              <a:t>Sold branded merchandise at 20 and 70 per cent lower than department stores.</a:t>
            </a:r>
          </a:p>
          <a:p>
            <a:r>
              <a:rPr lang="en-US" dirty="0"/>
              <a:t>Purchased merchandise directly from manufacturers at wholesale prices.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5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100" dirty="0"/>
              <a:t>On December 18, 2006, TJX detected the presence of suspicious software, altered computer files and mixed-up data.</a:t>
            </a:r>
          </a:p>
          <a:p>
            <a:r>
              <a:rPr lang="en-US" sz="2100" dirty="0"/>
              <a:t>TJX brought in security consultants and notified law enforcement officials.</a:t>
            </a:r>
          </a:p>
          <a:p>
            <a:r>
              <a:rPr lang="en-US" sz="2100" dirty="0"/>
              <a:t>All eight business within the United States, Puerto Rico, Canada and the United Kingdom had been breached. </a:t>
            </a:r>
          </a:p>
          <a:p>
            <a:r>
              <a:rPr lang="en-US" sz="2100" dirty="0"/>
              <a:t>On February 21, 2007, TJX made a public announcement and acknowledged that their systems were first accessed back in July 2005.</a:t>
            </a:r>
          </a:p>
          <a:p>
            <a:r>
              <a:rPr lang="en-US" sz="2100" dirty="0"/>
              <a:t>Payment card consumer data was believed to be stolen from their systems which included driver license numbers, identification numbers and in some cases included social security numbers.</a:t>
            </a:r>
          </a:p>
          <a:p>
            <a:r>
              <a:rPr lang="en-US" sz="2100" dirty="0"/>
              <a:t>It was revealed that the cyber attack lasted for 1.5 years.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5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Happened?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Research concluded that TJX systems had been intruded upon by multiple points of attack.</a:t>
            </a:r>
          </a:p>
          <a:p>
            <a:r>
              <a:rPr lang="en-US" sz="2400" dirty="0"/>
              <a:t>These multiple points included: encryption, wireless attacks, USB drives stored at in-store kiosks, processing logs, and compliance and auditing practices.</a:t>
            </a:r>
          </a:p>
          <a:p>
            <a:r>
              <a:rPr lang="en-US" sz="2400" dirty="0"/>
              <a:t>TJX central database in Framington was believed to be the source of the hack which allowed intruders to steal payment card data.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21" y="312821"/>
            <a:ext cx="7303168" cy="601579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" name="TextBox 4"/>
          <p:cNvSpPr txBox="1"/>
          <p:nvPr/>
        </p:nvSpPr>
        <p:spPr>
          <a:xfrm>
            <a:off x="7712242" y="1684421"/>
            <a:ext cx="3597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TJX </a:t>
            </a:r>
          </a:p>
          <a:p>
            <a:pPr algn="ctr"/>
            <a:r>
              <a:rPr lang="en-US" dirty="0"/>
              <a:t>HIERARCHICAL CONTROL STRUCTURE</a:t>
            </a:r>
          </a:p>
        </p:txBody>
      </p:sp>
    </p:spTree>
    <p:extLst>
      <p:ext uri="{BB962C8B-B14F-4D97-AF65-F5344CB8AC3E}">
        <p14:creationId xmlns:p14="http://schemas.microsoft.com/office/powerpoint/2010/main" val="143038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Happened?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Encryption</a:t>
            </a:r>
          </a:p>
          <a:p>
            <a:pPr lvl="1"/>
            <a:r>
              <a:rPr lang="en-US" dirty="0"/>
              <a:t>Credit cards couldn’t be processed when their numbers were encrypted so the intruders found a way to get the data during the window of processing time before it could be encrypted.</a:t>
            </a:r>
          </a:p>
          <a:p>
            <a:r>
              <a:rPr lang="en-US" dirty="0"/>
              <a:t>Wireless attack</a:t>
            </a:r>
          </a:p>
          <a:p>
            <a:pPr lvl="1"/>
            <a:r>
              <a:rPr lang="en-US" dirty="0"/>
              <a:t>Intruders focused on handheld (price check) guns and their interactions with database controllers which allowed them to obtain IP addresses.</a:t>
            </a:r>
          </a:p>
          <a:p>
            <a:r>
              <a:rPr lang="en-US" dirty="0"/>
              <a:t>USB drives at In-store kiosks</a:t>
            </a:r>
          </a:p>
          <a:p>
            <a:pPr lvl="1"/>
            <a:r>
              <a:rPr lang="en-US" dirty="0"/>
              <a:t>The intruders opened the back of the terminals and used USB drives to load software into the terminals.</a:t>
            </a:r>
          </a:p>
        </p:txBody>
      </p:sp>
    </p:spTree>
    <p:extLst>
      <p:ext uri="{BB962C8B-B14F-4D97-AF65-F5344CB8AC3E}">
        <p14:creationId xmlns:p14="http://schemas.microsoft.com/office/powerpoint/2010/main" val="417608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 failure to segment networks carrying cardholder data from the rest of TJX's network and the storage of prohibited data.</a:t>
            </a:r>
          </a:p>
          <a:p>
            <a:pPr lvl="1"/>
            <a:r>
              <a:rPr lang="en-US" sz="2000" dirty="0"/>
              <a:t>More than 80GB of cardholder data was stolen. </a:t>
            </a:r>
          </a:p>
          <a:p>
            <a:r>
              <a:rPr lang="en-US" sz="2000" dirty="0"/>
              <a:t>Failure to properly configure its wireless network. </a:t>
            </a:r>
          </a:p>
          <a:p>
            <a:r>
              <a:rPr lang="en-US" sz="2000" dirty="0"/>
              <a:t>Failure to maintain adequate logs.</a:t>
            </a:r>
          </a:p>
          <a:p>
            <a:pPr lvl="1"/>
            <a:r>
              <a:rPr lang="en-US" sz="1800" dirty="0"/>
              <a:t>Exposed data on nearly 94 million accounts</a:t>
            </a:r>
          </a:p>
          <a:p>
            <a:r>
              <a:rPr lang="en-US" sz="2000" dirty="0"/>
              <a:t>Failure to employ sufficient measures to detect and prevent unauthorized access to computer networks or to conduct security investigations, such as patching or updating anti-virus software.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7010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/>
              <a:t>A number of class action lawsuits were filed against TJX in US and Canadian courts.</a:t>
            </a:r>
          </a:p>
          <a:p>
            <a:r>
              <a:rPr lang="en-US" sz="6400" dirty="0"/>
              <a:t>There were claims of negligence and related common-law and/or statutory causes of action stemming from the security intrusion. </a:t>
            </a:r>
          </a:p>
          <a:p>
            <a:r>
              <a:rPr lang="en-US" sz="6400" dirty="0"/>
              <a:t>TJX violated 9 out of the 12 Payment Card Industry (PCI) data security controls.</a:t>
            </a:r>
          </a:p>
          <a:p>
            <a:r>
              <a:rPr lang="en-US" sz="6400" dirty="0"/>
              <a:t>The Federal Trade Commission charged TJX with failure to provide reasonable and appropriate security for sensitive consumer information.</a:t>
            </a:r>
          </a:p>
          <a:p>
            <a:r>
              <a:rPr lang="en-US" sz="6400" dirty="0"/>
              <a:t>The settlement reached requires TJX to implement a comprehensive information security programs and obtain audits by independent third party security professionals every other year for 20 years. </a:t>
            </a:r>
          </a:p>
          <a:p>
            <a:r>
              <a:rPr lang="en-US" sz="6400" dirty="0"/>
              <a:t>12 months after the breach, TJX disclosed that it spent or set aside $250 million in breach related costs which included fixing the security flaws and settling claims, lawsuits and fines.</a:t>
            </a:r>
          </a:p>
          <a:p>
            <a:r>
              <a:rPr lang="en-US" sz="6400" dirty="0"/>
              <a:t>Settlements reached included free credit monitoring services for 3 years to consumer whose driver’s license numbers were revealed in the breach, plus cash reimbursements and vouchers.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1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Have Been Done Differently?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TJX should have established stronger security standards which can include the following:</a:t>
            </a:r>
          </a:p>
          <a:p>
            <a:pPr lvl="1"/>
            <a:r>
              <a:rPr lang="en-US" sz="2400" dirty="0"/>
              <a:t>Not using a decryption key from software vendor.</a:t>
            </a:r>
          </a:p>
          <a:p>
            <a:pPr lvl="1"/>
            <a:r>
              <a:rPr lang="en-US" sz="2400" dirty="0"/>
              <a:t>Employing encryption at all points of transaction.</a:t>
            </a:r>
          </a:p>
          <a:p>
            <a:pPr lvl="1"/>
            <a:r>
              <a:rPr lang="en-US" sz="2400" dirty="0"/>
              <a:t>Regular change keys.</a:t>
            </a:r>
          </a:p>
          <a:p>
            <a:pPr lvl="1"/>
            <a:r>
              <a:rPr lang="en-US" sz="2400" dirty="0"/>
              <a:t>Preventing users from completing certain tasks in the database.</a:t>
            </a:r>
          </a:p>
          <a:p>
            <a:pPr lvl="1"/>
            <a:r>
              <a:rPr lang="en-US" sz="2400" dirty="0"/>
              <a:t>Removing large amounts of sensitive information that have been available in the system for too long.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05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238</TotalTime>
  <Words>725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MIS 5121: Real World Control Failure - TJX</vt:lpstr>
      <vt:lpstr>Background</vt:lpstr>
      <vt:lpstr>What Happened?</vt:lpstr>
      <vt:lpstr>How It Happened?</vt:lpstr>
      <vt:lpstr>PowerPoint Presentation</vt:lpstr>
      <vt:lpstr>How It Happened?</vt:lpstr>
      <vt:lpstr>Control Failures</vt:lpstr>
      <vt:lpstr>Outcomes</vt:lpstr>
      <vt:lpstr>What Could Have Been Done Differently?</vt:lpstr>
      <vt:lpstr>Sources</vt:lpstr>
    </vt:vector>
  </TitlesOfParts>
  <Company>Client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5121: Real World Control Failure - TJX</dc:title>
  <dc:creator>Victoria A. Johnson</dc:creator>
  <cp:lastModifiedBy>Victoria A. Johnson</cp:lastModifiedBy>
  <cp:revision>23</cp:revision>
  <dcterms:created xsi:type="dcterms:W3CDTF">2016-12-08T18:32:25Z</dcterms:created>
  <dcterms:modified xsi:type="dcterms:W3CDTF">2016-12-12T14:55:12Z</dcterms:modified>
</cp:coreProperties>
</file>