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25" r:id="rId2"/>
    <p:sldId id="578" r:id="rId3"/>
    <p:sldId id="627" r:id="rId4"/>
    <p:sldId id="642" r:id="rId5"/>
    <p:sldId id="577" r:id="rId6"/>
    <p:sldId id="665" r:id="rId7"/>
    <p:sldId id="534" r:id="rId8"/>
    <p:sldId id="664" r:id="rId9"/>
    <p:sldId id="519" r:id="rId10"/>
    <p:sldId id="651" r:id="rId11"/>
    <p:sldId id="652" r:id="rId12"/>
    <p:sldId id="533" r:id="rId13"/>
    <p:sldId id="653" r:id="rId14"/>
    <p:sldId id="643" r:id="rId15"/>
    <p:sldId id="545" r:id="rId16"/>
    <p:sldId id="648" r:id="rId17"/>
    <p:sldId id="546" r:id="rId18"/>
    <p:sldId id="547" r:id="rId19"/>
    <p:sldId id="548" r:id="rId20"/>
    <p:sldId id="660" r:id="rId21"/>
    <p:sldId id="574" r:id="rId22"/>
    <p:sldId id="554" r:id="rId23"/>
    <p:sldId id="654" r:id="rId24"/>
    <p:sldId id="630" r:id="rId25"/>
    <p:sldId id="626" r:id="rId26"/>
    <p:sldId id="666" r:id="rId27"/>
    <p:sldId id="644" r:id="rId28"/>
    <p:sldId id="592" r:id="rId29"/>
    <p:sldId id="661" r:id="rId30"/>
    <p:sldId id="662" r:id="rId31"/>
    <p:sldId id="663" r:id="rId32"/>
    <p:sldId id="593" r:id="rId33"/>
    <p:sldId id="631" r:id="rId34"/>
    <p:sldId id="655" r:id="rId35"/>
    <p:sldId id="645" r:id="rId36"/>
    <p:sldId id="596" r:id="rId37"/>
    <p:sldId id="597" r:id="rId38"/>
    <p:sldId id="599" r:id="rId39"/>
    <p:sldId id="658" r:id="rId40"/>
    <p:sldId id="659" r:id="rId41"/>
    <p:sldId id="646" r:id="rId42"/>
    <p:sldId id="606" r:id="rId43"/>
    <p:sldId id="608" r:id="rId44"/>
    <p:sldId id="618" r:id="rId45"/>
    <p:sldId id="632" r:id="rId46"/>
    <p:sldId id="656" r:id="rId47"/>
    <p:sldId id="657" r:id="rId48"/>
    <p:sldId id="619" r:id="rId49"/>
    <p:sldId id="647" r:id="rId50"/>
    <p:sldId id="621" r:id="rId51"/>
    <p:sldId id="633" r:id="rId52"/>
    <p:sldId id="622" r:id="rId53"/>
    <p:sldId id="623" r:id="rId54"/>
    <p:sldId id="624" r:id="rId55"/>
    <p:sldId id="667" r:id="rId56"/>
    <p:sldId id="668" r:id="rId57"/>
    <p:sldId id="669" r:id="rId58"/>
    <p:sldId id="670" r:id="rId59"/>
    <p:sldId id="671" r:id="rId60"/>
    <p:sldId id="672" r:id="rId61"/>
    <p:sldId id="673" r:id="rId62"/>
    <p:sldId id="628" r:id="rId63"/>
    <p:sldId id="629" r:id="rId64"/>
  </p:sldIdLst>
  <p:sldSz cx="9144000" cy="5143500" type="screen16x9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68132" autoAdjust="0"/>
  </p:normalViewPr>
  <p:slideViewPr>
    <p:cSldViewPr>
      <p:cViewPr varScale="1">
        <p:scale>
          <a:sx n="97" d="100"/>
          <a:sy n="97" d="100"/>
        </p:scale>
        <p:origin x="-114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02" y="-11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0D1C11-FAA0-4A52-B5D6-F85EC9E10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4330700"/>
            <a:ext cx="6858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683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400" dirty="0" smtClean="0"/>
              <a:t>Typically measured in thousands of MHz</a:t>
            </a:r>
            <a:br>
              <a:rPr lang="en-US" sz="2400" dirty="0" smtClean="0"/>
            </a:br>
            <a:r>
              <a:rPr lang="en-US" sz="2400" dirty="0" smtClean="0"/>
              <a:t>(1000 MHz = 1 GHz)</a:t>
            </a:r>
          </a:p>
          <a:p>
            <a:pPr eaLnBrk="1" hangingPunct="1"/>
            <a:r>
              <a:rPr lang="en-US" sz="2400" dirty="0" smtClean="0"/>
              <a:t>CPU cycle time – inverse of clock rate</a:t>
            </a:r>
          </a:p>
          <a:p>
            <a:pPr lvl="1" eaLnBrk="1" hangingPunct="1"/>
            <a:r>
              <a:rPr lang="en-US" sz="2200" dirty="0" smtClean="0"/>
              <a:t>Can typically fetch and execute simple instruction in 1 cycle</a:t>
            </a:r>
          </a:p>
          <a:p>
            <a:pPr eaLnBrk="1" hangingPunct="1"/>
            <a:r>
              <a:rPr lang="en-US" sz="2400" dirty="0" smtClean="0"/>
              <a:t>Rate of actual or average instruction execution is measured in MIPS or MFLOPS</a:t>
            </a:r>
          </a:p>
          <a:p>
            <a:pPr eaLnBrk="1" hangingPunct="1"/>
            <a:r>
              <a:rPr lang="en-US" sz="2400" dirty="0" smtClean="0"/>
              <a:t>Wait state</a:t>
            </a:r>
          </a:p>
          <a:p>
            <a:pPr lvl="1" eaLnBrk="1" hangingPunct="1"/>
            <a:r>
              <a:rPr lang="en-US" sz="2200" dirty="0" smtClean="0"/>
              <a:t>Waiting to access memory</a:t>
            </a:r>
          </a:p>
          <a:p>
            <a:pPr lvl="1" eaLnBrk="1" hangingPunct="1"/>
            <a:r>
              <a:rPr lang="en-US" sz="2200" dirty="0" smtClean="0"/>
              <a:t>Waiting to access I/O devices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Basic building blocks of computer processing circuits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Electronic switches</a:t>
            </a:r>
          </a:p>
          <a:p>
            <a:pPr lvl="1" eaLnBrk="1" hangingPunct="1"/>
            <a:r>
              <a:rPr lang="en-US" dirty="0" smtClean="0"/>
              <a:t>Control electrical current flow in a circuit</a:t>
            </a:r>
          </a:p>
          <a:p>
            <a:pPr lvl="1" eaLnBrk="1" hangingPunct="1"/>
            <a:r>
              <a:rPr lang="en-US" dirty="0" smtClean="0"/>
              <a:t>Implemented as transistors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Gates</a:t>
            </a:r>
          </a:p>
          <a:p>
            <a:pPr lvl="1" eaLnBrk="1" hangingPunct="1"/>
            <a:r>
              <a:rPr lang="en-US" dirty="0" smtClean="0"/>
              <a:t>An interconnection of switches</a:t>
            </a:r>
          </a:p>
          <a:p>
            <a:pPr lvl="1" eaLnBrk="1" hangingPunct="1"/>
            <a:r>
              <a:rPr lang="en-US" dirty="0" smtClean="0"/>
              <a:t>A circuit that can perform a processing function on an individual binary electrical signal, or bit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b="1" dirty="0" smtClean="0"/>
              <a:t>System Bus (FSB)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Connects CPU with main memory and peripheral devices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Set of data lines, control lines, and status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Data 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Address 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Control bus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Bus 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Number and use of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Procedures for controlling access to the bus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Bus clock pulse</a:t>
            </a:r>
          </a:p>
          <a:p>
            <a:pPr lvl="1" eaLnBrk="1" hangingPunct="1"/>
            <a:r>
              <a:rPr lang="en-US" dirty="0" smtClean="0"/>
              <a:t>Common timing reference for all attached devices</a:t>
            </a:r>
          </a:p>
          <a:p>
            <a:pPr lvl="1" eaLnBrk="1" hangingPunct="1"/>
            <a:r>
              <a:rPr lang="en-US" dirty="0" smtClean="0"/>
              <a:t>Frequency measured in MHz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Bus cycle</a:t>
            </a:r>
          </a:p>
          <a:p>
            <a:pPr lvl="1" eaLnBrk="1" hangingPunct="1"/>
            <a:r>
              <a:rPr lang="en-US" dirty="0" smtClean="0"/>
              <a:t>Time interval from one clock pulse to the next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Data transfer rate</a:t>
            </a:r>
          </a:p>
          <a:p>
            <a:pPr lvl="1" eaLnBrk="1" hangingPunct="1"/>
            <a:r>
              <a:rPr lang="en-US" dirty="0" smtClean="0"/>
              <a:t>Measure of communication capacity</a:t>
            </a:r>
          </a:p>
          <a:p>
            <a:pPr lvl="1" eaLnBrk="1" hangingPunct="1"/>
            <a:r>
              <a:rPr lang="en-US" dirty="0" smtClean="0"/>
              <a:t>Bus capacity = data transfer unit x clock rate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Communication pathway from CPU to/from peripheral device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Usually a memory address that can be read/written by the CPU and a single peripheral device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 a logical abstraction that enables CPU and bus to interact with each peripheral device as if the device were a storage device with linear address space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Mailbox analogy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Device Controller</a:t>
            </a:r>
          </a:p>
          <a:p>
            <a:pPr eaLnBrk="1" hangingPunct="1"/>
            <a:r>
              <a:rPr lang="en-US" dirty="0" smtClean="0"/>
              <a:t>Used by secondary storage and I/O devices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Implement the bus interface and access protocols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Translate logical addresses into physical addresses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Enable several devices to share access to a bus connection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Remember:</a:t>
            </a:r>
            <a:r>
              <a:rPr lang="en-US" baseline="0" dirty="0" smtClean="0"/>
              <a:t> Speed is determined by many factors?  What factors?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Improve overall computer system performance by employing RAM to overcome mismatches in data transfer rate and data transfer unit size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 </a:t>
            </a:r>
            <a:r>
              <a:rPr lang="en-US" sz="24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buffer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 region of memory used to temporarily hold data while it is being moved from one place to another within a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computer.while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</a:t>
            </a:r>
            <a:r>
              <a:rPr lang="en-US" sz="2400" b="0" i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US" sz="2400" b="1" i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cache </a:t>
            </a:r>
            <a:r>
              <a:rPr lang="en-US" sz="2400" b="0" i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 a temporary storage area where frequently accessed data can be stored for rapid access.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Buffer</a:t>
            </a:r>
          </a:p>
          <a:p>
            <a:pPr eaLnBrk="1" hangingPunct="1"/>
            <a:r>
              <a:rPr lang="en-US" dirty="0" smtClean="0"/>
              <a:t>Mailman/mailbox analogy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Small storage areas (usually DRAM or SRAM) that hold data in transit from one device to another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interrupts to enable devices with different data transfer rates and unit sizes to efficiently coordinate data transfer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Buffer overflow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Cache</a:t>
            </a:r>
          </a:p>
          <a:p>
            <a:pPr eaLnBrk="1" hangingPunct="1"/>
            <a:r>
              <a:rPr lang="en-US" dirty="0" smtClean="0"/>
              <a:t>Differs from buffer:</a:t>
            </a:r>
          </a:p>
          <a:p>
            <a:pPr lvl="1" eaLnBrk="1" hangingPunct="1"/>
            <a:r>
              <a:rPr lang="en-US" dirty="0" smtClean="0"/>
              <a:t>Data content not automatically removed as used</a:t>
            </a:r>
          </a:p>
          <a:p>
            <a:pPr lvl="1" eaLnBrk="1" hangingPunct="1"/>
            <a:r>
              <a:rPr lang="en-US" dirty="0" smtClean="0"/>
              <a:t>Used for bidirectional data</a:t>
            </a:r>
          </a:p>
          <a:p>
            <a:pPr lvl="1" eaLnBrk="1" hangingPunct="1"/>
            <a:r>
              <a:rPr lang="en-US" dirty="0" smtClean="0"/>
              <a:t>Used only for storage device accesses</a:t>
            </a:r>
          </a:p>
          <a:p>
            <a:pPr lvl="1" eaLnBrk="1" hangingPunct="1"/>
            <a:r>
              <a:rPr lang="en-US" dirty="0" smtClean="0"/>
              <a:t>Usually much larger</a:t>
            </a:r>
          </a:p>
          <a:p>
            <a:pPr lvl="1" eaLnBrk="1" hangingPunct="1"/>
            <a:r>
              <a:rPr lang="en-US" dirty="0" smtClean="0"/>
              <a:t>Content must be managed intelligently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Achieves performance improvements differently for read and write accesses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200" b="1" dirty="0" smtClean="0"/>
              <a:t>Control unit</a:t>
            </a:r>
          </a:p>
          <a:p>
            <a:pPr eaLnBrk="1" hangingPunct="1"/>
            <a:r>
              <a:rPr lang="en-US" sz="2200" dirty="0" smtClean="0"/>
              <a:t>Moves data and instructions between main memory and registers</a:t>
            </a:r>
          </a:p>
          <a:p>
            <a:pPr eaLnBrk="1" hangingPunct="1"/>
            <a:r>
              <a:rPr lang="en-US" sz="2200" dirty="0" smtClean="0"/>
              <a:t>Tells the ALU what to do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b="1" dirty="0" smtClean="0"/>
              <a:t>Arithmetic logic unit (ALU)</a:t>
            </a:r>
          </a:p>
          <a:p>
            <a:pPr eaLnBrk="1" hangingPunct="1"/>
            <a:r>
              <a:rPr lang="en-US" sz="2200" dirty="0" smtClean="0"/>
              <a:t>Performs computation and comparison operations</a:t>
            </a:r>
          </a:p>
          <a:p>
            <a:pPr eaLnBrk="1" hangingPunct="1"/>
            <a:r>
              <a:rPr lang="en-US" sz="2200" dirty="0" smtClean="0"/>
              <a:t>All input and output to registers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b="1" dirty="0" smtClean="0"/>
              <a:t>Set of registers</a:t>
            </a:r>
          </a:p>
          <a:p>
            <a:pPr eaLnBrk="1" hangingPunct="1"/>
            <a:r>
              <a:rPr lang="en-US" sz="2200" dirty="0" smtClean="0"/>
              <a:t>Storage locations that hold inputs and outputs for the ALU</a:t>
            </a:r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err="1" smtClean="0"/>
              <a:t>Multicore</a:t>
            </a:r>
            <a:r>
              <a:rPr lang="en-US" b="1" dirty="0" smtClean="0"/>
              <a:t> Processors</a:t>
            </a:r>
          </a:p>
          <a:p>
            <a:pPr eaLnBrk="1" hangingPunct="1"/>
            <a:r>
              <a:rPr lang="en-US" dirty="0" smtClean="0"/>
              <a:t>Include multiple CPUs and shared memory cache in a single microchip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Typically share memory cache, memory interface, and off-chip I/O circuitry among the cores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Reduce total transistor count and cost and provide synergistic benefits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Increasing processing by using larger and more powerful computers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Used to be most cost-effective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Still cost-effective when maximal computer power is required and flexibility is not as important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Partitioning processing among multiple systems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Speed of communication networks; diminished relative performance penalty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Economies of scale have lowered costs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Distributed organizational structures emphasize flexibility</a:t>
            </a:r>
          </a:p>
          <a:p>
            <a:pPr eaLnBrk="1" hangingPunct="1"/>
            <a:r>
              <a:rPr lang="en-US" dirty="0" smtClean="0"/>
              <a:t>Improved software for managing multiprocessor configurations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General Purpose Registers</a:t>
            </a:r>
            <a:r>
              <a:rPr lang="en-US" sz="1400" dirty="0" smtClean="0"/>
              <a:t> - Hold data for currently executing program that is needed quickly or frequently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Hold intermediate results and frequently needed data items</a:t>
            </a:r>
          </a:p>
          <a:p>
            <a:pPr eaLnBrk="1" hangingPunct="1"/>
            <a:r>
              <a:rPr lang="en-US" sz="1400" dirty="0" smtClean="0"/>
              <a:t>Used only by currently executing program</a:t>
            </a:r>
          </a:p>
          <a:p>
            <a:pPr eaLnBrk="1" hangingPunct="1"/>
            <a:r>
              <a:rPr lang="en-US" sz="1400" dirty="0" smtClean="0"/>
              <a:t>Implemented within the CPU; contents can be read or written quickly</a:t>
            </a:r>
          </a:p>
          <a:p>
            <a:pPr eaLnBrk="1" hangingPunct="1"/>
            <a:r>
              <a:rPr lang="en-US" sz="1400" dirty="0" smtClean="0"/>
              <a:t>Increasing their number usually decreases program execution time to a point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b="1" dirty="0" smtClean="0"/>
              <a:t>Special Purpose Registers</a:t>
            </a:r>
            <a:r>
              <a:rPr lang="en-US" sz="1400" dirty="0" smtClean="0"/>
              <a:t> - Store information about currently executing program and about status of CPU</a:t>
            </a:r>
          </a:p>
          <a:p>
            <a:pPr eaLnBrk="1" hangingPunct="1"/>
            <a:r>
              <a:rPr lang="en-US" sz="1400" dirty="0" smtClean="0"/>
              <a:t>Track processor and program status</a:t>
            </a:r>
          </a:p>
          <a:p>
            <a:pPr eaLnBrk="1" hangingPunct="1"/>
            <a:r>
              <a:rPr lang="en-US" sz="1400" dirty="0" smtClean="0"/>
              <a:t>Types</a:t>
            </a:r>
          </a:p>
          <a:p>
            <a:pPr lvl="1" eaLnBrk="1" hangingPunct="1"/>
            <a:r>
              <a:rPr lang="en-US" sz="1400" dirty="0" smtClean="0"/>
              <a:t>Instruction register</a:t>
            </a:r>
          </a:p>
          <a:p>
            <a:pPr lvl="1" eaLnBrk="1" hangingPunct="1"/>
            <a:r>
              <a:rPr lang="en-US" sz="1400" dirty="0" smtClean="0"/>
              <a:t>Instruction pointer</a:t>
            </a:r>
          </a:p>
          <a:p>
            <a:pPr lvl="1" eaLnBrk="1" hangingPunct="1"/>
            <a:r>
              <a:rPr lang="en-US" sz="1400" dirty="0" smtClean="0"/>
              <a:t>Program status word (PSW)</a:t>
            </a:r>
          </a:p>
          <a:p>
            <a:pPr lvl="2" eaLnBrk="1" hangingPunct="1"/>
            <a:r>
              <a:rPr lang="en-US" sz="1400" dirty="0" smtClean="0"/>
              <a:t>Stores results of comparison operation</a:t>
            </a:r>
          </a:p>
          <a:p>
            <a:pPr lvl="2" eaLnBrk="1" hangingPunct="1"/>
            <a:r>
              <a:rPr lang="en-US" sz="1400" dirty="0" smtClean="0"/>
              <a:t>Controls conditional branch execution</a:t>
            </a:r>
          </a:p>
          <a:p>
            <a:pPr lvl="2" eaLnBrk="1" hangingPunct="1"/>
            <a:r>
              <a:rPr lang="en-US" sz="1400" dirty="0" smtClean="0"/>
              <a:t>Indicates actual or potential error conditions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000" b="1" dirty="0" smtClean="0"/>
              <a:t>Word Size</a:t>
            </a:r>
          </a:p>
          <a:p>
            <a:pPr eaLnBrk="1" hangingPunct="1"/>
            <a:r>
              <a:rPr lang="en-US" sz="2000" dirty="0" smtClean="0"/>
              <a:t>Number of bits a CPU can process simultaneously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Increasing it usually increases CPU efficiency, up to a point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Other computer components should match or exceed it for optimal performance </a:t>
            </a:r>
          </a:p>
          <a:p>
            <a:pPr lvl="1" eaLnBrk="1" hangingPunct="1"/>
            <a:r>
              <a:rPr lang="en-US" sz="2000" dirty="0" smtClean="0"/>
              <a:t>CPU components (ALU, registers), bus, RAM, etc.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Implications for system bus design and physical implementation of memory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FA14-420F-4FCD-9A62-6BF5CE99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A7DD-75DF-4F69-AFB9-8D75A06D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B4A5-9655-4DB4-8CE7-2E3454CF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E44D-0282-4BB5-852D-B523A80A1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00CF-715D-4D19-A655-8CDBF8621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688B-BC9B-40D7-B96D-DC9302924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A076-3643-46FC-8406-E2F47E88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9FF7-DA50-44F3-B226-DCFD8A3A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8E2C-CB29-4EF9-887B-21DBD303D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C829-5454-49AB-84ED-0258EEDBC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1967-827E-40F1-B08F-BC1A29A95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48E5-EA52-4007-BB6B-B8539D3F2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462915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19A61F-E238-4153-B2B3-E450DB70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462915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7jdjEuylj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Module 2 - Systems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MIS5122: Enterprise Architecture for IT Auditors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A(n) _______ is the number of bits processed by the CPU in a single instruction. It also describes the size of a single register. </a:t>
            </a:r>
          </a:p>
          <a:p>
            <a:endParaRPr lang="en-US" smtClean="0"/>
          </a:p>
          <a:p>
            <a:r>
              <a:rPr lang="en-US" smtClean="0"/>
              <a:t>The address of the next instruction to be fetched by the CPU is held in the  _______________.</a:t>
            </a:r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word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3800475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instruction pointer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many CPUs, a register called the _____ stores condition codes, including those representing processing errors and the results of comparison operations.</a:t>
            </a:r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14382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PSW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Clock Rate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8839200" cy="30861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the “clock rate” of a machine?</a:t>
            </a:r>
          </a:p>
          <a:p>
            <a:pPr eaLnBrk="1" hangingPunct="1"/>
            <a:r>
              <a:rPr lang="en-US" sz="3600" dirty="0" smtClean="0"/>
              <a:t>How is it typically measured?</a:t>
            </a:r>
          </a:p>
          <a:p>
            <a:pPr eaLnBrk="1" hangingPunct="1"/>
            <a:r>
              <a:rPr lang="en-US" sz="3600" dirty="0" smtClean="0"/>
              <a:t>What is the CPU cycle time?</a:t>
            </a:r>
          </a:p>
          <a:p>
            <a:pPr eaLnBrk="1" hangingPunct="1"/>
            <a:r>
              <a:rPr lang="en-US" sz="3600" dirty="0" smtClean="0"/>
              <a:t>What are “wait states”?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_________ time of a processor is 1 divided by the clock rate (in Hz).</a:t>
            </a:r>
          </a:p>
          <a:p>
            <a:endParaRPr lang="en-US" dirty="0" smtClean="0"/>
          </a:p>
          <a:p>
            <a:r>
              <a:rPr lang="en-US" dirty="0" smtClean="0"/>
              <a:t>One ______ is one cycle per second.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cycle time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95275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hertz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0"/>
            <a:ext cx="88392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Question?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90550"/>
            <a:ext cx="88392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In your own words, what does Moore’s law have to do with making CPUs faster?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637" name="ShockwaveFlash1" r:id="rId2" imgW="5105520" imgH="3352680"/>
        </mc:Choice>
        <mc:Fallback>
          <p:control name="ShockwaveFlash1" r:id="rId2" imgW="5105520" imgH="33526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800" y="1657350"/>
                  <a:ext cx="5105400" cy="335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Physical CPU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device implemented as silicon-based microprocessor</a:t>
            </a:r>
          </a:p>
          <a:p>
            <a:pPr eaLnBrk="1" hangingPunct="1"/>
            <a:r>
              <a:rPr lang="en-US" smtClean="0"/>
              <a:t>Contains millions of switches, which perform  basic processing functions</a:t>
            </a:r>
          </a:p>
          <a:p>
            <a:pPr eaLnBrk="1" hangingPunct="1"/>
            <a:r>
              <a:rPr lang="en-US" smtClean="0"/>
              <a:t>Physical implementation of switches and circuits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28600"/>
            <a:ext cx="7340600" cy="712788"/>
          </a:xfrm>
        </p:spPr>
        <p:txBody>
          <a:bodyPr/>
          <a:lstStyle/>
          <a:p>
            <a:pPr eaLnBrk="1" hangingPunct="1"/>
            <a:r>
              <a:rPr lang="en-US" sz="4000" smtClean="0"/>
              <a:t>Why binary?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8650"/>
            <a:ext cx="914400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What is the “decimal” system and why do we use it?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How would we count if we had four fingers on each hand?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Binary is just another numbering system, no better or worse than decimal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Use binary numbers to represent numeric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Use binary numbers to represent characters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Favorite saying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“There are 10 types of people in this world, those who understand binary and those who don’t”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It’s cheap and easy to make circuits that deal with two and only two voltages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High voltage represents a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Low voltage represents a 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Switches and Gates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42950"/>
            <a:ext cx="7772400" cy="30861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are “switches” and “gates”?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F45787-AC4E-488A-8B43-ED44A73D8B39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8675" name="Picture 4" descr="Fig04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263"/>
            <a:ext cx="73152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352800" y="1333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Not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352800" y="11811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And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352800" y="233203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Or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352800" y="33337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XOr</a:t>
            </a:r>
            <a:endParaRPr lang="en-US" sz="2000" b="1" dirty="0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352800" y="45339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NAnd</a:t>
            </a:r>
            <a:endParaRPr lang="en-US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2" name="Picture 4" descr="Fig04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74763"/>
            <a:ext cx="70104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2819400" y="13398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XOr</a:t>
            </a:r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2819400" y="3236913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XOr</a:t>
            </a:r>
          </a:p>
        </p:txBody>
      </p: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4038600" y="3122613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XOr</a:t>
            </a:r>
          </a:p>
        </p:txBody>
      </p:sp>
      <p:sp>
        <p:nvSpPr>
          <p:cNvPr id="611336" name="Text Box 8"/>
          <p:cNvSpPr txBox="1">
            <a:spLocks noChangeArrowheads="1"/>
          </p:cNvSpPr>
          <p:nvPr/>
        </p:nvSpPr>
        <p:spPr bwMode="auto">
          <a:xfrm>
            <a:off x="5334000" y="3911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XOr</a:t>
            </a:r>
          </a:p>
        </p:txBody>
      </p:sp>
      <p:sp>
        <p:nvSpPr>
          <p:cNvPr id="611337" name="Text Box 9"/>
          <p:cNvSpPr txBox="1">
            <a:spLocks noChangeArrowheads="1"/>
          </p:cNvSpPr>
          <p:nvPr/>
        </p:nvSpPr>
        <p:spPr bwMode="auto">
          <a:xfrm>
            <a:off x="3200400" y="2036763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And</a:t>
            </a:r>
          </a:p>
        </p:txBody>
      </p: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2743200" y="4322763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And</a:t>
            </a:r>
          </a:p>
        </p:txBody>
      </p:sp>
      <p:sp>
        <p:nvSpPr>
          <p:cNvPr id="611339" name="Text Box 11"/>
          <p:cNvSpPr txBox="1">
            <a:spLocks noChangeArrowheads="1"/>
          </p:cNvSpPr>
          <p:nvPr/>
        </p:nvSpPr>
        <p:spPr bwMode="auto">
          <a:xfrm>
            <a:off x="4191000" y="3808413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And</a:t>
            </a:r>
          </a:p>
        </p:txBody>
      </p:sp>
      <p:graphicFrame>
        <p:nvGraphicFramePr>
          <p:cNvPr id="611423" name="Group 95"/>
          <p:cNvGraphicFramePr>
            <a:graphicFrameLocks noGrp="1"/>
          </p:cNvGraphicFramePr>
          <p:nvPr/>
        </p:nvGraphicFramePr>
        <p:xfrm>
          <a:off x="5943600" y="1046163"/>
          <a:ext cx="2438400" cy="17145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914400"/>
                <a:gridCol w="762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Carry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1437" name="Rectangle 109"/>
          <p:cNvSpPr>
            <a:spLocks noChangeArrowheads="1"/>
          </p:cNvSpPr>
          <p:nvPr/>
        </p:nvSpPr>
        <p:spPr bwMode="auto">
          <a:xfrm>
            <a:off x="0" y="2800350"/>
            <a:ext cx="7315200" cy="234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3" grpId="0"/>
      <p:bldP spid="611334" grpId="0"/>
      <p:bldP spid="611335" grpId="0"/>
      <p:bldP spid="611336" grpId="0"/>
      <p:bldP spid="611337" grpId="0"/>
      <p:bldP spid="611338" grpId="0"/>
      <p:bldP spid="611339" grpId="0"/>
      <p:bldP spid="611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1550"/>
            <a:ext cx="77724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Systems Topics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Central Processing Unit (CPU)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Control Unit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Arithmetic Logic Unit (ALU)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Registers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System Bus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I/O Basics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Processing Parallelism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Multicore Processing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Scaling up &amp; out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 Activity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Building our own </a:t>
            </a:r>
            <a:r>
              <a:rPr lang="en-US" sz="2200" dirty="0" smtClean="0"/>
              <a:t>computer</a:t>
            </a:r>
            <a:endParaRPr lang="en-US" sz="2200" dirty="0"/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300"/>
            <a:ext cx="986816" cy="4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1" y="482114"/>
            <a:ext cx="1676399" cy="7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52500"/>
            <a:ext cx="1676399" cy="7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09700"/>
            <a:ext cx="1676399" cy="7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66900"/>
            <a:ext cx="1676399" cy="7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1" y="2324100"/>
            <a:ext cx="1676399" cy="7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24003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physical length of the circuit and we’re only adding a pair of 6 bit numbers.  How long would the circuit be if we were multiplying a pair of 32 bit numbers or 64 bit numbers?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Electrical Properties</a:t>
            </a:r>
            <a:br>
              <a:rPr lang="en-US" sz="4000" smtClean="0"/>
            </a:br>
            <a:r>
              <a:rPr lang="en-US" sz="2800" smtClean="0"/>
              <a:t>Affect speed and reliability of CPU</a:t>
            </a:r>
          </a:p>
        </p:txBody>
      </p:sp>
      <p:graphicFrame>
        <p:nvGraphicFramePr>
          <p:cNvPr id="672816" name="Group 48"/>
          <p:cNvGraphicFramePr>
            <a:graphicFrameLocks noGrp="1"/>
          </p:cNvGraphicFramePr>
          <p:nvPr>
            <p:ph type="tbl" idx="1"/>
          </p:nvPr>
        </p:nvGraphicFramePr>
        <p:xfrm>
          <a:off x="685800" y="1314450"/>
          <a:ext cx="7772400" cy="3383280"/>
        </p:xfrm>
        <a:graphic>
          <a:graphicData uri="http://schemas.openxmlformats.org/drawingml/2006/table">
            <a:tbl>
              <a:tblPr/>
              <a:tblGrid>
                <a:gridCol w="1752600"/>
                <a:gridCol w="6019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Conductivity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Ability of an element to enable electron flow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Resistance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Loss of electrical power that occurs within a conductor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 effects of heat: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 damage to conductor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Changes to inherent resistance of conductor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Dissipate heat with a heat sink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5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 and circuit length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required to perform a processing operation is a function of length of circuit and speed of 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(approx 186,000 miles per second)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Reduce circuit length for faster processing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CC2E35-353E-4D97-9775-1BB089EB0B9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2400" y="284163"/>
            <a:ext cx="88392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Moore’s Law - Rate of increase in transistor density on microchips doubles every 18-24 months with no increase in unit cost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21899"/>
            <a:ext cx="5562600" cy="39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___________ predicts that transistor density and processor power will double every two years or less.</a:t>
            </a:r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Moore’s law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The Fastest CPUs?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0603" name="Text Box 11"/>
          <p:cNvSpPr txBox="1">
            <a:spLocks noChangeArrowheads="1"/>
          </p:cNvSpPr>
          <p:nvPr/>
        </p:nvSpPr>
        <p:spPr bwMode="auto">
          <a:xfrm>
            <a:off x="6705600" y="2411413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Servers</a:t>
            </a:r>
          </a:p>
        </p:txBody>
      </p:sp>
      <p:sp>
        <p:nvSpPr>
          <p:cNvPr id="750604" name="Oval 12"/>
          <p:cNvSpPr>
            <a:spLocks noChangeArrowheads="1"/>
          </p:cNvSpPr>
          <p:nvPr/>
        </p:nvSpPr>
        <p:spPr bwMode="auto">
          <a:xfrm>
            <a:off x="8382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606" name="Oval 14"/>
          <p:cNvSpPr>
            <a:spLocks noChangeArrowheads="1"/>
          </p:cNvSpPr>
          <p:nvPr/>
        </p:nvSpPr>
        <p:spPr bwMode="auto">
          <a:xfrm>
            <a:off x="3048000" y="30861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613" name="Line 21"/>
          <p:cNvSpPr>
            <a:spLocks noChangeShapeType="1"/>
          </p:cNvSpPr>
          <p:nvPr/>
        </p:nvSpPr>
        <p:spPr bwMode="auto">
          <a:xfrm flipH="1">
            <a:off x="6477000" y="26289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0614" name="Line 22"/>
          <p:cNvSpPr>
            <a:spLocks noChangeShapeType="1"/>
          </p:cNvSpPr>
          <p:nvPr/>
        </p:nvSpPr>
        <p:spPr bwMode="auto">
          <a:xfrm flipH="1">
            <a:off x="2286000" y="2628900"/>
            <a:ext cx="449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0615" name="Line 23"/>
          <p:cNvSpPr>
            <a:spLocks noChangeShapeType="1"/>
          </p:cNvSpPr>
          <p:nvPr/>
        </p:nvSpPr>
        <p:spPr bwMode="auto">
          <a:xfrm flipH="1">
            <a:off x="4419600" y="2628900"/>
            <a:ext cx="2362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0616" name="Oval 24"/>
          <p:cNvSpPr>
            <a:spLocks noChangeArrowheads="1"/>
          </p:cNvSpPr>
          <p:nvPr/>
        </p:nvSpPr>
        <p:spPr bwMode="auto">
          <a:xfrm>
            <a:off x="51054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0617" name="Text Box 25"/>
          <p:cNvSpPr txBox="1">
            <a:spLocks noChangeArrowheads="1"/>
          </p:cNvSpPr>
          <p:nvPr/>
        </p:nvSpPr>
        <p:spPr bwMode="auto">
          <a:xfrm>
            <a:off x="6248400" y="1028700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few special purpose desktops?</a:t>
            </a:r>
          </a:p>
        </p:txBody>
      </p:sp>
      <p:sp>
        <p:nvSpPr>
          <p:cNvPr id="750618" name="Line 26"/>
          <p:cNvSpPr>
            <a:spLocks noChangeShapeType="1"/>
          </p:cNvSpPr>
          <p:nvPr/>
        </p:nvSpPr>
        <p:spPr bwMode="auto">
          <a:xfrm flipH="1">
            <a:off x="5715000" y="1428750"/>
            <a:ext cx="609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3" grpId="0"/>
      <p:bldP spid="750603" grpId="1"/>
      <p:bldP spid="750604" grpId="0" animBg="1"/>
      <p:bldP spid="750604" grpId="1" animBg="1"/>
      <p:bldP spid="750606" grpId="0" animBg="1"/>
      <p:bldP spid="750606" grpId="1" animBg="1"/>
      <p:bldP spid="750613" grpId="0" animBg="1"/>
      <p:bldP spid="750613" grpId="1" animBg="1"/>
      <p:bldP spid="750614" grpId="0" animBg="1"/>
      <p:bldP spid="750614" grpId="1" animBg="1"/>
      <p:bldP spid="750615" grpId="0" animBg="1"/>
      <p:bldP spid="750615" grpId="1" animBg="1"/>
      <p:bldP spid="750616" grpId="0" animBg="1"/>
      <p:bldP spid="750616" grpId="1" animBg="1"/>
      <p:bldP spid="750617" grpId="0"/>
      <p:bldP spid="750617" grpId="1"/>
      <p:bldP spid="750618" grpId="0" animBg="1"/>
      <p:bldP spid="7506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Fig02-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19150"/>
            <a:ext cx="79216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124200" y="133350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System Bus</a:t>
            </a: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4495800" y="4762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Bus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534" name="ShockwaveFlash1" r:id="rId2" imgW="5029200" imgH="3581280"/>
        </mc:Choice>
        <mc:Fallback>
          <p:control name="ShockwaveFlash1" r:id="rId2" imgW="5029200" imgH="35812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352550"/>
                  <a:ext cx="5029200" cy="3581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I have one system with an 800 MHz bus and another system with a 1.6 GHz bus, will the second system run application twice as fast as the first system?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Fig0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62100" y="1809750"/>
            <a:ext cx="10169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67693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R1,1000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39084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69564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from RAM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56313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wait for 1 bus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1622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127.34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91200" y="13335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3335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4267200" y="89535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485900" y="131445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143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127.34</a:t>
            </a:r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Fig0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62100" y="1809750"/>
            <a:ext cx="10169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67693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R2,1001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39084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69564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from RAM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56313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wait for 1 bus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1622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0.07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91200" y="13335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3335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4267200" y="89535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485900" y="131445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143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127.34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83081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0.07</a:t>
            </a:r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Case Study – Focus on Systems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6501" name="Text Box 5"/>
          <p:cNvSpPr txBox="1">
            <a:spLocks noChangeArrowheads="1"/>
          </p:cNvSpPr>
          <p:nvPr/>
        </p:nvSpPr>
        <p:spPr bwMode="auto">
          <a:xfrm>
            <a:off x="6705600" y="205105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Desktops</a:t>
            </a:r>
          </a:p>
        </p:txBody>
      </p:sp>
      <p:sp>
        <p:nvSpPr>
          <p:cNvPr id="746503" name="Oval 7"/>
          <p:cNvSpPr>
            <a:spLocks noChangeArrowheads="1"/>
          </p:cNvSpPr>
          <p:nvPr/>
        </p:nvSpPr>
        <p:spPr bwMode="auto">
          <a:xfrm>
            <a:off x="838200" y="120015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04" name="Oval 8"/>
          <p:cNvSpPr>
            <a:spLocks noChangeArrowheads="1"/>
          </p:cNvSpPr>
          <p:nvPr/>
        </p:nvSpPr>
        <p:spPr bwMode="auto">
          <a:xfrm>
            <a:off x="685800" y="17145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05" name="Oval 9"/>
          <p:cNvSpPr>
            <a:spLocks noChangeArrowheads="1"/>
          </p:cNvSpPr>
          <p:nvPr/>
        </p:nvSpPr>
        <p:spPr bwMode="auto">
          <a:xfrm>
            <a:off x="2819400" y="10287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06" name="Oval 10"/>
          <p:cNvSpPr>
            <a:spLocks noChangeArrowheads="1"/>
          </p:cNvSpPr>
          <p:nvPr/>
        </p:nvSpPr>
        <p:spPr bwMode="auto">
          <a:xfrm>
            <a:off x="4876800" y="17145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07" name="Oval 11"/>
          <p:cNvSpPr>
            <a:spLocks noChangeArrowheads="1"/>
          </p:cNvSpPr>
          <p:nvPr/>
        </p:nvSpPr>
        <p:spPr bwMode="auto">
          <a:xfrm>
            <a:off x="5562600" y="45720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08" name="Text Box 12"/>
          <p:cNvSpPr txBox="1">
            <a:spLocks noChangeArrowheads="1"/>
          </p:cNvSpPr>
          <p:nvPr/>
        </p:nvSpPr>
        <p:spPr bwMode="auto">
          <a:xfrm>
            <a:off x="6705600" y="2411413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Servers</a:t>
            </a:r>
          </a:p>
        </p:txBody>
      </p:sp>
      <p:sp>
        <p:nvSpPr>
          <p:cNvPr id="746509" name="Oval 13"/>
          <p:cNvSpPr>
            <a:spLocks noChangeArrowheads="1"/>
          </p:cNvSpPr>
          <p:nvPr/>
        </p:nvSpPr>
        <p:spPr bwMode="auto">
          <a:xfrm>
            <a:off x="8382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12" name="Oval 16"/>
          <p:cNvSpPr>
            <a:spLocks noChangeArrowheads="1"/>
          </p:cNvSpPr>
          <p:nvPr/>
        </p:nvSpPr>
        <p:spPr bwMode="auto">
          <a:xfrm>
            <a:off x="4876800" y="2286000"/>
            <a:ext cx="16764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13" name="Oval 17"/>
          <p:cNvSpPr>
            <a:spLocks noChangeArrowheads="1"/>
          </p:cNvSpPr>
          <p:nvPr/>
        </p:nvSpPr>
        <p:spPr bwMode="auto">
          <a:xfrm>
            <a:off x="3048000" y="30861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6514" name="Text Box 18"/>
          <p:cNvSpPr txBox="1">
            <a:spLocks noChangeArrowheads="1"/>
          </p:cNvSpPr>
          <p:nvPr/>
        </p:nvSpPr>
        <p:spPr bwMode="auto">
          <a:xfrm>
            <a:off x="6781800" y="2811463"/>
            <a:ext cx="2209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Special Purpose Machines	NAS	Routers</a:t>
            </a:r>
          </a:p>
        </p:txBody>
      </p:sp>
      <p:sp>
        <p:nvSpPr>
          <p:cNvPr id="746515" name="Line 19"/>
          <p:cNvSpPr>
            <a:spLocks noChangeShapeType="1"/>
          </p:cNvSpPr>
          <p:nvPr/>
        </p:nvSpPr>
        <p:spPr bwMode="auto">
          <a:xfrm flipH="1" flipV="1">
            <a:off x="2286000" y="1657350"/>
            <a:ext cx="4495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16" name="Line 20"/>
          <p:cNvSpPr>
            <a:spLocks noChangeShapeType="1"/>
          </p:cNvSpPr>
          <p:nvPr/>
        </p:nvSpPr>
        <p:spPr bwMode="auto">
          <a:xfrm flipH="1" flipV="1">
            <a:off x="2133600" y="1943100"/>
            <a:ext cx="4648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17" name="Line 21"/>
          <p:cNvSpPr>
            <a:spLocks noChangeShapeType="1"/>
          </p:cNvSpPr>
          <p:nvPr/>
        </p:nvSpPr>
        <p:spPr bwMode="auto">
          <a:xfrm flipH="1" flipV="1">
            <a:off x="4267200" y="1485900"/>
            <a:ext cx="25146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18" name="Line 22"/>
          <p:cNvSpPr>
            <a:spLocks noChangeShapeType="1"/>
          </p:cNvSpPr>
          <p:nvPr/>
        </p:nvSpPr>
        <p:spPr bwMode="auto">
          <a:xfrm flipH="1" flipV="1">
            <a:off x="6324600" y="2114550"/>
            <a:ext cx="457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19" name="Line 23"/>
          <p:cNvSpPr>
            <a:spLocks noChangeShapeType="1"/>
          </p:cNvSpPr>
          <p:nvPr/>
        </p:nvSpPr>
        <p:spPr bwMode="auto">
          <a:xfrm flipH="1">
            <a:off x="6477000" y="2228850"/>
            <a:ext cx="304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20" name="Line 24"/>
          <p:cNvSpPr>
            <a:spLocks noChangeShapeType="1"/>
          </p:cNvSpPr>
          <p:nvPr/>
        </p:nvSpPr>
        <p:spPr bwMode="auto">
          <a:xfrm flipH="1">
            <a:off x="6477000" y="26289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21" name="Line 25"/>
          <p:cNvSpPr>
            <a:spLocks noChangeShapeType="1"/>
          </p:cNvSpPr>
          <p:nvPr/>
        </p:nvSpPr>
        <p:spPr bwMode="auto">
          <a:xfrm flipH="1">
            <a:off x="2286000" y="2628900"/>
            <a:ext cx="449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6522" name="Line 26"/>
          <p:cNvSpPr>
            <a:spLocks noChangeShapeType="1"/>
          </p:cNvSpPr>
          <p:nvPr/>
        </p:nvSpPr>
        <p:spPr bwMode="auto">
          <a:xfrm flipH="1">
            <a:off x="4419600" y="2628900"/>
            <a:ext cx="2362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1" grpId="0"/>
      <p:bldP spid="746501" grpId="1"/>
      <p:bldP spid="746503" grpId="0" animBg="1"/>
      <p:bldP spid="746503" grpId="1" animBg="1"/>
      <p:bldP spid="746504" grpId="0" animBg="1"/>
      <p:bldP spid="746504" grpId="1" animBg="1"/>
      <p:bldP spid="746505" grpId="0" animBg="1"/>
      <p:bldP spid="746505" grpId="1" animBg="1"/>
      <p:bldP spid="746506" grpId="0" animBg="1"/>
      <p:bldP spid="746506" grpId="1" animBg="1"/>
      <p:bldP spid="746507" grpId="0" animBg="1"/>
      <p:bldP spid="746507" grpId="1" animBg="1"/>
      <p:bldP spid="746508" grpId="0"/>
      <p:bldP spid="746508" grpId="1"/>
      <p:bldP spid="746509" grpId="0" animBg="1"/>
      <p:bldP spid="746509" grpId="1" animBg="1"/>
      <p:bldP spid="746512" grpId="0" animBg="1"/>
      <p:bldP spid="746512" grpId="1" animBg="1"/>
      <p:bldP spid="746513" grpId="0" animBg="1"/>
      <p:bldP spid="746513" grpId="1" animBg="1"/>
      <p:bldP spid="746514" grpId="0"/>
      <p:bldP spid="746514" grpId="1"/>
      <p:bldP spid="746515" grpId="0" animBg="1"/>
      <p:bldP spid="746515" grpId="1" animBg="1"/>
      <p:bldP spid="746516" grpId="0" animBg="1"/>
      <p:bldP spid="746516" grpId="1" animBg="1"/>
      <p:bldP spid="746517" grpId="0" animBg="1"/>
      <p:bldP spid="746517" grpId="1" animBg="1"/>
      <p:bldP spid="746518" grpId="0" animBg="1"/>
      <p:bldP spid="746518" grpId="1" animBg="1"/>
      <p:bldP spid="746519" grpId="0" animBg="1"/>
      <p:bldP spid="746519" grpId="1" animBg="1"/>
      <p:bldP spid="746520" grpId="0" animBg="1"/>
      <p:bldP spid="746520" grpId="1" animBg="1"/>
      <p:bldP spid="746521" grpId="0" animBg="1"/>
      <p:bldP spid="746521" grpId="1" animBg="1"/>
      <p:bldP spid="746522" grpId="0" animBg="1"/>
      <p:bldP spid="74652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Fig0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62100" y="1809750"/>
            <a:ext cx="10169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67693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Multiply R1,R2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56313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wait for 1 </a:t>
            </a:r>
            <a:r>
              <a:rPr lang="en-US" b="1" u="sng" dirty="0" smtClean="0">
                <a:solidFill>
                  <a:srgbClr val="FF0000"/>
                </a:solidFill>
              </a:rPr>
              <a:t>clock</a:t>
            </a:r>
            <a:r>
              <a:rPr lang="en-US" dirty="0" smtClean="0"/>
              <a:t> cycle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91200" y="13335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3335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4267200" y="89535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485900" y="131445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143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127.34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83081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0.07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8191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8.91</a:t>
            </a:r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Fig0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62100" y="1809750"/>
            <a:ext cx="10169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67693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Store R2,1002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39084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1002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69564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Store into RAM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56313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wait for 1 bus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1622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8.91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91200" y="13335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33350"/>
          <a:ext cx="2057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4267200" y="89535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485900" y="131445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143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127.34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8191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8.91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12001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8.91</a:t>
            </a:r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Bus Clock and Data Transfer Rate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1550"/>
            <a:ext cx="7772400" cy="30861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the “bus clock pulse” and a “bus cycle”?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What do these have to do with “data transfer rate”?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The Fastest FSBs?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1621" name="Text Box 5"/>
          <p:cNvSpPr txBox="1">
            <a:spLocks noChangeArrowheads="1"/>
          </p:cNvSpPr>
          <p:nvPr/>
        </p:nvSpPr>
        <p:spPr bwMode="auto">
          <a:xfrm>
            <a:off x="6705600" y="2411413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Servers</a:t>
            </a:r>
          </a:p>
        </p:txBody>
      </p:sp>
      <p:sp>
        <p:nvSpPr>
          <p:cNvPr id="751622" name="Oval 6"/>
          <p:cNvSpPr>
            <a:spLocks noChangeArrowheads="1"/>
          </p:cNvSpPr>
          <p:nvPr/>
        </p:nvSpPr>
        <p:spPr bwMode="auto">
          <a:xfrm>
            <a:off x="8382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1623" name="Oval 7"/>
          <p:cNvSpPr>
            <a:spLocks noChangeArrowheads="1"/>
          </p:cNvSpPr>
          <p:nvPr/>
        </p:nvSpPr>
        <p:spPr bwMode="auto">
          <a:xfrm>
            <a:off x="3048000" y="30861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1624" name="Line 8"/>
          <p:cNvSpPr>
            <a:spLocks noChangeShapeType="1"/>
          </p:cNvSpPr>
          <p:nvPr/>
        </p:nvSpPr>
        <p:spPr bwMode="auto">
          <a:xfrm flipH="1">
            <a:off x="6477000" y="26289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1625" name="Line 9"/>
          <p:cNvSpPr>
            <a:spLocks noChangeShapeType="1"/>
          </p:cNvSpPr>
          <p:nvPr/>
        </p:nvSpPr>
        <p:spPr bwMode="auto">
          <a:xfrm flipH="1">
            <a:off x="2286000" y="2628900"/>
            <a:ext cx="449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1626" name="Line 10"/>
          <p:cNvSpPr>
            <a:spLocks noChangeShapeType="1"/>
          </p:cNvSpPr>
          <p:nvPr/>
        </p:nvSpPr>
        <p:spPr bwMode="auto">
          <a:xfrm flipH="1">
            <a:off x="4419600" y="2628900"/>
            <a:ext cx="2362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1627" name="Oval 11"/>
          <p:cNvSpPr>
            <a:spLocks noChangeArrowheads="1"/>
          </p:cNvSpPr>
          <p:nvPr/>
        </p:nvSpPr>
        <p:spPr bwMode="auto">
          <a:xfrm>
            <a:off x="51054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6248400" y="1028700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few special purpose desktops?</a:t>
            </a:r>
          </a:p>
        </p:txBody>
      </p:sp>
      <p:sp>
        <p:nvSpPr>
          <p:cNvPr id="751629" name="Line 13"/>
          <p:cNvSpPr>
            <a:spLocks noChangeShapeType="1"/>
          </p:cNvSpPr>
          <p:nvPr/>
        </p:nvSpPr>
        <p:spPr bwMode="auto">
          <a:xfrm flipH="1">
            <a:off x="5715000" y="1428750"/>
            <a:ext cx="609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5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1" grpId="0"/>
      <p:bldP spid="751621" grpId="1"/>
      <p:bldP spid="751622" grpId="0" animBg="1"/>
      <p:bldP spid="751622" grpId="1" animBg="1"/>
      <p:bldP spid="751623" grpId="0" animBg="1"/>
      <p:bldP spid="751623" grpId="1" animBg="1"/>
      <p:bldP spid="751624" grpId="0" animBg="1"/>
      <p:bldP spid="751624" grpId="1" animBg="1"/>
      <p:bldP spid="751625" grpId="0" animBg="1"/>
      <p:bldP spid="751625" grpId="1" animBg="1"/>
      <p:bldP spid="751626" grpId="0" animBg="1"/>
      <p:bldP spid="751626" grpId="1" animBg="1"/>
      <p:bldP spid="751627" grpId="0" animBg="1"/>
      <p:bldP spid="751627" grpId="1" animBg="1"/>
      <p:bldP spid="751628" grpId="0"/>
      <p:bldP spid="751628" grpId="1"/>
      <p:bldP spid="751629" grpId="0" animBg="1"/>
      <p:bldP spid="75162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___________ is the communication channel that connects all computer system components. </a:t>
            </a:r>
          </a:p>
          <a:p>
            <a:endParaRPr lang="en-US" smtClean="0"/>
          </a:p>
          <a:p>
            <a:r>
              <a:rPr lang="en-US" smtClean="0"/>
              <a:t>The system bus can be decomposed logically into three sets of transmission lines: the _______bus, the ________ bus, and the ____ bus.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system bus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33432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5200" y="33432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3800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data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it mean when I say that a device controller insulates the system from the physical geometry of I/O devices?</a:t>
            </a:r>
          </a:p>
          <a:p>
            <a:pPr eaLnBrk="1" hangingPunct="1"/>
            <a:r>
              <a:rPr lang="en-US" smtClean="0"/>
              <a:t>How do device controllers insulate the system from the physical geometry of I/O devices?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839200" cy="857250"/>
          </a:xfrm>
        </p:spPr>
        <p:txBody>
          <a:bodyPr/>
          <a:lstStyle/>
          <a:p>
            <a:pPr eaLnBrk="1" hangingPunct="1"/>
            <a:r>
              <a:rPr lang="en-US" smtClean="0"/>
              <a:t>Logical Access – I/O Ports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4775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is meant by “logical access” and how do “I/O ports” facilitate logical access?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EA0699-6374-4B85-A014-7A3A36137CC4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43011" name="Picture 2" descr="Fig06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"/>
            <a:ext cx="5638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81000" y="1771650"/>
            <a:ext cx="388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Logical access:</a:t>
            </a:r>
            <a:r>
              <a:rPr lang="en-US" sz="2400"/>
              <a:t> The device, or its controller, translates linear sector address into corresponding physical sector location on a specific track and platter.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5EF5D0-87C8-4FB4-98A5-D6D9D1F30F1D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5059" name="Picture 2" descr="Fig06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68109" y="76200"/>
            <a:ext cx="10778709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A(n) ________ is a memory address to which the CPU copies data when writing to an I/O or storage device.</a:t>
            </a:r>
          </a:p>
          <a:p>
            <a:endParaRPr lang="en-US" smtClean="0"/>
          </a:p>
          <a:p>
            <a:r>
              <a:rPr lang="en-US" smtClean="0"/>
              <a:t>The operating system normally views any storage device as a(n) _________________, thus ignoring the device's physical storage organization.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I/O port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340995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 address space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a 2.4 GHz Xeon twice as fast as a 1.2 GHz Pentium III?</a:t>
            </a:r>
          </a:p>
          <a:p>
            <a:pPr eaLnBrk="1" hangingPunct="1"/>
            <a:r>
              <a:rPr lang="en-US" dirty="0" smtClean="0"/>
              <a:t>Is a 3.4 GHz Xeon twice as fast as a 1.7 GHz Xeon?</a:t>
            </a:r>
          </a:p>
          <a:p>
            <a:pPr eaLnBrk="1" hangingPunct="1"/>
            <a:r>
              <a:rPr lang="en-US" dirty="0" smtClean="0"/>
              <a:t>Will my program run in half the time on the 3.4 GHz Xeon vs. the 1.7 GHz Xeon?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 of the function of a storage secondary device controller is to translate _______________ into physical addresses.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1895475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logical addresses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8392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Question?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42950"/>
            <a:ext cx="8839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the big differences between buffers and caches?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5597" name="ShockwaveFlash1" r:id="rId2" imgW="4495680" imgH="3429000"/>
        </mc:Choice>
        <mc:Fallback>
          <p:control name="ShockwaveFlash1" r:id="rId2" imgW="4495680" imgH="3429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1581150"/>
                  <a:ext cx="4495800" cy="3429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Buffers and Caches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“buffer” and what is a “cache”?  How are they similar?  How are they different?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2E116C-A37D-41BB-8AD5-8532390D5F4B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51203" name="Picture 2" descr="Fig06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6950"/>
            <a:ext cx="7921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Fig06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76200"/>
            <a:ext cx="668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747713" y="4056062"/>
            <a:ext cx="762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Intel Itanium</a:t>
            </a:r>
            <a:r>
              <a:rPr lang="en-US" baseline="30000" dirty="0"/>
              <a:t>®</a:t>
            </a:r>
            <a:r>
              <a:rPr lang="en-US" dirty="0"/>
              <a:t> 2 microprocessor uses three levels of primary storage caching.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28600" y="1200150"/>
            <a:ext cx="2819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Can limit wait states by using SRAM cached between CPU and SDRAM primary storage:</a:t>
            </a:r>
          </a:p>
          <a:p>
            <a:r>
              <a:rPr lang="en-US" sz="1800"/>
              <a:t>Level one (L1): within CPU</a:t>
            </a:r>
          </a:p>
          <a:p>
            <a:r>
              <a:rPr lang="en-US" sz="1800"/>
              <a:t>Level two (L2): on-chip</a:t>
            </a:r>
          </a:p>
          <a:p>
            <a:r>
              <a:rPr lang="en-US" sz="1800"/>
              <a:t>Level three (L3): off-chip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The Largest Caches?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45" name="Text Box 5"/>
          <p:cNvSpPr txBox="1">
            <a:spLocks noChangeArrowheads="1"/>
          </p:cNvSpPr>
          <p:nvPr/>
        </p:nvSpPr>
        <p:spPr bwMode="auto">
          <a:xfrm>
            <a:off x="6705600" y="2411413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Servers</a:t>
            </a:r>
          </a:p>
        </p:txBody>
      </p:sp>
      <p:sp>
        <p:nvSpPr>
          <p:cNvPr id="752646" name="Oval 6"/>
          <p:cNvSpPr>
            <a:spLocks noChangeArrowheads="1"/>
          </p:cNvSpPr>
          <p:nvPr/>
        </p:nvSpPr>
        <p:spPr bwMode="auto">
          <a:xfrm>
            <a:off x="8382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47" name="Oval 7"/>
          <p:cNvSpPr>
            <a:spLocks noChangeArrowheads="1"/>
          </p:cNvSpPr>
          <p:nvPr/>
        </p:nvSpPr>
        <p:spPr bwMode="auto">
          <a:xfrm>
            <a:off x="3048000" y="30861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48" name="Line 8"/>
          <p:cNvSpPr>
            <a:spLocks noChangeShapeType="1"/>
          </p:cNvSpPr>
          <p:nvPr/>
        </p:nvSpPr>
        <p:spPr bwMode="auto">
          <a:xfrm flipH="1">
            <a:off x="6477000" y="26289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2649" name="Line 9"/>
          <p:cNvSpPr>
            <a:spLocks noChangeShapeType="1"/>
          </p:cNvSpPr>
          <p:nvPr/>
        </p:nvSpPr>
        <p:spPr bwMode="auto">
          <a:xfrm flipH="1">
            <a:off x="2286000" y="2628900"/>
            <a:ext cx="449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2650" name="Line 10"/>
          <p:cNvSpPr>
            <a:spLocks noChangeShapeType="1"/>
          </p:cNvSpPr>
          <p:nvPr/>
        </p:nvSpPr>
        <p:spPr bwMode="auto">
          <a:xfrm flipH="1">
            <a:off x="4419600" y="2628900"/>
            <a:ext cx="2362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2651" name="Oval 11"/>
          <p:cNvSpPr>
            <a:spLocks noChangeArrowheads="1"/>
          </p:cNvSpPr>
          <p:nvPr/>
        </p:nvSpPr>
        <p:spPr bwMode="auto">
          <a:xfrm>
            <a:off x="51054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2652" name="Text Box 12"/>
          <p:cNvSpPr txBox="1">
            <a:spLocks noChangeArrowheads="1"/>
          </p:cNvSpPr>
          <p:nvPr/>
        </p:nvSpPr>
        <p:spPr bwMode="auto">
          <a:xfrm>
            <a:off x="6248400" y="1028700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few special purpose desktops?</a:t>
            </a:r>
          </a:p>
        </p:txBody>
      </p:sp>
      <p:sp>
        <p:nvSpPr>
          <p:cNvPr id="752653" name="Line 13"/>
          <p:cNvSpPr>
            <a:spLocks noChangeShapeType="1"/>
          </p:cNvSpPr>
          <p:nvPr/>
        </p:nvSpPr>
        <p:spPr bwMode="auto">
          <a:xfrm flipH="1">
            <a:off x="5715000" y="1428750"/>
            <a:ext cx="609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/>
      <p:bldP spid="752645" grpId="1"/>
      <p:bldP spid="752646" grpId="0" animBg="1"/>
      <p:bldP spid="752646" grpId="1" animBg="1"/>
      <p:bldP spid="752647" grpId="0" animBg="1"/>
      <p:bldP spid="752647" grpId="1" animBg="1"/>
      <p:bldP spid="752648" grpId="0" animBg="1"/>
      <p:bldP spid="752648" grpId="1" animBg="1"/>
      <p:bldP spid="752649" grpId="0" animBg="1"/>
      <p:bldP spid="752649" grpId="1" animBg="1"/>
      <p:bldP spid="752650" grpId="0" animBg="1"/>
      <p:bldP spid="752650" grpId="1" animBg="1"/>
      <p:bldP spid="752651" grpId="0" animBg="1"/>
      <p:bldP spid="752651" grpId="1" animBg="1"/>
      <p:bldP spid="752652" grpId="0"/>
      <p:bldP spid="752652" grpId="1"/>
      <p:bldP spid="752653" grpId="0" animBg="1"/>
      <p:bldP spid="75265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A(n) _______ is a small area of memory used to resolve differences in data transfer rate or data transfer unit size.</a:t>
            </a:r>
          </a:p>
          <a:p>
            <a:endParaRPr lang="en-US" smtClean="0"/>
          </a:p>
          <a:p>
            <a:r>
              <a:rPr lang="en-US" smtClean="0"/>
              <a:t>A(n) ______ is an area of fast memory where data held on a storage device is prefetched in anticipation of future requests for that data.</a:t>
            </a:r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buffer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95275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cache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A(n) ____ cache is implemented on the same chip as the CPU and is </a:t>
            </a:r>
            <a:r>
              <a:rPr lang="en-US" u="sng" smtClean="0"/>
              <a:t>integrated into the same circuitry as the CPU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15144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Processing Parallelism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Increases computer system computational capacity; breaks problems into pieces and solves each piece in parallel with separate CPUs</a:t>
            </a:r>
          </a:p>
          <a:p>
            <a:pPr eaLnBrk="1" hangingPunct="1"/>
            <a:r>
              <a:rPr lang="en-US" smtClean="0"/>
              <a:t>Techniques</a:t>
            </a:r>
          </a:p>
          <a:p>
            <a:pPr lvl="1" eaLnBrk="1" hangingPunct="1"/>
            <a:r>
              <a:rPr lang="en-US" smtClean="0"/>
              <a:t>Multicore processors</a:t>
            </a:r>
          </a:p>
          <a:p>
            <a:pPr lvl="1" eaLnBrk="1" hangingPunct="1"/>
            <a:r>
              <a:rPr lang="en-US" smtClean="0"/>
              <a:t>Multi-CPU architecture</a:t>
            </a:r>
          </a:p>
          <a:p>
            <a:pPr lvl="1" eaLnBrk="1" hangingPunct="1"/>
            <a:r>
              <a:rPr lang="en-US" smtClean="0"/>
              <a:t>Clustering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type of system is faster?</a:t>
            </a:r>
          </a:p>
          <a:p>
            <a:pPr lvl="1" eaLnBrk="1" hangingPunct="1"/>
            <a:r>
              <a:rPr lang="en-US" smtClean="0"/>
              <a:t>A 4-way system with four separate CPUs</a:t>
            </a:r>
          </a:p>
          <a:p>
            <a:pPr lvl="1" eaLnBrk="1" hangingPunct="1"/>
            <a:r>
              <a:rPr lang="en-US" smtClean="0"/>
              <a:t>A quad-core system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DC6FEF-4AFD-48ED-98F8-EE52097009F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2291" name="Picture 2" descr="Fig02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8150"/>
            <a:ext cx="8226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 descr="Fig06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58738"/>
            <a:ext cx="686276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Multiple Processors or Multicore Processors?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69" name="Text Box 5"/>
          <p:cNvSpPr txBox="1">
            <a:spLocks noChangeArrowheads="1"/>
          </p:cNvSpPr>
          <p:nvPr/>
        </p:nvSpPr>
        <p:spPr bwMode="auto">
          <a:xfrm>
            <a:off x="6705600" y="2411413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Servers</a:t>
            </a:r>
          </a:p>
        </p:txBody>
      </p:sp>
      <p:sp>
        <p:nvSpPr>
          <p:cNvPr id="753670" name="Oval 6"/>
          <p:cNvSpPr>
            <a:spLocks noChangeArrowheads="1"/>
          </p:cNvSpPr>
          <p:nvPr/>
        </p:nvSpPr>
        <p:spPr bwMode="auto">
          <a:xfrm>
            <a:off x="8382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3671" name="Oval 7"/>
          <p:cNvSpPr>
            <a:spLocks noChangeArrowheads="1"/>
          </p:cNvSpPr>
          <p:nvPr/>
        </p:nvSpPr>
        <p:spPr bwMode="auto">
          <a:xfrm>
            <a:off x="3048000" y="30861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3672" name="Line 8"/>
          <p:cNvSpPr>
            <a:spLocks noChangeShapeType="1"/>
          </p:cNvSpPr>
          <p:nvPr/>
        </p:nvSpPr>
        <p:spPr bwMode="auto">
          <a:xfrm flipH="1">
            <a:off x="6477000" y="26289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3673" name="Line 9"/>
          <p:cNvSpPr>
            <a:spLocks noChangeShapeType="1"/>
          </p:cNvSpPr>
          <p:nvPr/>
        </p:nvSpPr>
        <p:spPr bwMode="auto">
          <a:xfrm flipH="1">
            <a:off x="2286000" y="2628900"/>
            <a:ext cx="449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3674" name="Line 10"/>
          <p:cNvSpPr>
            <a:spLocks noChangeShapeType="1"/>
          </p:cNvSpPr>
          <p:nvPr/>
        </p:nvSpPr>
        <p:spPr bwMode="auto">
          <a:xfrm flipH="1">
            <a:off x="4419600" y="2628900"/>
            <a:ext cx="2362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3675" name="Oval 11"/>
          <p:cNvSpPr>
            <a:spLocks noChangeArrowheads="1"/>
          </p:cNvSpPr>
          <p:nvPr/>
        </p:nvSpPr>
        <p:spPr bwMode="auto">
          <a:xfrm>
            <a:off x="51054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3676" name="Text Box 12"/>
          <p:cNvSpPr txBox="1">
            <a:spLocks noChangeArrowheads="1"/>
          </p:cNvSpPr>
          <p:nvPr/>
        </p:nvSpPr>
        <p:spPr bwMode="auto">
          <a:xfrm>
            <a:off x="6248400" y="1028700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few special purpose desktops?</a:t>
            </a:r>
          </a:p>
        </p:txBody>
      </p:sp>
      <p:sp>
        <p:nvSpPr>
          <p:cNvPr id="753677" name="Line 13"/>
          <p:cNvSpPr>
            <a:spLocks noChangeShapeType="1"/>
          </p:cNvSpPr>
          <p:nvPr/>
        </p:nvSpPr>
        <p:spPr bwMode="auto">
          <a:xfrm flipH="1">
            <a:off x="5715000" y="1428750"/>
            <a:ext cx="609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9" grpId="0"/>
      <p:bldP spid="753669" grpId="1"/>
      <p:bldP spid="753670" grpId="0" animBg="1"/>
      <p:bldP spid="753670" grpId="1" animBg="1"/>
      <p:bldP spid="753671" grpId="0" animBg="1"/>
      <p:bldP spid="753671" grpId="1" animBg="1"/>
      <p:bldP spid="753672" grpId="0" animBg="1"/>
      <p:bldP spid="753672" grpId="1" animBg="1"/>
      <p:bldP spid="753673" grpId="0" animBg="1"/>
      <p:bldP spid="753673" grpId="1" animBg="1"/>
      <p:bldP spid="753674" grpId="0" animBg="1"/>
      <p:bldP spid="753674" grpId="1" animBg="1"/>
      <p:bldP spid="753675" grpId="0" animBg="1"/>
      <p:bldP spid="753675" grpId="1" animBg="1"/>
      <p:bldP spid="753676" grpId="0"/>
      <p:bldP spid="753676" grpId="1"/>
      <p:bldP spid="753677" grpId="0" animBg="1"/>
      <p:bldP spid="753677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839200" cy="857250"/>
          </a:xfrm>
        </p:spPr>
        <p:txBody>
          <a:bodyPr/>
          <a:lstStyle/>
          <a:p>
            <a:pPr eaLnBrk="1" hangingPunct="1"/>
            <a:r>
              <a:rPr lang="en-US" smtClean="0"/>
              <a:t>Multi-CPU Architecture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8763000" cy="3086100"/>
          </a:xfrm>
        </p:spPr>
        <p:txBody>
          <a:bodyPr/>
          <a:lstStyle/>
          <a:p>
            <a:pPr eaLnBrk="1" hangingPunct="1"/>
            <a:r>
              <a:rPr lang="en-US" smtClean="0"/>
              <a:t>Employs multiple single or multicore processors sharing main memory and the system bus within a single motherboard or computer system</a:t>
            </a:r>
          </a:p>
          <a:p>
            <a:pPr eaLnBrk="1" hangingPunct="1"/>
            <a:r>
              <a:rPr lang="en-US" smtClean="0"/>
              <a:t>Common in midrange computers, mainframe computers, and supercomputers</a:t>
            </a:r>
          </a:p>
          <a:p>
            <a:pPr eaLnBrk="1" hangingPunct="1"/>
            <a:r>
              <a:rPr lang="en-US" smtClean="0"/>
              <a:t>Cost-effective for</a:t>
            </a:r>
          </a:p>
          <a:p>
            <a:pPr lvl="1" eaLnBrk="1" hangingPunct="1"/>
            <a:r>
              <a:rPr lang="en-US" smtClean="0"/>
              <a:t>Single system that executes many different application programs and services</a:t>
            </a:r>
          </a:p>
          <a:p>
            <a:pPr lvl="1" eaLnBrk="1" hangingPunct="1"/>
            <a:r>
              <a:rPr lang="en-US" smtClean="0"/>
              <a:t>Workstations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 Up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“scaling up”?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 Out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“scaling out”?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781800" y="4800600"/>
            <a:ext cx="19050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870F02-CB2E-4F72-A5D0-3E7642F72D06}" type="slidenum">
              <a:rPr lang="en-US" smtClean="0">
                <a:cs typeface="Arial" charset="0"/>
              </a:rPr>
              <a:pPr eaLnBrk="1" hangingPunct="1"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857250"/>
          </a:xfrm>
        </p:spPr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Computer System Classes</a:t>
            </a:r>
          </a:p>
        </p:txBody>
      </p:sp>
      <p:graphicFrame>
        <p:nvGraphicFramePr>
          <p:cNvPr id="655412" name="Group 52"/>
          <p:cNvGraphicFramePr>
            <a:graphicFrameLocks noGrp="1"/>
          </p:cNvGraphicFramePr>
          <p:nvPr>
            <p:ph type="tbl" idx="1"/>
          </p:nvPr>
        </p:nvGraphicFramePr>
        <p:xfrm>
          <a:off x="685800" y="1200150"/>
          <a:ext cx="7772400" cy="3451817"/>
        </p:xfrm>
        <a:graphic>
          <a:graphicData uri="http://schemas.openxmlformats.org/drawingml/2006/table">
            <a:tbl>
              <a:tblPr/>
              <a:tblGrid>
                <a:gridCol w="2286000"/>
                <a:gridCol w="5486400"/>
              </a:tblGrid>
              <a:tr h="80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Microcomputer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Meets information processing needs of single user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Examples: PCs, network computers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Portable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Meets information processing needs of a single user at a variety of levels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Examples: laptop, network, PDA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Midrange computer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Supports many programs and users simultaneously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Mainframe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Handles information processing needs of large number of users and applications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 amounts of data storage and access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Supercomputer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Designed for rapid mathematical computation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301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E6AE42-9F13-467D-97E1-5C6366D7865E}" type="slidenum">
              <a:rPr lang="en-US" smtClean="0">
                <a:cs typeface="Arial" charset="0"/>
              </a:rPr>
              <a:pPr eaLnBrk="1" hangingPunct="1"/>
              <a:t>56</a:t>
            </a:fld>
            <a:endParaRPr lang="en-US" smtClean="0">
              <a:cs typeface="Arial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5000" r="601" b="1250"/>
          <a:stretch>
            <a:fillRect/>
          </a:stretch>
        </p:blipFill>
        <p:spPr bwMode="auto">
          <a:xfrm>
            <a:off x="762000" y="171450"/>
            <a:ext cx="7543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" y="4466035"/>
            <a:ext cx="11324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Table 2.2 Representative products in various computer classes (2009)</a:t>
            </a:r>
          </a:p>
        </p:txBody>
      </p:sp>
    </p:spTree>
    <p:extLst>
      <p:ext uri="{BB962C8B-B14F-4D97-AF65-F5344CB8AC3E}">
        <p14:creationId xmlns:p14="http://schemas.microsoft.com/office/powerpoint/2010/main" val="5123882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Multicomputer Configurations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Any organization of multiple computers to support a specific set of services or applications</a:t>
            </a:r>
          </a:p>
          <a:p>
            <a:r>
              <a:rPr lang="en-US" dirty="0" smtClean="0">
                <a:cs typeface="Arial" charset="0"/>
              </a:rPr>
              <a:t>Common configurations</a:t>
            </a:r>
          </a:p>
          <a:p>
            <a:pPr lvl="1"/>
            <a:r>
              <a:rPr lang="en-US" dirty="0" smtClean="0">
                <a:cs typeface="Arial" charset="0"/>
              </a:rPr>
              <a:t>Cluster</a:t>
            </a:r>
          </a:p>
          <a:p>
            <a:pPr lvl="1"/>
            <a:r>
              <a:rPr lang="en-US" dirty="0" smtClean="0">
                <a:cs typeface="Arial" charset="0"/>
              </a:rPr>
              <a:t>Blade</a:t>
            </a:r>
          </a:p>
          <a:p>
            <a:pPr lvl="1"/>
            <a:r>
              <a:rPr lang="en-US" dirty="0" smtClean="0">
                <a:cs typeface="Arial" charset="0"/>
              </a:rPr>
              <a:t>Grid</a:t>
            </a:r>
          </a:p>
          <a:p>
            <a:pPr lvl="1"/>
            <a:r>
              <a:rPr lang="en-US" smtClean="0">
                <a:cs typeface="Arial" charset="0"/>
              </a:rPr>
              <a:t>Cloud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70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Cluster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Group of similar or identical computers that cooperate to provide services or execute a common application</a:t>
            </a:r>
          </a:p>
          <a:p>
            <a:pPr lvl="1"/>
            <a:r>
              <a:rPr lang="en-US" dirty="0" smtClean="0">
                <a:cs typeface="Arial" charset="0"/>
              </a:rPr>
              <a:t>Connected by high-speed network</a:t>
            </a:r>
          </a:p>
          <a:p>
            <a:pPr lvl="1"/>
            <a:r>
              <a:rPr lang="en-US" dirty="0" smtClean="0">
                <a:cs typeface="Arial" charset="0"/>
              </a:rPr>
              <a:t>Typically located close to one another</a:t>
            </a:r>
          </a:p>
          <a:p>
            <a:r>
              <a:rPr lang="en-US" dirty="0" smtClean="0">
                <a:cs typeface="Arial" charset="0"/>
              </a:rPr>
              <a:t>Advantages: scalability and fault tolerance</a:t>
            </a:r>
          </a:p>
          <a:p>
            <a:r>
              <a:rPr lang="en-US" dirty="0" smtClean="0">
                <a:cs typeface="Arial" charset="0"/>
              </a:rPr>
              <a:t>Disadvantages: complex configuration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42909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Blade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Circuit board that contains most of a server</a:t>
            </a:r>
          </a:p>
          <a:p>
            <a:r>
              <a:rPr lang="en-US" dirty="0" smtClean="0">
                <a:cs typeface="Arial" charset="0"/>
              </a:rPr>
              <a:t>Same advantages and disadvantages as a cluster, but also:</a:t>
            </a:r>
          </a:p>
          <a:p>
            <a:pPr lvl="1"/>
            <a:r>
              <a:rPr lang="en-US" dirty="0" smtClean="0">
                <a:cs typeface="Arial" charset="0"/>
              </a:rPr>
              <a:t>Concentrate more computing power in less space</a:t>
            </a:r>
          </a:p>
          <a:p>
            <a:pPr lvl="1"/>
            <a:r>
              <a:rPr lang="en-US" dirty="0" smtClean="0">
                <a:cs typeface="Arial" charset="0"/>
              </a:rPr>
              <a:t>Are simpler to modify</a:t>
            </a:r>
          </a:p>
        </p:txBody>
      </p:sp>
    </p:spTree>
    <p:extLst>
      <p:ext uri="{BB962C8B-B14F-4D97-AF65-F5344CB8AC3E}">
        <p14:creationId xmlns:p14="http://schemas.microsoft.com/office/powerpoint/2010/main" val="629495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Microprocessor Works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6990" name="ShockwaveFlash1" r:id="rId2" imgW="5257800" imgH="3429000"/>
        </mc:Choice>
        <mc:Fallback>
          <p:control name="ShockwaveFlash1" r:id="rId2" imgW="5257800" imgH="3429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600" y="1504950"/>
                  <a:ext cx="5257800" cy="3429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Grid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Group of dissimilar computer systems, connected by high-speed network, that cooperate to provide services or execute a common application</a:t>
            </a:r>
          </a:p>
          <a:p>
            <a:r>
              <a:rPr lang="en-US" dirty="0" smtClean="0">
                <a:cs typeface="Arial" charset="0"/>
              </a:rPr>
              <a:t>Computers may be in separate rooms, buildings, or continents</a:t>
            </a:r>
          </a:p>
          <a:p>
            <a:r>
              <a:rPr lang="en-US" dirty="0" smtClean="0">
                <a:cs typeface="Arial" charset="0"/>
              </a:rPr>
              <a:t>Computers work cooperatively at some times, independently at others</a:t>
            </a:r>
          </a:p>
        </p:txBody>
      </p:sp>
    </p:spTree>
    <p:extLst>
      <p:ext uri="{BB962C8B-B14F-4D97-AF65-F5344CB8AC3E}">
        <p14:creationId xmlns:p14="http://schemas.microsoft.com/office/powerpoint/2010/main" val="3056233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charset="0"/>
              </a:rPr>
              <a:t>Cloud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Set of computing resources with two components:</a:t>
            </a:r>
          </a:p>
          <a:p>
            <a:pPr lvl="1"/>
            <a:r>
              <a:rPr lang="en-US" dirty="0" smtClean="0">
                <a:cs typeface="Arial" charset="0"/>
              </a:rPr>
              <a:t>Front-end interfaces</a:t>
            </a:r>
          </a:p>
          <a:p>
            <a:pPr lvl="1"/>
            <a:r>
              <a:rPr lang="en-US" dirty="0" smtClean="0">
                <a:cs typeface="Arial" charset="0"/>
              </a:rPr>
              <a:t>Back-end resources</a:t>
            </a:r>
          </a:p>
          <a:p>
            <a:r>
              <a:rPr lang="en-US" dirty="0" smtClean="0">
                <a:cs typeface="Arial" charset="0"/>
              </a:rPr>
              <a:t>Specific way of organizing computing resources for maximum availability and accessibility</a:t>
            </a:r>
          </a:p>
          <a:p>
            <a:r>
              <a:rPr lang="en-US" dirty="0" smtClean="0">
                <a:cs typeface="Arial" charset="0"/>
              </a:rPr>
              <a:t>Minimum complexity in the user or service interface</a:t>
            </a:r>
          </a:p>
        </p:txBody>
      </p:sp>
    </p:spTree>
    <p:extLst>
      <p:ext uri="{BB962C8B-B14F-4D97-AF65-F5344CB8AC3E}">
        <p14:creationId xmlns:p14="http://schemas.microsoft.com/office/powerpoint/2010/main" val="5677813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Case Study – Focus on Systems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549" name="Text Box 5"/>
          <p:cNvSpPr txBox="1">
            <a:spLocks noChangeArrowheads="1"/>
          </p:cNvSpPr>
          <p:nvPr/>
        </p:nvSpPr>
        <p:spPr bwMode="auto">
          <a:xfrm>
            <a:off x="6705600" y="205105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Desktops</a:t>
            </a:r>
          </a:p>
        </p:txBody>
      </p:sp>
      <p:sp>
        <p:nvSpPr>
          <p:cNvPr id="748550" name="Oval 6"/>
          <p:cNvSpPr>
            <a:spLocks noChangeArrowheads="1"/>
          </p:cNvSpPr>
          <p:nvPr/>
        </p:nvSpPr>
        <p:spPr bwMode="auto">
          <a:xfrm>
            <a:off x="838200" y="120015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1" name="Oval 7"/>
          <p:cNvSpPr>
            <a:spLocks noChangeArrowheads="1"/>
          </p:cNvSpPr>
          <p:nvPr/>
        </p:nvSpPr>
        <p:spPr bwMode="auto">
          <a:xfrm>
            <a:off x="685800" y="17145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2" name="Oval 8"/>
          <p:cNvSpPr>
            <a:spLocks noChangeArrowheads="1"/>
          </p:cNvSpPr>
          <p:nvPr/>
        </p:nvSpPr>
        <p:spPr bwMode="auto">
          <a:xfrm>
            <a:off x="2819400" y="10287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3" name="Oval 9"/>
          <p:cNvSpPr>
            <a:spLocks noChangeArrowheads="1"/>
          </p:cNvSpPr>
          <p:nvPr/>
        </p:nvSpPr>
        <p:spPr bwMode="auto">
          <a:xfrm>
            <a:off x="4876800" y="17145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4" name="Oval 10"/>
          <p:cNvSpPr>
            <a:spLocks noChangeArrowheads="1"/>
          </p:cNvSpPr>
          <p:nvPr/>
        </p:nvSpPr>
        <p:spPr bwMode="auto">
          <a:xfrm>
            <a:off x="5562600" y="45720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5" name="Text Box 11"/>
          <p:cNvSpPr txBox="1">
            <a:spLocks noChangeArrowheads="1"/>
          </p:cNvSpPr>
          <p:nvPr/>
        </p:nvSpPr>
        <p:spPr bwMode="auto">
          <a:xfrm>
            <a:off x="6705600" y="2411413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Servers</a:t>
            </a:r>
          </a:p>
        </p:txBody>
      </p:sp>
      <p:sp>
        <p:nvSpPr>
          <p:cNvPr id="748556" name="Oval 12"/>
          <p:cNvSpPr>
            <a:spLocks noChangeArrowheads="1"/>
          </p:cNvSpPr>
          <p:nvPr/>
        </p:nvSpPr>
        <p:spPr bwMode="auto">
          <a:xfrm>
            <a:off x="838200" y="2400300"/>
            <a:ext cx="14478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7" name="Oval 13"/>
          <p:cNvSpPr>
            <a:spLocks noChangeArrowheads="1"/>
          </p:cNvSpPr>
          <p:nvPr/>
        </p:nvSpPr>
        <p:spPr bwMode="auto">
          <a:xfrm>
            <a:off x="4876800" y="2286000"/>
            <a:ext cx="1676400" cy="211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8" name="Oval 14"/>
          <p:cNvSpPr>
            <a:spLocks noChangeArrowheads="1"/>
          </p:cNvSpPr>
          <p:nvPr/>
        </p:nvSpPr>
        <p:spPr bwMode="auto">
          <a:xfrm>
            <a:off x="3048000" y="3086100"/>
            <a:ext cx="14478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559" name="Text Box 15"/>
          <p:cNvSpPr txBox="1">
            <a:spLocks noChangeArrowheads="1"/>
          </p:cNvSpPr>
          <p:nvPr/>
        </p:nvSpPr>
        <p:spPr bwMode="auto">
          <a:xfrm>
            <a:off x="6781800" y="2811463"/>
            <a:ext cx="2209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Special Purpose Machines	NAS	Routers</a:t>
            </a:r>
          </a:p>
        </p:txBody>
      </p:sp>
      <p:sp>
        <p:nvSpPr>
          <p:cNvPr id="748560" name="Line 16"/>
          <p:cNvSpPr>
            <a:spLocks noChangeShapeType="1"/>
          </p:cNvSpPr>
          <p:nvPr/>
        </p:nvSpPr>
        <p:spPr bwMode="auto">
          <a:xfrm flipH="1" flipV="1">
            <a:off x="2286000" y="1657350"/>
            <a:ext cx="4495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1" name="Line 17"/>
          <p:cNvSpPr>
            <a:spLocks noChangeShapeType="1"/>
          </p:cNvSpPr>
          <p:nvPr/>
        </p:nvSpPr>
        <p:spPr bwMode="auto">
          <a:xfrm flipH="1" flipV="1">
            <a:off x="2133600" y="1943100"/>
            <a:ext cx="4648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2" name="Line 18"/>
          <p:cNvSpPr>
            <a:spLocks noChangeShapeType="1"/>
          </p:cNvSpPr>
          <p:nvPr/>
        </p:nvSpPr>
        <p:spPr bwMode="auto">
          <a:xfrm flipH="1" flipV="1">
            <a:off x="4267200" y="1485900"/>
            <a:ext cx="25146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3" name="Line 19"/>
          <p:cNvSpPr>
            <a:spLocks noChangeShapeType="1"/>
          </p:cNvSpPr>
          <p:nvPr/>
        </p:nvSpPr>
        <p:spPr bwMode="auto">
          <a:xfrm flipH="1" flipV="1">
            <a:off x="6324600" y="2114550"/>
            <a:ext cx="457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4" name="Line 20"/>
          <p:cNvSpPr>
            <a:spLocks noChangeShapeType="1"/>
          </p:cNvSpPr>
          <p:nvPr/>
        </p:nvSpPr>
        <p:spPr bwMode="auto">
          <a:xfrm flipH="1">
            <a:off x="6477000" y="2228850"/>
            <a:ext cx="304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5" name="Line 21"/>
          <p:cNvSpPr>
            <a:spLocks noChangeShapeType="1"/>
          </p:cNvSpPr>
          <p:nvPr/>
        </p:nvSpPr>
        <p:spPr bwMode="auto">
          <a:xfrm flipH="1">
            <a:off x="6477000" y="26289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6" name="Line 22"/>
          <p:cNvSpPr>
            <a:spLocks noChangeShapeType="1"/>
          </p:cNvSpPr>
          <p:nvPr/>
        </p:nvSpPr>
        <p:spPr bwMode="auto">
          <a:xfrm flipH="1">
            <a:off x="2286000" y="2628900"/>
            <a:ext cx="449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567" name="Line 23"/>
          <p:cNvSpPr>
            <a:spLocks noChangeShapeType="1"/>
          </p:cNvSpPr>
          <p:nvPr/>
        </p:nvSpPr>
        <p:spPr bwMode="auto">
          <a:xfrm flipH="1">
            <a:off x="4419600" y="2628900"/>
            <a:ext cx="23622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9" grpId="0"/>
      <p:bldP spid="748549" grpId="1"/>
      <p:bldP spid="748550" grpId="0" animBg="1"/>
      <p:bldP spid="748550" grpId="1" animBg="1"/>
      <p:bldP spid="748551" grpId="0" animBg="1"/>
      <p:bldP spid="748551" grpId="1" animBg="1"/>
      <p:bldP spid="748552" grpId="0" animBg="1"/>
      <p:bldP spid="748552" grpId="1" animBg="1"/>
      <p:bldP spid="748553" grpId="0" animBg="1"/>
      <p:bldP spid="748553" grpId="1" animBg="1"/>
      <p:bldP spid="748554" grpId="0" animBg="1"/>
      <p:bldP spid="748554" grpId="1" animBg="1"/>
      <p:bldP spid="748555" grpId="0"/>
      <p:bldP spid="748555" grpId="1"/>
      <p:bldP spid="748556" grpId="0" animBg="1"/>
      <p:bldP spid="748556" grpId="1" animBg="1"/>
      <p:bldP spid="748557" grpId="0" animBg="1"/>
      <p:bldP spid="748557" grpId="1" animBg="1"/>
      <p:bldP spid="748558" grpId="0" animBg="1"/>
      <p:bldP spid="748558" grpId="1" animBg="1"/>
      <p:bldP spid="748559" grpId="0"/>
      <p:bldP spid="748559" grpId="1"/>
      <p:bldP spid="748560" grpId="0" animBg="1"/>
      <p:bldP spid="748560" grpId="1" animBg="1"/>
      <p:bldP spid="748561" grpId="0" animBg="1"/>
      <p:bldP spid="748561" grpId="1" animBg="1"/>
      <p:bldP spid="748562" grpId="0" animBg="1"/>
      <p:bldP spid="748562" grpId="1" animBg="1"/>
      <p:bldP spid="748563" grpId="0" animBg="1"/>
      <p:bldP spid="748563" grpId="1" animBg="1"/>
      <p:bldP spid="748564" grpId="0" animBg="1"/>
      <p:bldP spid="748564" grpId="1" animBg="1"/>
      <p:bldP spid="748565" grpId="0" animBg="1"/>
      <p:bldP spid="748565" grpId="1" animBg="1"/>
      <p:bldP spid="748566" grpId="0" animBg="1"/>
      <p:bldP spid="748566" grpId="1" animBg="1"/>
      <p:bldP spid="748567" grpId="0" animBg="1"/>
      <p:bldP spid="748567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Systems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Central Processing Unit (CPU)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Control Unit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Arithmetic Logic Unit (ALU)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Registers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System Bus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I/O Basics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Processing Parallelism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Multicore Processing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Scaling up &amp; out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Registers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What are “g</a:t>
            </a:r>
            <a:r>
              <a:rPr lang="en-US" sz="3200" dirty="0" smtClean="0"/>
              <a:t>eneral-purpose” registers?</a:t>
            </a:r>
          </a:p>
          <a:p>
            <a:pPr eaLnBrk="1" hangingPunct="1"/>
            <a:r>
              <a:rPr lang="en-US" sz="3200" dirty="0" smtClean="0"/>
              <a:t>What are “special-purpose” registers?</a:t>
            </a:r>
          </a:p>
          <a:p>
            <a:pPr lvl="2" eaLnBrk="1" hangingPunct="1">
              <a:buNone/>
            </a:pPr>
            <a:endParaRPr lang="en-US" sz="32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 Size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What is the “w</a:t>
            </a:r>
            <a:r>
              <a:rPr lang="en-US" sz="3600" dirty="0" smtClean="0"/>
              <a:t>ord size” of a machine?</a:t>
            </a:r>
          </a:p>
          <a:p>
            <a:pPr lvl="2" eaLnBrk="1" hangingPunct="1">
              <a:buNone/>
            </a:pPr>
            <a:endParaRPr lang="en-US" sz="32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BE2EAB-4712-4527-99F1-4FF71FCBD32F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9459" name="Picture 4" descr="Fig04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77788"/>
            <a:ext cx="8424862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2313</Words>
  <Application>Microsoft Office PowerPoint</Application>
  <PresentationFormat>On-screen Show (16:9)</PresentationFormat>
  <Paragraphs>481</Paragraphs>
  <Slides>63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Visio</vt:lpstr>
      <vt:lpstr>Module 2 - Systems</vt:lpstr>
      <vt:lpstr>Agenda</vt:lpstr>
      <vt:lpstr>Case Study – Focus on Systems</vt:lpstr>
      <vt:lpstr>Question?</vt:lpstr>
      <vt:lpstr>PowerPoint Presentation</vt:lpstr>
      <vt:lpstr>How a Microprocessor Works</vt:lpstr>
      <vt:lpstr>Registers</vt:lpstr>
      <vt:lpstr>Word Size</vt:lpstr>
      <vt:lpstr>PowerPoint Presentation</vt:lpstr>
      <vt:lpstr>What did you learn?</vt:lpstr>
      <vt:lpstr>What did you learn?</vt:lpstr>
      <vt:lpstr>Clock Rate</vt:lpstr>
      <vt:lpstr>What did you learn?</vt:lpstr>
      <vt:lpstr>Question?</vt:lpstr>
      <vt:lpstr>The Physical CPU</vt:lpstr>
      <vt:lpstr>Why binary? </vt:lpstr>
      <vt:lpstr>Switches and Gates</vt:lpstr>
      <vt:lpstr>PowerPoint Presentation</vt:lpstr>
      <vt:lpstr>PowerPoint Presentation</vt:lpstr>
      <vt:lpstr>PowerPoint Presentation</vt:lpstr>
      <vt:lpstr>Electrical Properties Affect speed and reliability of CPU</vt:lpstr>
      <vt:lpstr>PowerPoint Presentation</vt:lpstr>
      <vt:lpstr>What did you learn?</vt:lpstr>
      <vt:lpstr>Case Study – The Fastest CPUs?</vt:lpstr>
      <vt:lpstr>PowerPoint Presentation</vt:lpstr>
      <vt:lpstr>The System Bus</vt:lpstr>
      <vt:lpstr>Question?</vt:lpstr>
      <vt:lpstr>PowerPoint Presentation</vt:lpstr>
      <vt:lpstr>PowerPoint Presentation</vt:lpstr>
      <vt:lpstr>PowerPoint Presentation</vt:lpstr>
      <vt:lpstr>PowerPoint Presentation</vt:lpstr>
      <vt:lpstr>Bus Clock and Data Transfer Rate</vt:lpstr>
      <vt:lpstr>Case Study – The Fastest FSBs?</vt:lpstr>
      <vt:lpstr>What did you learn?</vt:lpstr>
      <vt:lpstr>Question?</vt:lpstr>
      <vt:lpstr>Logical Access – I/O Ports</vt:lpstr>
      <vt:lpstr>PowerPoint Presentation</vt:lpstr>
      <vt:lpstr>PowerPoint Presentation</vt:lpstr>
      <vt:lpstr>What did you learn?</vt:lpstr>
      <vt:lpstr>What did you learn?</vt:lpstr>
      <vt:lpstr>Question?</vt:lpstr>
      <vt:lpstr>Buffers and Caches</vt:lpstr>
      <vt:lpstr>PowerPoint Presentation</vt:lpstr>
      <vt:lpstr>PowerPoint Presentation</vt:lpstr>
      <vt:lpstr>Case Study – The Largest Caches?</vt:lpstr>
      <vt:lpstr>What did you learn?</vt:lpstr>
      <vt:lpstr>What did you learn?</vt:lpstr>
      <vt:lpstr>Processing Parallelism</vt:lpstr>
      <vt:lpstr>Question?</vt:lpstr>
      <vt:lpstr>PowerPoint Presentation</vt:lpstr>
      <vt:lpstr>Case Study – Multiple Processors or Multicore Processors?</vt:lpstr>
      <vt:lpstr>Multi-CPU Architecture</vt:lpstr>
      <vt:lpstr>Scaling Up</vt:lpstr>
      <vt:lpstr>Scaling Out</vt:lpstr>
      <vt:lpstr>Computer System Classes</vt:lpstr>
      <vt:lpstr>PowerPoint Presentation</vt:lpstr>
      <vt:lpstr>Multicomputer Configurations</vt:lpstr>
      <vt:lpstr>Cluster</vt:lpstr>
      <vt:lpstr>Blade</vt:lpstr>
      <vt:lpstr>Grid</vt:lpstr>
      <vt:lpstr>Cloud</vt:lpstr>
      <vt:lpstr>Case Study – Focus on Systems</vt:lpstr>
      <vt:lpstr>Review</vt:lpstr>
    </vt:vector>
  </TitlesOfParts>
  <Manager>Mirella Misiaszek</Manager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Architecture, Fifth Edition</dc:title>
  <dc:subject>Chapter 4: Processor Technology and Architecture</dc:subject>
  <dc:creator/>
  <cp:keywords>Presenter - Anne Ketchen</cp:keywords>
  <cp:lastModifiedBy>Patrick Wasson</cp:lastModifiedBy>
  <cp:revision>372</cp:revision>
  <dcterms:created xsi:type="dcterms:W3CDTF">2004-08-05T16:05:47Z</dcterms:created>
  <dcterms:modified xsi:type="dcterms:W3CDTF">2016-08-02T17:02:27Z</dcterms:modified>
  <cp:category>ISBN: 0-619-216921</cp:category>
</cp:coreProperties>
</file>