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09" r:id="rId2"/>
    <p:sldId id="568" r:id="rId3"/>
    <p:sldId id="592" r:id="rId4"/>
    <p:sldId id="635" r:id="rId5"/>
    <p:sldId id="519" r:id="rId6"/>
    <p:sldId id="522" r:id="rId7"/>
    <p:sldId id="602" r:id="rId8"/>
    <p:sldId id="603" r:id="rId9"/>
    <p:sldId id="523" r:id="rId10"/>
    <p:sldId id="604" r:id="rId11"/>
    <p:sldId id="524" r:id="rId12"/>
    <p:sldId id="605" r:id="rId13"/>
    <p:sldId id="606" r:id="rId14"/>
    <p:sldId id="593" r:id="rId15"/>
    <p:sldId id="624" r:id="rId16"/>
    <p:sldId id="526" r:id="rId17"/>
    <p:sldId id="528" r:id="rId18"/>
    <p:sldId id="616" r:id="rId19"/>
    <p:sldId id="531" r:id="rId20"/>
    <p:sldId id="532" r:id="rId21"/>
    <p:sldId id="630" r:id="rId22"/>
    <p:sldId id="627" r:id="rId23"/>
    <p:sldId id="617" r:id="rId24"/>
    <p:sldId id="534" r:id="rId25"/>
    <p:sldId id="618" r:id="rId26"/>
    <p:sldId id="595" r:id="rId27"/>
    <p:sldId id="632" r:id="rId28"/>
    <p:sldId id="596" r:id="rId29"/>
    <p:sldId id="626" r:id="rId30"/>
    <p:sldId id="625" r:id="rId31"/>
    <p:sldId id="619" r:id="rId32"/>
    <p:sldId id="586" r:id="rId33"/>
    <p:sldId id="588" r:id="rId34"/>
    <p:sldId id="597" r:id="rId35"/>
    <p:sldId id="549" r:id="rId36"/>
    <p:sldId id="633" r:id="rId37"/>
    <p:sldId id="631" r:id="rId38"/>
    <p:sldId id="628" r:id="rId39"/>
    <p:sldId id="620" r:id="rId40"/>
    <p:sldId id="570" r:id="rId41"/>
    <p:sldId id="572" r:id="rId42"/>
    <p:sldId id="584" r:id="rId43"/>
    <p:sldId id="573" r:id="rId44"/>
    <p:sldId id="574" r:id="rId45"/>
    <p:sldId id="598" r:id="rId46"/>
    <p:sldId id="621" r:id="rId47"/>
    <p:sldId id="576" r:id="rId48"/>
    <p:sldId id="599" r:id="rId49"/>
    <p:sldId id="583" r:id="rId50"/>
    <p:sldId id="634" r:id="rId51"/>
    <p:sldId id="600" r:id="rId52"/>
    <p:sldId id="629" r:id="rId53"/>
    <p:sldId id="601" r:id="rId54"/>
    <p:sldId id="569" r:id="rId55"/>
  </p:sldIdLst>
  <p:sldSz cx="9144000" cy="5715000" type="screen16x10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63409" autoAdjust="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02" y="-11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EED20F-32C7-4591-983C-EB31B7C3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684213"/>
            <a:ext cx="5468938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329906"/>
            <a:ext cx="6858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599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0" y="4253706"/>
            <a:ext cx="6858000" cy="4102100"/>
          </a:xfrm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LAN</a:t>
            </a:r>
            <a:r>
              <a:rPr lang="en-US" b="1" baseline="0" dirty="0" smtClean="0"/>
              <a:t> Routing</a:t>
            </a:r>
          </a:p>
          <a:p>
            <a:pPr eaLnBrk="1" hangingPunct="1"/>
            <a:r>
              <a:rPr lang="en-US" dirty="0" smtClean="0"/>
              <a:t>Each central node maintains and uses a routing table to make routing decisions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LAN </a:t>
            </a:r>
            <a:r>
              <a:rPr lang="en-US" dirty="0" smtClean="0">
                <a:solidFill>
                  <a:srgbClr val="FF0000"/>
                </a:solidFill>
              </a:rPr>
              <a:t>hub or switch</a:t>
            </a:r>
            <a:r>
              <a:rPr lang="en-US" dirty="0" smtClean="0"/>
              <a:t> usually handles packet routing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WAN Routing</a:t>
            </a:r>
          </a:p>
          <a:p>
            <a:pPr eaLnBrk="1" hangingPunct="1"/>
            <a:r>
              <a:rPr lang="en-US" dirty="0" smtClean="0"/>
              <a:t>Packet routing uses a store and forward approach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Forwarding stations can be implemented using </a:t>
            </a:r>
            <a:r>
              <a:rPr lang="en-US" dirty="0" smtClean="0">
                <a:solidFill>
                  <a:srgbClr val="FF0000"/>
                </a:solidFill>
              </a:rPr>
              <a:t>bridges and routers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Uses a protocol that specifies rules for accessing a shared transmission medium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Carrier Sense Multiple Access/Collision Detection (CSMA/CD)</a:t>
            </a:r>
          </a:p>
          <a:p>
            <a:pPr lvl="1" eaLnBrk="1" hangingPunct="1"/>
            <a:r>
              <a:rPr lang="en-US" dirty="0" smtClean="0"/>
              <a:t>Token passing MAC protocol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CSMA/CD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Node listens for an idle state, transmits a packet, and listens for a collision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a collision is detected, node retransmits after waiting a random waiting period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advantage: simplicity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disadvantage: potentially inefficient use of data transfer capacity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NIC</a:t>
            </a:r>
          </a:p>
          <a:p>
            <a:pPr eaLnBrk="1" hangingPunct="1"/>
            <a:r>
              <a:rPr lang="en-US" dirty="0" smtClean="0"/>
              <a:t>Interface between network node and network transmission medium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Scan destination address of all packets</a:t>
            </a:r>
          </a:p>
          <a:p>
            <a:pPr eaLnBrk="1" hangingPunct="1"/>
            <a:r>
              <a:rPr lang="en-US" b="1" dirty="0" smtClean="0"/>
              <a:t>In bus network</a:t>
            </a:r>
            <a:r>
              <a:rPr lang="en-US" dirty="0" smtClean="0"/>
              <a:t>: ignores all those not addressed to it</a:t>
            </a:r>
          </a:p>
          <a:p>
            <a:pPr eaLnBrk="1" hangingPunct="1"/>
            <a:r>
              <a:rPr lang="en-US" b="1" dirty="0" smtClean="0"/>
              <a:t>In ring network</a:t>
            </a:r>
            <a:r>
              <a:rPr lang="en-US" dirty="0" smtClean="0"/>
              <a:t>: retransmits all packets not addressed to it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Implement media access control functions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Wireless NIC in laptops and iPod Touch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Function of a </a:t>
            </a:r>
            <a:r>
              <a:rPr lang="en-US" sz="24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switch vs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a </a:t>
            </a:r>
            <a:r>
              <a:rPr lang="en-US" sz="24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hub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A </a:t>
            </a:r>
            <a:r>
              <a:rPr lang="en-US" sz="24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switch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used to connect various network segments. A network </a:t>
            </a:r>
            <a:r>
              <a:rPr lang="en-US" sz="24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switch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 small hardware device that joins multiple computers together within one local area network (LAN). A </a:t>
            </a:r>
            <a:r>
              <a:rPr lang="en-US" sz="24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Hub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connects multiple Ethernet devices together, making them act as a single segment.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Hubs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Connect nodes to form a LAN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Combine separate point-to-point connections between nodes and the hub into a single shared transmission medium by repeating all incoming packets to every connection point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Low-cost alternative for home and small office networks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Managed or unmanaged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100" b="1" dirty="0" smtClean="0"/>
              <a:t>Switches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High-speed devices that create virtual LANs on a per-packet basis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Each input connection is treated as a separate LAN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Dramatically increase network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Connection decisions made by hardware are based only on destination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Each virtual LAN has only one sending and one receiving node; eliminates congestion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Managed or unmanaged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Routers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Intelligently route and forward packets among </a:t>
            </a:r>
            <a:r>
              <a:rPr lang="en-US" dirty="0" smtClean="0">
                <a:solidFill>
                  <a:srgbClr val="FF0000"/>
                </a:solidFill>
              </a:rPr>
              <a:t>two or more networks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Forward packets based on information other than destination address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Build internal “map” of the network; constantly scan it to monitor traffic patterns and network node changes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Modular routers/Managed or unmanaged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in book so simply discuss, don’t ask tough questions.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000" b="1" dirty="0" smtClean="0"/>
              <a:t>IP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Provides </a:t>
            </a:r>
            <a:r>
              <a:rPr lang="en-US" sz="2000" dirty="0" smtClean="0">
                <a:solidFill>
                  <a:srgbClr val="FF0000"/>
                </a:solidFill>
              </a:rPr>
              <a:t>connectionless</a:t>
            </a:r>
            <a:r>
              <a:rPr lang="en-US" sz="2000" dirty="0" smtClean="0"/>
              <a:t> packet transport across LANs and WANs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Assumes datagram will traverse multiple networks via nodes called gateways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Determines transmission routes via related protocols (ICMP, RIP)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IP nodes - Identified by unique 32-bit address (</a:t>
            </a:r>
            <a:r>
              <a:rPr lang="en-US" sz="2000" dirty="0" err="1" smtClean="0"/>
              <a:t>nnn.nnn.nnn.nnn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IP is the </a:t>
            </a:r>
            <a:r>
              <a:rPr lang="en-US" sz="2000" b="1" dirty="0" smtClean="0"/>
              <a:t>mailman</a:t>
            </a:r>
            <a:r>
              <a:rPr lang="en-US" sz="2000" dirty="0" smtClean="0"/>
              <a:t>…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does the mailman </a:t>
            </a:r>
            <a:r>
              <a:rPr lang="en-US" sz="2000" b="1" dirty="0" smtClean="0"/>
              <a:t>know</a:t>
            </a:r>
            <a:r>
              <a:rPr lang="en-US" sz="2000" dirty="0" smtClean="0"/>
              <a:t> what is in your mail?  </a:t>
            </a:r>
            <a:r>
              <a:rPr lang="en-US" sz="2000" b="1" dirty="0" smtClean="0"/>
              <a:t>No!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does the mailman </a:t>
            </a:r>
            <a:r>
              <a:rPr lang="en-US" sz="2000" b="1" dirty="0" smtClean="0"/>
              <a:t>care</a:t>
            </a:r>
            <a:r>
              <a:rPr lang="en-US" sz="2000" dirty="0" smtClean="0"/>
              <a:t> what is in your mail?  </a:t>
            </a:r>
            <a:r>
              <a:rPr lang="en-US" sz="2000" b="1" dirty="0" smtClean="0"/>
              <a:t>No!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200" b="1" dirty="0" smtClean="0"/>
              <a:t>TCP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Provides </a:t>
            </a:r>
            <a:r>
              <a:rPr lang="en-US" sz="2200" dirty="0" smtClean="0">
                <a:solidFill>
                  <a:srgbClr val="FF0000"/>
                </a:solidFill>
              </a:rPr>
              <a:t>connection-oriented</a:t>
            </a:r>
            <a:r>
              <a:rPr lang="en-US" sz="2200" dirty="0" smtClean="0"/>
              <a:t> packet transport to higher-level Internet service protocols, including HTTP, FTP, and Telnet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Performs connection management functions (verifying receipt, verifying data integrity, controlling message flow, securing message content)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Sender and recipient TCP layers maintain information about one another (message routes, errors encountered, transmission delays, status of ongoing data transfers)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Uses positive acknowledgment protocol to ensure data delivery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organization of network devices, physical routing of network cabling, and flow of messages from one network node to another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xfrm>
            <a:off x="0" y="4253706"/>
            <a:ext cx="6858000" cy="4102100"/>
          </a:xfrm>
          <a:noFill/>
          <a:ln/>
        </p:spPr>
        <p:txBody>
          <a:bodyPr/>
          <a:lstStyle/>
          <a:p>
            <a:pPr lvl="0" eaLnBrk="1" hangingPunct="1">
              <a:lnSpc>
                <a:spcPct val="90000"/>
              </a:lnSpc>
              <a:buSzPct val="155000"/>
              <a:buFont typeface="Arial" charset="0"/>
              <a:buNone/>
            </a:pPr>
            <a:r>
              <a:rPr lang="en-US" sz="2200" b="1" dirty="0" smtClean="0"/>
              <a:t>Dynamic Host Configuration Protocol (DHCP)</a:t>
            </a:r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200" dirty="0" smtClean="0">
                <a:solidFill>
                  <a:srgbClr val="FF0000"/>
                </a:solidFill>
              </a:rPr>
              <a:t>An automated means of assigning a unique IP address to every device on a network</a:t>
            </a:r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200" dirty="0" smtClean="0"/>
              <a:t>DHCP does not require a table of IP and MAC addresses on the server.  Uses policy instead of table.</a:t>
            </a:r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200" dirty="0" smtClean="0"/>
              <a:t>DHCP does require configuration of DHCP service on a DHCP server</a:t>
            </a:r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200" dirty="0" smtClean="0"/>
              <a:t>Remember plugging in the IP address on your laptop or iPod Touch?</a:t>
            </a:r>
          </a:p>
          <a:p>
            <a:pPr lvl="1" eaLnBrk="1" hangingPunct="1">
              <a:lnSpc>
                <a:spcPct val="90000"/>
              </a:lnSpc>
              <a:buSzPct val="155000"/>
            </a:pPr>
            <a:endParaRPr lang="en-US" sz="2200" dirty="0" smtClean="0"/>
          </a:p>
          <a:p>
            <a:pPr lvl="0" eaLnBrk="1" hangingPunct="1">
              <a:lnSpc>
                <a:spcPct val="90000"/>
              </a:lnSpc>
              <a:buSzPct val="155000"/>
              <a:buFont typeface="Arial" charset="0"/>
              <a:buNone/>
            </a:pPr>
            <a:r>
              <a:rPr lang="en-US" sz="2200" b="1" dirty="0" smtClean="0"/>
              <a:t>Terminating a DHCP Lease</a:t>
            </a:r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200" dirty="0" smtClean="0"/>
              <a:t>A DHCP </a:t>
            </a:r>
            <a:r>
              <a:rPr lang="en-US" sz="2200" dirty="0" smtClean="0">
                <a:solidFill>
                  <a:srgbClr val="CC0000"/>
                </a:solidFill>
              </a:rPr>
              <a:t>lease may expire</a:t>
            </a:r>
            <a:r>
              <a:rPr lang="en-US" sz="2200" dirty="0" smtClean="0"/>
              <a:t> based on the period established for it in the server configuration or it may be </a:t>
            </a:r>
            <a:r>
              <a:rPr lang="en-US" sz="2200" dirty="0" smtClean="0">
                <a:solidFill>
                  <a:srgbClr val="CC0000"/>
                </a:solidFill>
              </a:rPr>
              <a:t>manually terminated</a:t>
            </a:r>
            <a:endParaRPr lang="en-US" sz="2200" dirty="0" smtClean="0"/>
          </a:p>
          <a:p>
            <a:pPr lvl="0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endParaRPr lang="en-US" sz="2200" dirty="0" smtClean="0">
              <a:latin typeface="Arial" charset="0"/>
            </a:endParaRPr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ct val="155000"/>
            </a:pPr>
            <a:r>
              <a:rPr lang="en-US" dirty="0" smtClean="0"/>
              <a:t>A hierarchical way of </a:t>
            </a:r>
            <a:r>
              <a:rPr lang="en-US" dirty="0" smtClean="0">
                <a:solidFill>
                  <a:srgbClr val="CC0000"/>
                </a:solidFill>
              </a:rPr>
              <a:t>associating domain names with IP addresses</a:t>
            </a:r>
          </a:p>
          <a:p>
            <a:pPr eaLnBrk="1" hangingPunct="1">
              <a:buSzPct val="155000"/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buSzPct val="155000"/>
            </a:pPr>
            <a:r>
              <a:rPr lang="en-US" dirty="0" smtClean="0"/>
              <a:t>The DNS service does not rely on one file or even one server, but rather on </a:t>
            </a:r>
            <a:r>
              <a:rPr lang="en-US" dirty="0" smtClean="0">
                <a:solidFill>
                  <a:srgbClr val="CC0000"/>
                </a:solidFill>
              </a:rPr>
              <a:t>many computers across the globe</a:t>
            </a:r>
          </a:p>
          <a:p>
            <a:pPr eaLnBrk="1" hangingPunct="1">
              <a:buSzPct val="155000"/>
            </a:pPr>
            <a:endParaRPr lang="en-US" dirty="0" smtClean="0">
              <a:solidFill>
                <a:srgbClr val="CC0000"/>
              </a:solidFill>
            </a:endParaRPr>
          </a:p>
          <a:p>
            <a:pPr eaLnBrk="1" hangingPunct="1">
              <a:buSzPct val="155000"/>
            </a:pPr>
            <a:r>
              <a:rPr lang="en-US" dirty="0" smtClean="0"/>
              <a:t>These computers are related in a hierarchical manner, with </a:t>
            </a:r>
            <a:r>
              <a:rPr lang="en-US" dirty="0" smtClean="0">
                <a:solidFill>
                  <a:srgbClr val="CC0000"/>
                </a:solidFill>
              </a:rPr>
              <a:t>thirteen computers, known as root servers</a:t>
            </a:r>
            <a:r>
              <a:rPr lang="en-US" dirty="0" smtClean="0"/>
              <a:t>, acting as the ultimate authorities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Three types – </a:t>
            </a:r>
            <a:r>
              <a:rPr lang="en-US" dirty="0" smtClean="0">
                <a:solidFill>
                  <a:srgbClr val="FF0000"/>
                </a:solidFill>
              </a:rPr>
              <a:t>star, bus, ring</a:t>
            </a:r>
            <a:r>
              <a:rPr lang="en-US" dirty="0" smtClean="0"/>
              <a:t> – differentiated by</a:t>
            </a:r>
          </a:p>
          <a:p>
            <a:pPr lvl="1" eaLnBrk="1" hangingPunct="1"/>
            <a:r>
              <a:rPr lang="en-US" dirty="0" smtClean="0"/>
              <a:t>Length and routing of network cable</a:t>
            </a:r>
          </a:p>
          <a:p>
            <a:pPr lvl="1" eaLnBrk="1" hangingPunct="1"/>
            <a:r>
              <a:rPr lang="en-US" dirty="0" smtClean="0"/>
              <a:t>Type of node connections</a:t>
            </a:r>
          </a:p>
          <a:p>
            <a:pPr lvl="1" eaLnBrk="1" hangingPunct="1"/>
            <a:r>
              <a:rPr lang="en-US" dirty="0" smtClean="0"/>
              <a:t>Data transfer performance</a:t>
            </a:r>
          </a:p>
          <a:p>
            <a:pPr lvl="1" eaLnBrk="1" hangingPunct="1"/>
            <a:r>
              <a:rPr lang="en-US" dirty="0" smtClean="0"/>
              <a:t>Susceptibility of network to failure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C78B-5B85-46EF-A1EA-886958F59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1503-642F-4FCD-9097-7CFFC7C78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265C-BB5A-4F9C-AE96-74A40EC3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8000"/>
            <a:ext cx="8763000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1000"/>
            <a:ext cx="8763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EB13-2F69-41BC-8267-42481353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EC-8580-436D-AB2B-E517CAA5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A0F9-C5BF-41A0-8D6D-57D8112F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FB29-6CA2-4037-B3E3-CD0FD050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B0C9-6946-4833-B8AB-B7E9D00D8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B2B1-9C42-4E0F-B656-25136FCDC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312C-3ED1-4DAC-A9DC-5CFAB703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7DFF-9DCE-4C94-A620-75264279B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51435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C2FDD2-BAFE-4AA9-8235-E217F068F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51435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6237"/>
            <a:ext cx="7772400" cy="1224139"/>
          </a:xfrm>
        </p:spPr>
        <p:txBody>
          <a:bodyPr/>
          <a:lstStyle/>
          <a:p>
            <a:pPr eaLnBrk="1" hangingPunct="1"/>
            <a:r>
              <a:rPr lang="en-US" smtClean="0"/>
              <a:t>Module 4 - Networking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MIS5122: Enterprise Architecture for the IT Auditor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990600" y="26035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9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5" name="Picture 14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45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Fig09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635000"/>
            <a:ext cx="6092825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val 13"/>
          <p:cNvSpPr>
            <a:spLocks noChangeArrowheads="1"/>
          </p:cNvSpPr>
          <p:nvPr/>
        </p:nvSpPr>
        <p:spPr bwMode="auto">
          <a:xfrm>
            <a:off x="1676400" y="889000"/>
            <a:ext cx="5334000" cy="4127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9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050" y="1651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650" y="4000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14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13" name="Picture 15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4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990600" y="26035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4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6" name="AutoShape 8"/>
          <p:cNvCxnSpPr>
            <a:cxnSpLocks noChangeShapeType="1"/>
          </p:cNvCxnSpPr>
          <p:nvPr/>
        </p:nvCxnSpPr>
        <p:spPr bwMode="auto">
          <a:xfrm rot="5400000" flipV="1">
            <a:off x="4571118" y="-1519943"/>
            <a:ext cx="1764" cy="7232650"/>
          </a:xfrm>
          <a:prstGeom prst="curvedConnector3">
            <a:avLst>
              <a:gd name="adj1" fmla="val -29100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8" name="Picture 10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95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Case Study – Topology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705600" y="2278944"/>
            <a:ext cx="2209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Star?</a:t>
            </a:r>
          </a:p>
          <a:p>
            <a:pPr>
              <a:spcBef>
                <a:spcPct val="50000"/>
              </a:spcBef>
            </a:pPr>
            <a:r>
              <a:rPr lang="en-US"/>
              <a:t>Bus?</a:t>
            </a:r>
          </a:p>
          <a:p>
            <a:pPr>
              <a:spcBef>
                <a:spcPct val="50000"/>
              </a:spcBef>
            </a:pPr>
            <a:r>
              <a:rPr lang="en-US"/>
              <a:t>Ring?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basic topologies used for computer networks, ____, ___, and ____.</a:t>
            </a:r>
          </a:p>
          <a:p>
            <a:endParaRPr lang="en-US" dirty="0" smtClean="0"/>
          </a:p>
          <a:p>
            <a:r>
              <a:rPr lang="en-US" dirty="0" smtClean="0"/>
              <a:t>A network using a physical ____ topology connects all nodes to a central device.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2071813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2071813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2082397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0861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 and Routing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messages sent by end nodes find their way through transmission lines and central nodes to their ultimate destination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Local area networks (LANs)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Wide area networks (WANs)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1EBFBF-0BB4-43AA-BBE0-A0AD18D7BCBF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7651" name="Picture 4" descr="Fig09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326" y="0"/>
            <a:ext cx="6670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85800" y="2603501"/>
            <a:ext cx="2362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Example of a WAN including end nodes, LANs, zone networks, the campus backbone network, and central nodes.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your own words, what happens on an Ethernet network when network utilization gets high (i.e. &gt; 70%)?  Why?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 Access Control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0500"/>
            <a:ext cx="77724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a “media access control” protocol?</a:t>
            </a:r>
          </a:p>
          <a:p>
            <a:pPr eaLnBrk="1" hangingPunct="1"/>
            <a:r>
              <a:rPr lang="en-US" dirty="0" smtClean="0"/>
              <a:t>What are the two types of media access control protocols you will most likely encounter?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 Networks</a:t>
            </a:r>
          </a:p>
          <a:p>
            <a:pPr lvl="1" eaLnBrk="1" hangingPunct="1"/>
            <a:r>
              <a:rPr lang="en-US" dirty="0" smtClean="0"/>
              <a:t>Network topology</a:t>
            </a:r>
          </a:p>
          <a:p>
            <a:pPr lvl="1" eaLnBrk="1" hangingPunct="1"/>
            <a:r>
              <a:rPr lang="en-US" dirty="0" smtClean="0"/>
              <a:t>Addressing and routing</a:t>
            </a:r>
          </a:p>
          <a:p>
            <a:pPr lvl="1" eaLnBrk="1" hangingPunct="1"/>
            <a:r>
              <a:rPr lang="en-US" dirty="0" smtClean="0"/>
              <a:t>Media access control</a:t>
            </a:r>
          </a:p>
          <a:p>
            <a:pPr lvl="1" eaLnBrk="1" hangingPunct="1"/>
            <a:r>
              <a:rPr lang="en-US" dirty="0" smtClean="0"/>
              <a:t>Network hardware</a:t>
            </a:r>
          </a:p>
          <a:p>
            <a:pPr lvl="1" eaLnBrk="1" hangingPunct="1"/>
            <a:r>
              <a:rPr lang="en-US" dirty="0" smtClean="0"/>
              <a:t>TCP/IP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Fig09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"/>
            <a:ext cx="6705600" cy="25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Fig09-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2903362"/>
            <a:ext cx="6092825" cy="278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Fig09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635000"/>
            <a:ext cx="6092825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messages are transmitted at the same time on a shared medium, a(n) ________ has occurred.</a:t>
            </a:r>
          </a:p>
          <a:p>
            <a:endParaRPr lang="en-US" dirty="0" smtClean="0"/>
          </a:p>
          <a:p>
            <a:r>
              <a:rPr lang="en-US" dirty="0" smtClean="0"/>
              <a:t>Under the __________ media access strategy, collision can occur, but they are detected and corrected.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2095501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30861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CSMA/CD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should you always talk about “Network Interface Cards (NICs)” and not “Network Interface Units (NIUs)”?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9D25A1-0832-496E-8B4E-1EF15BF68EC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Hardware</a:t>
            </a:r>
          </a:p>
        </p:txBody>
      </p:sp>
      <p:pic>
        <p:nvPicPr>
          <p:cNvPr id="35844" name="Picture 4" descr="Tbl09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9" y="1333500"/>
            <a:ext cx="878363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your own words, which is better, a hub or a switch?  Why?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Case Study – Switches &amp; Hubs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477000" y="1651001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Connectivity Devices:</a:t>
            </a:r>
          </a:p>
          <a:p>
            <a:pPr>
              <a:spcBef>
                <a:spcPct val="50000"/>
              </a:spcBef>
            </a:pPr>
            <a:r>
              <a:rPr lang="en-US"/>
              <a:t>Hubs</a:t>
            </a:r>
          </a:p>
          <a:p>
            <a:pPr>
              <a:spcBef>
                <a:spcPct val="50000"/>
              </a:spcBef>
            </a:pPr>
            <a:r>
              <a:rPr lang="en-US"/>
              <a:t>Switches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Case Study – Switches &amp; Hubs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477000" y="1651001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Connectivity Devices:</a:t>
            </a:r>
          </a:p>
          <a:p>
            <a:pPr>
              <a:spcBef>
                <a:spcPct val="50000"/>
              </a:spcBef>
            </a:pPr>
            <a:r>
              <a:rPr lang="en-US"/>
              <a:t>Hubs</a:t>
            </a:r>
          </a:p>
          <a:p>
            <a:pPr>
              <a:spcBef>
                <a:spcPct val="50000"/>
              </a:spcBef>
            </a:pPr>
            <a:r>
              <a:rPr lang="en-US"/>
              <a:t>Switches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Case Study – Routers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477000" y="1651001"/>
            <a:ext cx="2743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Making backbone networks and WANS:</a:t>
            </a:r>
          </a:p>
          <a:p>
            <a:pPr>
              <a:spcBef>
                <a:spcPct val="50000"/>
              </a:spcBef>
            </a:pPr>
            <a:r>
              <a:rPr lang="en-US"/>
              <a:t>Routers</a:t>
            </a:r>
          </a:p>
          <a:p>
            <a:pPr>
              <a:spcBef>
                <a:spcPct val="50000"/>
              </a:spcBef>
            </a:pPr>
            <a:r>
              <a:rPr lang="en-US"/>
              <a:t>Bridges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microcomputer or workstation hardware interface to a network transmission medium is called a(n) ____.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0" y="20955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Focus on Networks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4038" name="Object 6"/>
          <p:cNvGraphicFramePr>
            <a:graphicFrameLocks noChangeAspect="1"/>
          </p:cNvGraphicFramePr>
          <p:nvPr/>
        </p:nvGraphicFramePr>
        <p:xfrm>
          <a:off x="1381126" y="1270000"/>
          <a:ext cx="5781675" cy="446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6" y="1270000"/>
                        <a:ext cx="5781675" cy="4466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40" name="Oval 8"/>
          <p:cNvSpPr>
            <a:spLocks noChangeArrowheads="1"/>
          </p:cNvSpPr>
          <p:nvPr/>
        </p:nvSpPr>
        <p:spPr bwMode="auto">
          <a:xfrm>
            <a:off x="1447800" y="12700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1" name="Oval 9"/>
          <p:cNvSpPr>
            <a:spLocks noChangeArrowheads="1"/>
          </p:cNvSpPr>
          <p:nvPr/>
        </p:nvSpPr>
        <p:spPr bwMode="auto">
          <a:xfrm>
            <a:off x="3276600" y="1206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2" name="Oval 10"/>
          <p:cNvSpPr>
            <a:spLocks noChangeArrowheads="1"/>
          </p:cNvSpPr>
          <p:nvPr/>
        </p:nvSpPr>
        <p:spPr bwMode="auto">
          <a:xfrm>
            <a:off x="1371600" y="1968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3" name="Oval 11"/>
          <p:cNvSpPr>
            <a:spLocks noChangeArrowheads="1"/>
          </p:cNvSpPr>
          <p:nvPr/>
        </p:nvSpPr>
        <p:spPr bwMode="auto">
          <a:xfrm>
            <a:off x="4953000" y="19050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4" name="Oval 12"/>
          <p:cNvSpPr>
            <a:spLocks noChangeArrowheads="1"/>
          </p:cNvSpPr>
          <p:nvPr/>
        </p:nvSpPr>
        <p:spPr bwMode="auto">
          <a:xfrm>
            <a:off x="1295400" y="2603500"/>
            <a:ext cx="1752600" cy="24130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5" name="Oval 13"/>
          <p:cNvSpPr>
            <a:spLocks noChangeArrowheads="1"/>
          </p:cNvSpPr>
          <p:nvPr/>
        </p:nvSpPr>
        <p:spPr bwMode="auto">
          <a:xfrm>
            <a:off x="5105400" y="2667000"/>
            <a:ext cx="2057400" cy="2222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6" name="Oval 14"/>
          <p:cNvSpPr>
            <a:spLocks noChangeArrowheads="1"/>
          </p:cNvSpPr>
          <p:nvPr/>
        </p:nvSpPr>
        <p:spPr bwMode="auto">
          <a:xfrm>
            <a:off x="3276600" y="3302000"/>
            <a:ext cx="1752600" cy="10160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7" name="Oval 15"/>
          <p:cNvSpPr>
            <a:spLocks noChangeArrowheads="1"/>
          </p:cNvSpPr>
          <p:nvPr/>
        </p:nvSpPr>
        <p:spPr bwMode="auto">
          <a:xfrm>
            <a:off x="5562600" y="5016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6858000" y="1778001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LANs</a:t>
            </a:r>
          </a:p>
        </p:txBody>
      </p:sp>
      <p:sp>
        <p:nvSpPr>
          <p:cNvPr id="684049" name="Text Box 17"/>
          <p:cNvSpPr txBox="1">
            <a:spLocks noChangeArrowheads="1"/>
          </p:cNvSpPr>
          <p:nvPr/>
        </p:nvSpPr>
        <p:spPr bwMode="auto">
          <a:xfrm>
            <a:off x="7239000" y="2730501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Switches</a:t>
            </a:r>
          </a:p>
        </p:txBody>
      </p:sp>
      <p:sp>
        <p:nvSpPr>
          <p:cNvPr id="684050" name="Line 18"/>
          <p:cNvSpPr>
            <a:spLocks noChangeShapeType="1"/>
          </p:cNvSpPr>
          <p:nvPr/>
        </p:nvSpPr>
        <p:spPr bwMode="auto">
          <a:xfrm flipH="1" flipV="1">
            <a:off x="5334000" y="2349500"/>
            <a:ext cx="1828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 flipH="1" flipV="1">
            <a:off x="4343400" y="2095500"/>
            <a:ext cx="28194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 flipH="1" flipV="1">
            <a:off x="3048000" y="1841500"/>
            <a:ext cx="4114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 flipH="1" flipV="1">
            <a:off x="2971800" y="2413000"/>
            <a:ext cx="41910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4" name="Line 22"/>
          <p:cNvSpPr>
            <a:spLocks noChangeShapeType="1"/>
          </p:cNvSpPr>
          <p:nvPr/>
        </p:nvSpPr>
        <p:spPr bwMode="auto">
          <a:xfrm flipH="1">
            <a:off x="3124200" y="2921000"/>
            <a:ext cx="40386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5" name="Line 23"/>
          <p:cNvSpPr>
            <a:spLocks noChangeShapeType="1"/>
          </p:cNvSpPr>
          <p:nvPr/>
        </p:nvSpPr>
        <p:spPr bwMode="auto">
          <a:xfrm flipH="1">
            <a:off x="5181600" y="29210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6" name="Line 24"/>
          <p:cNvSpPr>
            <a:spLocks noChangeShapeType="1"/>
          </p:cNvSpPr>
          <p:nvPr/>
        </p:nvSpPr>
        <p:spPr bwMode="auto">
          <a:xfrm flipH="1">
            <a:off x="6019800" y="2921000"/>
            <a:ext cx="1143000" cy="222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7" name="Text Box 25"/>
          <p:cNvSpPr txBox="1">
            <a:spLocks noChangeArrowheads="1"/>
          </p:cNvSpPr>
          <p:nvPr/>
        </p:nvSpPr>
        <p:spPr bwMode="auto">
          <a:xfrm>
            <a:off x="0" y="380294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Routers</a:t>
            </a:r>
          </a:p>
        </p:txBody>
      </p:sp>
      <p:sp>
        <p:nvSpPr>
          <p:cNvPr id="684058" name="Line 26"/>
          <p:cNvSpPr>
            <a:spLocks noChangeShapeType="1"/>
          </p:cNvSpPr>
          <p:nvPr/>
        </p:nvSpPr>
        <p:spPr bwMode="auto">
          <a:xfrm flipV="1">
            <a:off x="1295400" y="3111500"/>
            <a:ext cx="19050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59" name="Line 27"/>
          <p:cNvSpPr>
            <a:spLocks noChangeShapeType="1"/>
          </p:cNvSpPr>
          <p:nvPr/>
        </p:nvSpPr>
        <p:spPr bwMode="auto">
          <a:xfrm flipV="1">
            <a:off x="1295400" y="3111500"/>
            <a:ext cx="32766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60" name="Line 28"/>
          <p:cNvSpPr>
            <a:spLocks noChangeShapeType="1"/>
          </p:cNvSpPr>
          <p:nvPr/>
        </p:nvSpPr>
        <p:spPr bwMode="auto">
          <a:xfrm flipV="1">
            <a:off x="1295400" y="2349500"/>
            <a:ext cx="25146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61" name="Text Box 29"/>
          <p:cNvSpPr txBox="1">
            <a:spLocks noChangeArrowheads="1"/>
          </p:cNvSpPr>
          <p:nvPr/>
        </p:nvSpPr>
        <p:spPr bwMode="auto">
          <a:xfrm>
            <a:off x="7315200" y="3556000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DNS &amp; DHCP</a:t>
            </a:r>
          </a:p>
        </p:txBody>
      </p:sp>
      <p:sp>
        <p:nvSpPr>
          <p:cNvPr id="684062" name="Line 30"/>
          <p:cNvSpPr>
            <a:spLocks noChangeShapeType="1"/>
          </p:cNvSpPr>
          <p:nvPr/>
        </p:nvSpPr>
        <p:spPr bwMode="auto">
          <a:xfrm flipH="1" flipV="1">
            <a:off x="6553200" y="3238500"/>
            <a:ext cx="762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4063" name="Line 31"/>
          <p:cNvSpPr>
            <a:spLocks noChangeShapeType="1"/>
          </p:cNvSpPr>
          <p:nvPr/>
        </p:nvSpPr>
        <p:spPr bwMode="auto">
          <a:xfrm flipH="1" flipV="1">
            <a:off x="2590800" y="3238500"/>
            <a:ext cx="47244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0" grpId="0" animBg="1"/>
      <p:bldP spid="684040" grpId="1" animBg="1"/>
      <p:bldP spid="684041" grpId="0" animBg="1"/>
      <p:bldP spid="684041" grpId="1" animBg="1"/>
      <p:bldP spid="684042" grpId="0" animBg="1"/>
      <p:bldP spid="684042" grpId="1" animBg="1"/>
      <p:bldP spid="684043" grpId="0" animBg="1"/>
      <p:bldP spid="684043" grpId="1" animBg="1"/>
      <p:bldP spid="684044" grpId="0" animBg="1"/>
      <p:bldP spid="684044" grpId="1" animBg="1"/>
      <p:bldP spid="684045" grpId="0" animBg="1"/>
      <p:bldP spid="684045" grpId="1" animBg="1"/>
      <p:bldP spid="684046" grpId="0" animBg="1"/>
      <p:bldP spid="684046" grpId="1" animBg="1"/>
      <p:bldP spid="684047" grpId="0" animBg="1"/>
      <p:bldP spid="684047" grpId="1" animBg="1"/>
      <p:bldP spid="684048" grpId="0"/>
      <p:bldP spid="684048" grpId="1"/>
      <p:bldP spid="684049" grpId="0"/>
      <p:bldP spid="684049" grpId="1"/>
      <p:bldP spid="684050" grpId="0" animBg="1"/>
      <p:bldP spid="684050" grpId="1" animBg="1"/>
      <p:bldP spid="684051" grpId="0" animBg="1"/>
      <p:bldP spid="684051" grpId="1" animBg="1"/>
      <p:bldP spid="684052" grpId="0" animBg="1"/>
      <p:bldP spid="684052" grpId="1" animBg="1"/>
      <p:bldP spid="684053" grpId="0" animBg="1"/>
      <p:bldP spid="684053" grpId="1" animBg="1"/>
      <p:bldP spid="684054" grpId="0" animBg="1"/>
      <p:bldP spid="684054" grpId="1" animBg="1"/>
      <p:bldP spid="684055" grpId="0" animBg="1"/>
      <p:bldP spid="684055" grpId="1" animBg="1"/>
      <p:bldP spid="684056" grpId="0" animBg="1"/>
      <p:bldP spid="684056" grpId="1" animBg="1"/>
      <p:bldP spid="684057" grpId="0"/>
      <p:bldP spid="684057" grpId="1"/>
      <p:bldP spid="684058" grpId="0" animBg="1"/>
      <p:bldP spid="684058" grpId="1" animBg="1"/>
      <p:bldP spid="684059" grpId="0" animBg="1"/>
      <p:bldP spid="684059" grpId="1" animBg="1"/>
      <p:bldP spid="684060" grpId="0" animBg="1"/>
      <p:bldP spid="684060" grpId="1" animBg="1"/>
      <p:bldP spid="684061" grpId="0"/>
      <p:bldP spid="684061" grpId="1"/>
      <p:bldP spid="684062" grpId="0" animBg="1"/>
      <p:bldP spid="684062" grpId="1" animBg="1"/>
      <p:bldP spid="684063" grpId="0" animBg="1"/>
      <p:bldP spid="68406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LAN using the star topology, you will typically use either a ____ or a ______ as the connectivity device.</a:t>
            </a:r>
          </a:p>
          <a:p>
            <a:endParaRPr lang="en-US" dirty="0" smtClean="0"/>
          </a:p>
          <a:p>
            <a:r>
              <a:rPr lang="en-US" dirty="0" smtClean="0"/>
              <a:t>When creating a WAN, you will typically use either a ______ or a ______ as the connectivity device.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20955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hub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20955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switch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01068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4000096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bridge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of you have wireless networks at home?</a:t>
            </a:r>
          </a:p>
          <a:p>
            <a:pPr eaLnBrk="1" hangingPunct="1"/>
            <a:r>
              <a:rPr lang="en-US" smtClean="0"/>
              <a:t>Have you secured your network?  If so, how?</a:t>
            </a:r>
          </a:p>
          <a:p>
            <a:pPr eaLnBrk="1" hangingPunct="1"/>
            <a:r>
              <a:rPr lang="en-US" smtClean="0"/>
              <a:t>If not, you better!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"/>
            <a:ext cx="8915400" cy="4191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SzPct val="155000"/>
              <a:buFont typeface="Arial" charset="0"/>
              <a:buChar char="•"/>
            </a:pPr>
            <a:r>
              <a:rPr lang="en-US" sz="2200" dirty="0" smtClean="0"/>
              <a:t>Association - </a:t>
            </a:r>
            <a:r>
              <a:rPr lang="en-US" sz="2200" dirty="0" smtClean="0">
                <a:solidFill>
                  <a:srgbClr val="CC0000"/>
                </a:solidFill>
              </a:rPr>
              <a:t>communication that occurs between a station and an access point</a:t>
            </a:r>
          </a:p>
          <a:p>
            <a:pPr lvl="2" eaLnBrk="1" hangingPunct="1">
              <a:lnSpc>
                <a:spcPct val="80000"/>
              </a:lnSpc>
              <a:buSzPct val="155000"/>
            </a:pPr>
            <a:r>
              <a:rPr lang="en-US" sz="2000" dirty="0" smtClean="0"/>
              <a:t>A station might choose a different access point through a process called </a:t>
            </a:r>
            <a:r>
              <a:rPr lang="en-US" sz="2000" dirty="0" smtClean="0">
                <a:solidFill>
                  <a:srgbClr val="CC0000"/>
                </a:solidFill>
              </a:rPr>
              <a:t>re-association</a:t>
            </a:r>
          </a:p>
          <a:p>
            <a:pPr lvl="2" eaLnBrk="1" hangingPunct="1">
              <a:lnSpc>
                <a:spcPct val="80000"/>
              </a:lnSpc>
              <a:buSzPct val="155000"/>
            </a:pPr>
            <a:endParaRPr lang="en-US" sz="2000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80000"/>
              </a:lnSpc>
              <a:buSzPct val="155000"/>
              <a:buFont typeface="Arial" charset="0"/>
              <a:buChar char="•"/>
            </a:pPr>
            <a:r>
              <a:rPr lang="en-US" sz="2200" dirty="0" smtClean="0"/>
              <a:t>There are two types of scanning:  active and passive</a:t>
            </a:r>
          </a:p>
          <a:p>
            <a:pPr lvl="2" eaLnBrk="1" hangingPunct="1">
              <a:lnSpc>
                <a:spcPct val="80000"/>
              </a:lnSpc>
              <a:buSzPct val="155000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CC0000"/>
                </a:solidFill>
              </a:rPr>
              <a:t>active scanning</a:t>
            </a:r>
            <a:r>
              <a:rPr lang="en-US" dirty="0" smtClean="0"/>
              <a:t>, the station transmits a special frame, known as a probe, on all available channels within its frequency range</a:t>
            </a:r>
          </a:p>
          <a:p>
            <a:pPr lvl="2" eaLnBrk="1" hangingPunct="1">
              <a:lnSpc>
                <a:spcPct val="80000"/>
              </a:lnSpc>
              <a:buSzPct val="155000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CC0000"/>
                </a:solidFill>
              </a:rPr>
              <a:t>passive scanning</a:t>
            </a:r>
            <a:r>
              <a:rPr lang="en-US" dirty="0" smtClean="0"/>
              <a:t>, a wireless station listens on all channels within its frequency range for a special signal, known as a beacon frame, issued from an access point</a:t>
            </a:r>
          </a:p>
          <a:p>
            <a:pPr lvl="2" eaLnBrk="1" hangingPunct="1">
              <a:lnSpc>
                <a:spcPct val="80000"/>
              </a:lnSpc>
              <a:buSzPct val="155000"/>
            </a:pPr>
            <a:endParaRPr lang="en-US" dirty="0" smtClean="0"/>
          </a:p>
          <a:p>
            <a:pPr lvl="1" eaLnBrk="1" hangingPunct="1">
              <a:lnSpc>
                <a:spcPct val="80000"/>
              </a:lnSpc>
              <a:buSzPct val="155000"/>
              <a:buFontTx/>
              <a:buChar char="•"/>
            </a:pPr>
            <a:r>
              <a:rPr lang="en-US" sz="2200" dirty="0" smtClean="0">
                <a:solidFill>
                  <a:srgbClr val="CC0000"/>
                </a:solidFill>
              </a:rPr>
              <a:t>Service Set Identifier (SSID),</a:t>
            </a:r>
            <a:r>
              <a:rPr lang="en-US" sz="2200" dirty="0" smtClean="0"/>
              <a:t> a unique character string used to identify an access point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5080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Wireless Networks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4000500"/>
          </a:xfrm>
        </p:spPr>
        <p:txBody>
          <a:bodyPr/>
          <a:lstStyle/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000" dirty="0" smtClean="0"/>
              <a:t>802.11b – 11 Mb/sec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Also known as </a:t>
            </a:r>
            <a:r>
              <a:rPr lang="en-US" sz="2000" dirty="0" smtClean="0">
                <a:solidFill>
                  <a:srgbClr val="CC0000"/>
                </a:solidFill>
              </a:rPr>
              <a:t>“Wi-Fi,”</a:t>
            </a:r>
            <a:r>
              <a:rPr lang="en-US" sz="2000" dirty="0" smtClean="0"/>
              <a:t> for Wireless Fidelity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802.11b was the </a:t>
            </a:r>
            <a:r>
              <a:rPr lang="en-US" sz="2000" dirty="0" smtClean="0">
                <a:solidFill>
                  <a:srgbClr val="CC0000"/>
                </a:solidFill>
              </a:rPr>
              <a:t>first to take hold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It is also the </a:t>
            </a:r>
            <a:r>
              <a:rPr lang="en-US" sz="2000" dirty="0" smtClean="0">
                <a:solidFill>
                  <a:srgbClr val="CC0000"/>
                </a:solidFill>
              </a:rPr>
              <a:t>least expensive</a:t>
            </a:r>
            <a:r>
              <a:rPr lang="en-US" sz="2000" dirty="0" smtClean="0"/>
              <a:t> of all the 802.11 WLAN technologies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000" dirty="0" smtClean="0"/>
              <a:t>802.11a – 54Mb/sec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Faster but </a:t>
            </a:r>
            <a:r>
              <a:rPr lang="en-US" sz="2000" dirty="0" smtClean="0">
                <a:solidFill>
                  <a:srgbClr val="FF0000"/>
                </a:solidFill>
              </a:rPr>
              <a:t>more expensive than 802.11b</a:t>
            </a:r>
            <a:r>
              <a:rPr lang="en-US" sz="2000" dirty="0" smtClean="0"/>
              <a:t> so not popular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Not compatible with 802.11b or 802.11g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000" dirty="0" smtClean="0"/>
              <a:t>802.11g – 54 Mb/sec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As </a:t>
            </a:r>
            <a:r>
              <a:rPr lang="en-US" sz="2000" dirty="0" smtClean="0">
                <a:solidFill>
                  <a:srgbClr val="FF0000"/>
                </a:solidFill>
              </a:rPr>
              <a:t>fast as 802.11a but using the same basic, inexpensive technology as 802.11b</a:t>
            </a:r>
          </a:p>
          <a:p>
            <a:pPr lvl="2" eaLnBrk="1" hangingPunct="1">
              <a:buSzPct val="155000"/>
            </a:pPr>
            <a:r>
              <a:rPr lang="en-US" sz="2000" dirty="0" smtClean="0"/>
              <a:t>Compatible with 802.11b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000" dirty="0" smtClean="0"/>
              <a:t>802.11n – 150 Mb/sec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000" dirty="0" smtClean="0"/>
              <a:t>802.11ac (still in draft), 802.11 ad (expected February 2014)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21167"/>
            <a:ext cx="7772400" cy="5715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Wireless Networks (continued)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Case Study – Wireless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477000" y="1651000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you provide wireless connectivity?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TCP/IP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core Internet </a:t>
            </a:r>
            <a:r>
              <a:rPr lang="en-US" smtClean="0">
                <a:solidFill>
                  <a:srgbClr val="FF0000"/>
                </a:solidFill>
              </a:rPr>
              <a:t>protocol suite</a:t>
            </a:r>
          </a:p>
          <a:p>
            <a:pPr eaLnBrk="1" hangingPunct="1"/>
            <a:r>
              <a:rPr lang="en-US" smtClean="0"/>
              <a:t>Delivers most services associated with the Internet</a:t>
            </a:r>
          </a:p>
          <a:p>
            <a:pPr lvl="1" eaLnBrk="1" hangingPunct="1"/>
            <a:r>
              <a:rPr lang="en-US" smtClean="0"/>
              <a:t>File transfer via FTP</a:t>
            </a:r>
          </a:p>
          <a:p>
            <a:pPr lvl="1" eaLnBrk="1" hangingPunct="1"/>
            <a:r>
              <a:rPr lang="en-US" smtClean="0"/>
              <a:t>Remote login via Telnet protocol</a:t>
            </a:r>
          </a:p>
          <a:p>
            <a:pPr lvl="1" eaLnBrk="1" hangingPunct="1"/>
            <a:r>
              <a:rPr lang="en-US" smtClean="0"/>
              <a:t>Electronic mail distribution via SMTP</a:t>
            </a:r>
          </a:p>
          <a:p>
            <a:pPr lvl="1" eaLnBrk="1" hangingPunct="1"/>
            <a:r>
              <a:rPr lang="en-US" smtClean="0"/>
              <a:t>Access to Web pages via HTTP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TCP/IP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core Internet </a:t>
            </a:r>
            <a:r>
              <a:rPr lang="en-US" smtClean="0">
                <a:solidFill>
                  <a:srgbClr val="FF0000"/>
                </a:solidFill>
              </a:rPr>
              <a:t>protocol suite</a:t>
            </a:r>
          </a:p>
          <a:p>
            <a:pPr eaLnBrk="1" hangingPunct="1"/>
            <a:r>
              <a:rPr lang="en-US" smtClean="0"/>
              <a:t>Delivers most services associated with the Internet</a:t>
            </a:r>
          </a:p>
          <a:p>
            <a:pPr lvl="1" eaLnBrk="1" hangingPunct="1"/>
            <a:r>
              <a:rPr lang="en-US" smtClean="0"/>
              <a:t>File transfer via FTP</a:t>
            </a:r>
          </a:p>
          <a:p>
            <a:pPr lvl="1" eaLnBrk="1" hangingPunct="1"/>
            <a:r>
              <a:rPr lang="en-US" smtClean="0"/>
              <a:t>Remote login via Telnet protocol</a:t>
            </a:r>
          </a:p>
          <a:p>
            <a:pPr lvl="1" eaLnBrk="1" hangingPunct="1"/>
            <a:r>
              <a:rPr lang="en-US" smtClean="0"/>
              <a:t>Electronic mail distribution via SMTP</a:t>
            </a:r>
          </a:p>
          <a:p>
            <a:pPr lvl="1" eaLnBrk="1" hangingPunct="1"/>
            <a:r>
              <a:rPr lang="en-US" smtClean="0"/>
              <a:t>Access to Web pages via HTTP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Life and Death of an IP Packet…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loss can't always be detected by a receiver if a(n) _____________ protocol is in use.</a:t>
            </a:r>
          </a:p>
          <a:p>
            <a:endParaRPr lang="en-US" dirty="0" smtClean="0"/>
          </a:p>
          <a:p>
            <a:r>
              <a:rPr lang="en-US" dirty="0" smtClean="0"/>
              <a:t>Under TCP/IP, a _______________ is the basic data transfer unit.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0955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connectionless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31623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datagram or packet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bits in an IP address?</a:t>
            </a:r>
          </a:p>
          <a:p>
            <a:pPr eaLnBrk="1" hangingPunct="1"/>
            <a:r>
              <a:rPr lang="en-US" smtClean="0"/>
              <a:t>How many of these bits identify the network?</a:t>
            </a:r>
          </a:p>
          <a:p>
            <a:pPr eaLnBrk="1" hangingPunct="1"/>
            <a:r>
              <a:rPr lang="en-US" smtClean="0"/>
              <a:t>How many of these bits identify the host on a particular network?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“network topology”?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79500"/>
            <a:ext cx="8763000" cy="368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55000"/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SzPct val="155000"/>
            </a:pPr>
            <a:r>
              <a:rPr lang="en-US" sz="2400" smtClean="0"/>
              <a:t>Two kinds of addresses: Logical or physical</a:t>
            </a:r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endParaRPr lang="en-US" sz="2200" smtClean="0"/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z="2200" smtClean="0"/>
              <a:t>Logical (or Network layer) can be </a:t>
            </a:r>
            <a:r>
              <a:rPr lang="en-US" sz="2200" smtClean="0">
                <a:solidFill>
                  <a:srgbClr val="CC0000"/>
                </a:solidFill>
              </a:rPr>
              <a:t>manually or automatically assigned</a:t>
            </a:r>
            <a:r>
              <a:rPr lang="en-US" sz="2200" smtClean="0"/>
              <a:t> and must follow rules set by the protocol standards</a:t>
            </a:r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endParaRPr lang="en-US" sz="2200" smtClean="0"/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z="2200" smtClean="0"/>
              <a:t>Physical (or MAC, or hardware) addresses are </a:t>
            </a:r>
            <a:r>
              <a:rPr lang="en-US" sz="2200" smtClean="0">
                <a:solidFill>
                  <a:srgbClr val="CC0000"/>
                </a:solidFill>
              </a:rPr>
              <a:t>assigned</a:t>
            </a:r>
            <a:r>
              <a:rPr lang="en-US" sz="2200" smtClean="0"/>
              <a:t> to a device’s network interface card at the factory </a:t>
            </a:r>
            <a:r>
              <a:rPr lang="en-US" sz="2200" smtClean="0">
                <a:solidFill>
                  <a:srgbClr val="CC0000"/>
                </a:solidFill>
              </a:rPr>
              <a:t>by its manufacturer</a:t>
            </a:r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endParaRPr lang="en-US" sz="2200" smtClean="0"/>
          </a:p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z="2200" smtClean="0"/>
              <a:t>Addresses on TCP/IP-based networks are often called </a:t>
            </a:r>
            <a:r>
              <a:rPr lang="en-US" sz="2200" smtClean="0">
                <a:solidFill>
                  <a:srgbClr val="CC0000"/>
                </a:solidFill>
              </a:rPr>
              <a:t>IP addresses</a:t>
            </a:r>
            <a:endParaRPr lang="en-US" sz="22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635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mtClean="0"/>
              <a:t>TCP/IP Addressing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3810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z="2200" smtClean="0"/>
              <a:t>IP addresses are assigned and used according to very specific parameters</a:t>
            </a:r>
          </a:p>
          <a:p>
            <a:pPr lvl="2" eaLnBrk="1" hangingPunct="1">
              <a:lnSpc>
                <a:spcPct val="90000"/>
              </a:lnSpc>
              <a:buSzPct val="155000"/>
            </a:pPr>
            <a:endParaRPr lang="en-US" sz="2200" smtClean="0"/>
          </a:p>
          <a:p>
            <a:pPr lvl="2" eaLnBrk="1" hangingPunct="1">
              <a:lnSpc>
                <a:spcPct val="90000"/>
              </a:lnSpc>
              <a:buSzPct val="155000"/>
            </a:pPr>
            <a:r>
              <a:rPr lang="en-US" sz="2200" smtClean="0"/>
              <a:t>Each IP address is a unique </a:t>
            </a:r>
            <a:r>
              <a:rPr lang="en-US" sz="2200" smtClean="0">
                <a:solidFill>
                  <a:srgbClr val="CC0000"/>
                </a:solidFill>
              </a:rPr>
              <a:t>32-bit number</a:t>
            </a:r>
            <a:r>
              <a:rPr lang="en-US" sz="2200" smtClean="0"/>
              <a:t>, divided into </a:t>
            </a:r>
            <a:r>
              <a:rPr lang="en-US" sz="2200" smtClean="0">
                <a:solidFill>
                  <a:srgbClr val="CC0000"/>
                </a:solidFill>
              </a:rPr>
              <a:t>four octets</a:t>
            </a:r>
            <a:r>
              <a:rPr lang="en-US" sz="2200" smtClean="0"/>
              <a:t>, or sets of 8-bits, that are separated by periods</a:t>
            </a:r>
          </a:p>
          <a:p>
            <a:pPr lvl="2" eaLnBrk="1" hangingPunct="1">
              <a:lnSpc>
                <a:spcPct val="90000"/>
              </a:lnSpc>
              <a:buSzPct val="155000"/>
            </a:pPr>
            <a:endParaRPr lang="en-US" sz="2200" smtClean="0"/>
          </a:p>
          <a:p>
            <a:pPr lvl="2" eaLnBrk="1" hangingPunct="1">
              <a:lnSpc>
                <a:spcPct val="90000"/>
              </a:lnSpc>
              <a:buSzPct val="155000"/>
            </a:pPr>
            <a:r>
              <a:rPr lang="en-US" sz="2200" smtClean="0"/>
              <a:t>An IP address contains two types of information: </a:t>
            </a:r>
            <a:r>
              <a:rPr lang="en-US" sz="2200" smtClean="0">
                <a:solidFill>
                  <a:srgbClr val="CC0000"/>
                </a:solidFill>
              </a:rPr>
              <a:t>network and host</a:t>
            </a:r>
          </a:p>
          <a:p>
            <a:pPr lvl="2" eaLnBrk="1" hangingPunct="1">
              <a:lnSpc>
                <a:spcPct val="90000"/>
              </a:lnSpc>
              <a:buSzPct val="155000"/>
            </a:pPr>
            <a:endParaRPr lang="en-US" sz="2200" smtClean="0"/>
          </a:p>
          <a:p>
            <a:pPr lvl="2" eaLnBrk="1" hangingPunct="1">
              <a:lnSpc>
                <a:spcPct val="90000"/>
              </a:lnSpc>
              <a:buSzPct val="155000"/>
            </a:pPr>
            <a:r>
              <a:rPr lang="en-US" sz="2200" smtClean="0"/>
              <a:t>From the first octet you can determine the network class</a:t>
            </a:r>
          </a:p>
          <a:p>
            <a:pPr lvl="3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mtClean="0"/>
              <a:t>Class A</a:t>
            </a:r>
          </a:p>
          <a:p>
            <a:pPr lvl="3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mtClean="0"/>
              <a:t>Class B</a:t>
            </a:r>
          </a:p>
          <a:p>
            <a:pPr lvl="3" eaLnBrk="1" hangingPunct="1">
              <a:lnSpc>
                <a:spcPct val="90000"/>
              </a:lnSpc>
              <a:buSzPct val="155000"/>
              <a:buFont typeface="Arial" charset="0"/>
              <a:buChar char="•"/>
            </a:pPr>
            <a:r>
              <a:rPr lang="en-US" smtClean="0"/>
              <a:t>Class C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21167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TCP/IP Addressing (continued)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06500"/>
            <a:ext cx="7772400" cy="3683000"/>
          </a:xfrm>
        </p:spPr>
        <p:txBody>
          <a:bodyPr/>
          <a:lstStyle/>
          <a:p>
            <a:pPr eaLnBrk="1" hangingPunct="1">
              <a:buSzPct val="155000"/>
            </a:pPr>
            <a:r>
              <a:rPr lang="en-US" sz="2400" b="1" smtClean="0"/>
              <a:t>Binary and Dotted Decimal Notation</a:t>
            </a:r>
          </a:p>
          <a:p>
            <a:pPr eaLnBrk="1" hangingPunct="1">
              <a:buSzPct val="155000"/>
            </a:pPr>
            <a:endParaRPr lang="en-US" sz="2400" b="1" smtClean="0"/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200" smtClean="0"/>
              <a:t>A </a:t>
            </a:r>
            <a:r>
              <a:rPr lang="en-US" sz="2200" smtClean="0">
                <a:solidFill>
                  <a:srgbClr val="CC0000"/>
                </a:solidFill>
              </a:rPr>
              <a:t>decimal number between 0 and 255</a:t>
            </a:r>
            <a:r>
              <a:rPr lang="en-US" sz="2200" smtClean="0"/>
              <a:t> represents each binary octet (for a total of 256 possibilities)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endParaRPr lang="en-US" sz="2200" smtClean="0"/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200" smtClean="0"/>
              <a:t>The </a:t>
            </a:r>
            <a:r>
              <a:rPr lang="en-US" sz="2200" smtClean="0">
                <a:solidFill>
                  <a:srgbClr val="CC0000"/>
                </a:solidFill>
              </a:rPr>
              <a:t>binary system is the way that computers interpret IP addresses</a:t>
            </a:r>
          </a:p>
          <a:p>
            <a:pPr lvl="1" eaLnBrk="1" hangingPunct="1">
              <a:buSzPct val="155000"/>
              <a:buFont typeface="Arial" charset="0"/>
              <a:buChar char="•"/>
            </a:pPr>
            <a:endParaRPr lang="en-US" sz="2200" smtClean="0">
              <a:solidFill>
                <a:srgbClr val="CC0000"/>
              </a:solidFill>
            </a:endParaRPr>
          </a:p>
          <a:p>
            <a:pPr lvl="1" eaLnBrk="1" hangingPunct="1">
              <a:buSzPct val="155000"/>
              <a:buFont typeface="Arial" charset="0"/>
              <a:buChar char="•"/>
            </a:pPr>
            <a:r>
              <a:rPr lang="en-US" sz="2200" smtClean="0"/>
              <a:t>In this system every piece of information is represented by 1s and 0s and each 1 or 0 constitutes a bit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TCP/IP Addressing (continued)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TCP/IP Addressing (continued)</a:t>
            </a:r>
          </a:p>
        </p:txBody>
      </p:sp>
      <p:pic>
        <p:nvPicPr>
          <p:cNvPr id="54276" name="Picture 3" descr="Tbl04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76098"/>
            <a:ext cx="8915400" cy="255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Fig04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40833"/>
            <a:ext cx="8591550" cy="49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5833"/>
            <a:ext cx="7772400" cy="952500"/>
          </a:xfrm>
        </p:spPr>
        <p:txBody>
          <a:bodyPr/>
          <a:lstStyle/>
          <a:p>
            <a:pPr eaLnBrk="1" hangingPunct="1"/>
            <a:r>
              <a:rPr lang="en-US" b="0" smtClean="0"/>
              <a:t>TCP/IP Addressing (continued)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In Class Activity – ipconfig /all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1206501"/>
          <a:ext cx="6705600" cy="452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Visio" r:id="rId4" imgW="9419539" imgH="7628455" progId="Visio.Drawing.11">
                  <p:embed/>
                </p:oleObj>
              </mc:Choice>
              <mc:Fallback>
                <p:oleObj name="Visio" r:id="rId4" imgW="9419539" imgH="762845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06501"/>
                        <a:ext cx="6705600" cy="4526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096000" y="1397000"/>
            <a:ext cx="2819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IP Addresses </a:t>
            </a:r>
            <a:r>
              <a:rPr lang="en-US" dirty="0" smtClean="0"/>
              <a:t>&amp; </a:t>
            </a:r>
            <a:r>
              <a:rPr lang="en-US" dirty="0"/>
              <a:t>Default Gateway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05833"/>
            <a:ext cx="8763000" cy="952500"/>
          </a:xfrm>
        </p:spPr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3746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technology do we use to hand out IP addresses?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to I check my current IP address and see which server handed it out?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technology do we use to map IP addresses to names?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technology do we use to map names to IP addresses?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tool do I use to query either a name or an IP address?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3118A4-CBE0-4E83-9254-90F0228AA2B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DHCP</a:t>
            </a:r>
          </a:p>
        </p:txBody>
      </p:sp>
      <p:pic>
        <p:nvPicPr>
          <p:cNvPr id="59396" name="Picture 3" descr="Fig04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6" y="698500"/>
            <a:ext cx="8112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smtClean="0"/>
              <a:t>In Class Activity –               ipconfig /release &amp; ipconfig /renew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44450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6477000" y="165100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DHCP Servers </a:t>
            </a:r>
          </a:p>
        </p:txBody>
      </p:sp>
      <p:sp>
        <p:nvSpPr>
          <p:cNvPr id="695302" name="Line 6"/>
          <p:cNvSpPr>
            <a:spLocks noChangeShapeType="1"/>
          </p:cNvSpPr>
          <p:nvPr/>
        </p:nvSpPr>
        <p:spPr bwMode="auto">
          <a:xfrm flipH="1">
            <a:off x="2057400" y="1841500"/>
            <a:ext cx="441960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5303" name="Line 7"/>
          <p:cNvSpPr>
            <a:spLocks noChangeShapeType="1"/>
          </p:cNvSpPr>
          <p:nvPr/>
        </p:nvSpPr>
        <p:spPr bwMode="auto">
          <a:xfrm flipH="1">
            <a:off x="5943600" y="1841500"/>
            <a:ext cx="5334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1" grpId="0"/>
      <p:bldP spid="695302" grpId="0" animBg="1"/>
      <p:bldP spid="69530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>
                <a:solidFill>
                  <a:srgbClr val="0000FF"/>
                </a:solidFill>
                <a:latin typeface="Arial" charset="0"/>
              </a:rPr>
              <a:t>TCP/IP (continued)</a:t>
            </a:r>
          </a:p>
        </p:txBody>
      </p:sp>
      <p:pic>
        <p:nvPicPr>
          <p:cNvPr id="61444" name="Picture 3" descr="Fig04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214" y="167571"/>
            <a:ext cx="5589587" cy="52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05833"/>
            <a:ext cx="7772400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Network Topology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0167"/>
            <a:ext cx="7772400" cy="3429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are the three basic geometric shapes upon which all network design is based?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3545" name="ShockwaveFlash1" r:id="rId2" imgW="5792760" imgH="4114800"/>
        </mc:Choice>
        <mc:Fallback>
          <p:control name="ShockwaveFlash1" r:id="rId2" imgW="5792760" imgH="4114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333500"/>
                  <a:ext cx="5791200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mtClean="0"/>
              <a:t>In Class Activity - nslookup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6477000" y="165100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DNS Servers </a:t>
            </a:r>
          </a:p>
        </p:txBody>
      </p:sp>
      <p:sp>
        <p:nvSpPr>
          <p:cNvPr id="696326" name="Line 6"/>
          <p:cNvSpPr>
            <a:spLocks noChangeShapeType="1"/>
          </p:cNvSpPr>
          <p:nvPr/>
        </p:nvSpPr>
        <p:spPr bwMode="auto">
          <a:xfrm flipH="1">
            <a:off x="2057400" y="1841500"/>
            <a:ext cx="441960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27" name="Line 7"/>
          <p:cNvSpPr>
            <a:spLocks noChangeShapeType="1"/>
          </p:cNvSpPr>
          <p:nvPr/>
        </p:nvSpPr>
        <p:spPr bwMode="auto">
          <a:xfrm flipH="1">
            <a:off x="5943600" y="1841500"/>
            <a:ext cx="5334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5" grpId="0"/>
      <p:bldP spid="696326" grpId="0" animBg="1"/>
      <p:bldP spid="6963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can be configured to utilize ______ which will hand out IP addresses from a pool of available IP addresses.</a:t>
            </a:r>
          </a:p>
          <a:p>
            <a:endParaRPr lang="en-US" dirty="0" smtClean="0"/>
          </a:p>
          <a:p>
            <a:r>
              <a:rPr lang="en-US" dirty="0" smtClean="0"/>
              <a:t>When an application needs to map a name to an IP address or an IP address to a name, the application depends on services from ____.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1672167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43815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500"/>
            <a:ext cx="7772400" cy="952500"/>
          </a:xfrm>
        </p:spPr>
        <p:txBody>
          <a:bodyPr/>
          <a:lstStyle/>
          <a:p>
            <a:pPr eaLnBrk="1" hangingPunct="1"/>
            <a:r>
              <a:rPr lang="en-US" sz="4000" smtClean="0"/>
              <a:t>Case Study – Focus on Networks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0" y="742598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7348" name="Object 4"/>
          <p:cNvGraphicFramePr>
            <a:graphicFrameLocks noChangeAspect="1"/>
          </p:cNvGraphicFramePr>
          <p:nvPr/>
        </p:nvGraphicFramePr>
        <p:xfrm>
          <a:off x="1381126" y="1270000"/>
          <a:ext cx="5781675" cy="446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6" y="1270000"/>
                        <a:ext cx="5781675" cy="4466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49" name="Oval 5"/>
          <p:cNvSpPr>
            <a:spLocks noChangeArrowheads="1"/>
          </p:cNvSpPr>
          <p:nvPr/>
        </p:nvSpPr>
        <p:spPr bwMode="auto">
          <a:xfrm>
            <a:off x="1447800" y="12700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0" name="Oval 6"/>
          <p:cNvSpPr>
            <a:spLocks noChangeArrowheads="1"/>
          </p:cNvSpPr>
          <p:nvPr/>
        </p:nvSpPr>
        <p:spPr bwMode="auto">
          <a:xfrm>
            <a:off x="3276600" y="1206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1" name="Oval 7"/>
          <p:cNvSpPr>
            <a:spLocks noChangeArrowheads="1"/>
          </p:cNvSpPr>
          <p:nvPr/>
        </p:nvSpPr>
        <p:spPr bwMode="auto">
          <a:xfrm>
            <a:off x="1371600" y="1968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2" name="Oval 8"/>
          <p:cNvSpPr>
            <a:spLocks noChangeArrowheads="1"/>
          </p:cNvSpPr>
          <p:nvPr/>
        </p:nvSpPr>
        <p:spPr bwMode="auto">
          <a:xfrm>
            <a:off x="4953000" y="19050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3" name="Oval 9"/>
          <p:cNvSpPr>
            <a:spLocks noChangeArrowheads="1"/>
          </p:cNvSpPr>
          <p:nvPr/>
        </p:nvSpPr>
        <p:spPr bwMode="auto">
          <a:xfrm>
            <a:off x="1295400" y="2603500"/>
            <a:ext cx="1752600" cy="24130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4" name="Oval 10"/>
          <p:cNvSpPr>
            <a:spLocks noChangeArrowheads="1"/>
          </p:cNvSpPr>
          <p:nvPr/>
        </p:nvSpPr>
        <p:spPr bwMode="auto">
          <a:xfrm>
            <a:off x="5105400" y="2667000"/>
            <a:ext cx="2057400" cy="2222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5" name="Oval 11"/>
          <p:cNvSpPr>
            <a:spLocks noChangeArrowheads="1"/>
          </p:cNvSpPr>
          <p:nvPr/>
        </p:nvSpPr>
        <p:spPr bwMode="auto">
          <a:xfrm>
            <a:off x="3276600" y="3302000"/>
            <a:ext cx="1752600" cy="10160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6" name="Oval 12"/>
          <p:cNvSpPr>
            <a:spLocks noChangeArrowheads="1"/>
          </p:cNvSpPr>
          <p:nvPr/>
        </p:nvSpPr>
        <p:spPr bwMode="auto">
          <a:xfrm>
            <a:off x="5562600" y="5016500"/>
            <a:ext cx="1752600" cy="8255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6858000" y="1778001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LANs</a:t>
            </a:r>
          </a:p>
        </p:txBody>
      </p:sp>
      <p:sp>
        <p:nvSpPr>
          <p:cNvPr id="697358" name="Text Box 14"/>
          <p:cNvSpPr txBox="1">
            <a:spLocks noChangeArrowheads="1"/>
          </p:cNvSpPr>
          <p:nvPr/>
        </p:nvSpPr>
        <p:spPr bwMode="auto">
          <a:xfrm>
            <a:off x="7239000" y="2730501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Switches</a:t>
            </a: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 flipH="1" flipV="1">
            <a:off x="5334000" y="2349500"/>
            <a:ext cx="18288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 flipH="1" flipV="1">
            <a:off x="4343400" y="2095500"/>
            <a:ext cx="28194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 flipH="1" flipV="1">
            <a:off x="3048000" y="1841500"/>
            <a:ext cx="4114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 flipH="1" flipV="1">
            <a:off x="2971800" y="2413000"/>
            <a:ext cx="419100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3" name="Line 19"/>
          <p:cNvSpPr>
            <a:spLocks noChangeShapeType="1"/>
          </p:cNvSpPr>
          <p:nvPr/>
        </p:nvSpPr>
        <p:spPr bwMode="auto">
          <a:xfrm flipH="1">
            <a:off x="3124200" y="2921000"/>
            <a:ext cx="40386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4" name="Line 20"/>
          <p:cNvSpPr>
            <a:spLocks noChangeShapeType="1"/>
          </p:cNvSpPr>
          <p:nvPr/>
        </p:nvSpPr>
        <p:spPr bwMode="auto">
          <a:xfrm flipH="1">
            <a:off x="5181600" y="29210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5" name="Line 21"/>
          <p:cNvSpPr>
            <a:spLocks noChangeShapeType="1"/>
          </p:cNvSpPr>
          <p:nvPr/>
        </p:nvSpPr>
        <p:spPr bwMode="auto">
          <a:xfrm flipH="1">
            <a:off x="6019800" y="2921000"/>
            <a:ext cx="1143000" cy="222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6" name="Text Box 22"/>
          <p:cNvSpPr txBox="1">
            <a:spLocks noChangeArrowheads="1"/>
          </p:cNvSpPr>
          <p:nvPr/>
        </p:nvSpPr>
        <p:spPr bwMode="auto">
          <a:xfrm>
            <a:off x="0" y="380294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Routers</a:t>
            </a: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 flipV="1">
            <a:off x="1295400" y="3111500"/>
            <a:ext cx="19050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 flipV="1">
            <a:off x="1295400" y="3111500"/>
            <a:ext cx="32766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 flipV="1">
            <a:off x="1295400" y="2349500"/>
            <a:ext cx="25146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70" name="Text Box 26"/>
          <p:cNvSpPr txBox="1">
            <a:spLocks noChangeArrowheads="1"/>
          </p:cNvSpPr>
          <p:nvPr/>
        </p:nvSpPr>
        <p:spPr bwMode="auto">
          <a:xfrm>
            <a:off x="7315200" y="3556000"/>
            <a:ext cx="167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DNS &amp; DHCP</a:t>
            </a:r>
          </a:p>
        </p:txBody>
      </p:sp>
      <p:sp>
        <p:nvSpPr>
          <p:cNvPr id="697371" name="Line 27"/>
          <p:cNvSpPr>
            <a:spLocks noChangeShapeType="1"/>
          </p:cNvSpPr>
          <p:nvPr/>
        </p:nvSpPr>
        <p:spPr bwMode="auto">
          <a:xfrm flipH="1" flipV="1">
            <a:off x="6553200" y="3238500"/>
            <a:ext cx="7620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372" name="Line 28"/>
          <p:cNvSpPr>
            <a:spLocks noChangeShapeType="1"/>
          </p:cNvSpPr>
          <p:nvPr/>
        </p:nvSpPr>
        <p:spPr bwMode="auto">
          <a:xfrm flipH="1" flipV="1">
            <a:off x="2590800" y="3238500"/>
            <a:ext cx="47244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9" grpId="0" animBg="1"/>
      <p:bldP spid="697349" grpId="1" animBg="1"/>
      <p:bldP spid="697350" grpId="0" animBg="1"/>
      <p:bldP spid="697350" grpId="1" animBg="1"/>
      <p:bldP spid="697351" grpId="0" animBg="1"/>
      <p:bldP spid="697351" grpId="1" animBg="1"/>
      <p:bldP spid="697352" grpId="0" animBg="1"/>
      <p:bldP spid="697352" grpId="1" animBg="1"/>
      <p:bldP spid="697353" grpId="0" animBg="1"/>
      <p:bldP spid="697353" grpId="1" animBg="1"/>
      <p:bldP spid="697354" grpId="0" animBg="1"/>
      <p:bldP spid="697354" grpId="1" animBg="1"/>
      <p:bldP spid="697355" grpId="0" animBg="1"/>
      <p:bldP spid="697355" grpId="1" animBg="1"/>
      <p:bldP spid="697356" grpId="0" animBg="1"/>
      <p:bldP spid="697356" grpId="1" animBg="1"/>
      <p:bldP spid="697357" grpId="0"/>
      <p:bldP spid="697357" grpId="1"/>
      <p:bldP spid="697358" grpId="0"/>
      <p:bldP spid="697358" grpId="1"/>
      <p:bldP spid="697359" grpId="0" animBg="1"/>
      <p:bldP spid="697359" grpId="1" animBg="1"/>
      <p:bldP spid="697360" grpId="0" animBg="1"/>
      <p:bldP spid="697360" grpId="1" animBg="1"/>
      <p:bldP spid="697361" grpId="0" animBg="1"/>
      <p:bldP spid="697361" grpId="1" animBg="1"/>
      <p:bldP spid="697362" grpId="0" animBg="1"/>
      <p:bldP spid="697362" grpId="1" animBg="1"/>
      <p:bldP spid="697363" grpId="0" animBg="1"/>
      <p:bldP spid="697363" grpId="1" animBg="1"/>
      <p:bldP spid="697364" grpId="0" animBg="1"/>
      <p:bldP spid="697364" grpId="1" animBg="1"/>
      <p:bldP spid="697365" grpId="0" animBg="1"/>
      <p:bldP spid="697365" grpId="1" animBg="1"/>
      <p:bldP spid="697366" grpId="0"/>
      <p:bldP spid="697366" grpId="1"/>
      <p:bldP spid="697367" grpId="0" animBg="1"/>
      <p:bldP spid="697367" grpId="1" animBg="1"/>
      <p:bldP spid="697368" grpId="0" animBg="1"/>
      <p:bldP spid="697368" grpId="1" animBg="1"/>
      <p:bldP spid="697369" grpId="0" animBg="1"/>
      <p:bldP spid="697369" grpId="1" animBg="1"/>
      <p:bldP spid="697370" grpId="0"/>
      <p:bldP spid="697370" grpId="1"/>
      <p:bldP spid="697371" grpId="0" animBg="1"/>
      <p:bldP spid="697371" grpId="1" animBg="1"/>
      <p:bldP spid="697372" grpId="0" animBg="1"/>
      <p:bldP spid="69737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Networks</a:t>
            </a:r>
          </a:p>
          <a:p>
            <a:pPr lvl="1" eaLnBrk="1" hangingPunct="1"/>
            <a:r>
              <a:rPr lang="en-US" smtClean="0"/>
              <a:t>Network topology</a:t>
            </a:r>
          </a:p>
          <a:p>
            <a:pPr lvl="1" eaLnBrk="1" hangingPunct="1"/>
            <a:r>
              <a:rPr lang="en-US" smtClean="0"/>
              <a:t>Addressing and routing</a:t>
            </a:r>
          </a:p>
          <a:p>
            <a:pPr lvl="1" eaLnBrk="1" hangingPunct="1"/>
            <a:r>
              <a:rPr lang="en-US" smtClean="0"/>
              <a:t>Media access control</a:t>
            </a:r>
          </a:p>
          <a:p>
            <a:pPr lvl="1" eaLnBrk="1" hangingPunct="1"/>
            <a:r>
              <a:rPr lang="en-US" smtClean="0"/>
              <a:t>Network hardware</a:t>
            </a:r>
          </a:p>
          <a:p>
            <a:pPr lvl="1" eaLnBrk="1" hangingPunct="1"/>
            <a:r>
              <a:rPr lang="en-US" smtClean="0"/>
              <a:t>TCP/IP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Fig09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578556"/>
            <a:ext cx="7007225" cy="49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11"/>
          <p:cNvSpPr>
            <a:spLocks noChangeShapeType="1"/>
          </p:cNvSpPr>
          <p:nvPr/>
        </p:nvSpPr>
        <p:spPr bwMode="auto">
          <a:xfrm flipV="1">
            <a:off x="4495800" y="8255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12"/>
          <p:cNvSpPr>
            <a:spLocks noChangeShapeType="1"/>
          </p:cNvSpPr>
          <p:nvPr/>
        </p:nvSpPr>
        <p:spPr bwMode="auto">
          <a:xfrm flipV="1">
            <a:off x="4495800" y="1714500"/>
            <a:ext cx="259080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3"/>
          <p:cNvSpPr>
            <a:spLocks noChangeShapeType="1"/>
          </p:cNvSpPr>
          <p:nvPr/>
        </p:nvSpPr>
        <p:spPr bwMode="auto">
          <a:xfrm flipH="1" flipV="1">
            <a:off x="1447800" y="1651000"/>
            <a:ext cx="30480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 flipH="1">
            <a:off x="1828800" y="2794000"/>
            <a:ext cx="2667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15"/>
          <p:cNvSpPr>
            <a:spLocks noChangeShapeType="1"/>
          </p:cNvSpPr>
          <p:nvPr/>
        </p:nvSpPr>
        <p:spPr bwMode="auto">
          <a:xfrm>
            <a:off x="4495800" y="2794000"/>
            <a:ext cx="2133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2" name="Picture 5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2104320"/>
            <a:ext cx="1819275" cy="15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1270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50" y="4254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91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98" name="Picture 17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40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2"/>
          <p:cNvSpPr>
            <a:spLocks noChangeShapeType="1"/>
          </p:cNvSpPr>
          <p:nvPr/>
        </p:nvSpPr>
        <p:spPr bwMode="auto">
          <a:xfrm flipH="1">
            <a:off x="838200" y="1778000"/>
            <a:ext cx="3657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4495800" y="1778000"/>
            <a:ext cx="373380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4495800" y="1778000"/>
            <a:ext cx="0" cy="184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H="1">
            <a:off x="2590800" y="1841500"/>
            <a:ext cx="1905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4495800" y="1841500"/>
            <a:ext cx="182880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6" name="Picture 7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1151820"/>
            <a:ext cx="1819275" cy="150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38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650" y="3238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850" y="3238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38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444500"/>
            <a:ext cx="7772400" cy="9525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22" name="Picture 14" descr="j0205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38500"/>
            <a:ext cx="114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Fig09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889000"/>
            <a:ext cx="74644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14055</TotalTime>
  <Words>1855</Words>
  <Application>Microsoft Office PowerPoint</Application>
  <PresentationFormat>On-screen Show (16:10)</PresentationFormat>
  <Paragraphs>293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Visio</vt:lpstr>
      <vt:lpstr>Module 4 - Networking</vt:lpstr>
      <vt:lpstr>Agenda</vt:lpstr>
      <vt:lpstr>Case Study – Focus on Networks</vt:lpstr>
      <vt:lpstr>Question</vt:lpstr>
      <vt:lpstr>Network 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– Topology</vt:lpstr>
      <vt:lpstr>What did you learn?</vt:lpstr>
      <vt:lpstr>Addressing and Routing</vt:lpstr>
      <vt:lpstr>PowerPoint Presentation</vt:lpstr>
      <vt:lpstr>Question?</vt:lpstr>
      <vt:lpstr>Media Access Control </vt:lpstr>
      <vt:lpstr>PowerPoint Presentation</vt:lpstr>
      <vt:lpstr>PowerPoint Presentation</vt:lpstr>
      <vt:lpstr>What did you learn?</vt:lpstr>
      <vt:lpstr>Question?</vt:lpstr>
      <vt:lpstr>Network Hardware</vt:lpstr>
      <vt:lpstr>Question?</vt:lpstr>
      <vt:lpstr>Case Study – Switches &amp; Hubs</vt:lpstr>
      <vt:lpstr>Case Study – Switches &amp; Hubs</vt:lpstr>
      <vt:lpstr>Case Study – Routers</vt:lpstr>
      <vt:lpstr>What did you learn?</vt:lpstr>
      <vt:lpstr>What did you learn?</vt:lpstr>
      <vt:lpstr>Question?</vt:lpstr>
      <vt:lpstr>Wireless Networks</vt:lpstr>
      <vt:lpstr>Wireless Networks (continued)</vt:lpstr>
      <vt:lpstr>Case Study – Wireless</vt:lpstr>
      <vt:lpstr>TCP/IP</vt:lpstr>
      <vt:lpstr>TCP/IP</vt:lpstr>
      <vt:lpstr>PowerPoint Presentation</vt:lpstr>
      <vt:lpstr>What did you learn?</vt:lpstr>
      <vt:lpstr>Question?</vt:lpstr>
      <vt:lpstr> TCP/IP Addressing</vt:lpstr>
      <vt:lpstr>TCP/IP Addressing (continued)</vt:lpstr>
      <vt:lpstr>TCP/IP Addressing (continued)</vt:lpstr>
      <vt:lpstr>TCP/IP Addressing (continued)</vt:lpstr>
      <vt:lpstr>TCP/IP Addressing (continued)</vt:lpstr>
      <vt:lpstr>In Class Activity – ipconfig /all</vt:lpstr>
      <vt:lpstr>Question?</vt:lpstr>
      <vt:lpstr>DHCP</vt:lpstr>
      <vt:lpstr>In Class Activity –               ipconfig /release &amp; ipconfig /renew</vt:lpstr>
      <vt:lpstr>TCP/IP (continued)</vt:lpstr>
      <vt:lpstr>DNS</vt:lpstr>
      <vt:lpstr>In Class Activity - nslookup</vt:lpstr>
      <vt:lpstr>What did you learn?</vt:lpstr>
      <vt:lpstr>Case Study – Focus on Networks</vt:lpstr>
      <vt:lpstr>Review</vt:lpstr>
    </vt:vector>
  </TitlesOfParts>
  <Manager>Mirella Misiaszek</Manager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Architecture, Fifth Edition</dc:title>
  <dc:subject>Chapter 9: Computer Networks</dc:subject>
  <dc:creator/>
  <cp:keywords>Presenter - Anne Ketchen</cp:keywords>
  <cp:lastModifiedBy>Patrick Wasson</cp:lastModifiedBy>
  <cp:revision>359</cp:revision>
  <dcterms:created xsi:type="dcterms:W3CDTF">2004-08-05T16:05:47Z</dcterms:created>
  <dcterms:modified xsi:type="dcterms:W3CDTF">2016-08-09T19:57:09Z</dcterms:modified>
  <cp:category>ISBN: 0-619-216921</cp:category>
</cp:coreProperties>
</file>