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9" r:id="rId1"/>
  </p:sldMasterIdLst>
  <p:notesMasterIdLst>
    <p:notesMasterId r:id="rId57"/>
  </p:notesMasterIdLst>
  <p:handoutMasterIdLst>
    <p:handoutMasterId r:id="rId58"/>
  </p:handout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2" r:id="rId21"/>
    <p:sldId id="343" r:id="rId22"/>
    <p:sldId id="344" r:id="rId23"/>
    <p:sldId id="345" r:id="rId24"/>
    <p:sldId id="346" r:id="rId25"/>
    <p:sldId id="347" r:id="rId26"/>
    <p:sldId id="348" r:id="rId27"/>
    <p:sldId id="349" r:id="rId28"/>
    <p:sldId id="350" r:id="rId29"/>
    <p:sldId id="351" r:id="rId30"/>
    <p:sldId id="352" r:id="rId31"/>
    <p:sldId id="353" r:id="rId32"/>
    <p:sldId id="354" r:id="rId33"/>
    <p:sldId id="355" r:id="rId34"/>
    <p:sldId id="356" r:id="rId35"/>
    <p:sldId id="357" r:id="rId36"/>
    <p:sldId id="358" r:id="rId37"/>
    <p:sldId id="359" r:id="rId38"/>
    <p:sldId id="360" r:id="rId39"/>
    <p:sldId id="361" r:id="rId40"/>
    <p:sldId id="362" r:id="rId41"/>
    <p:sldId id="363" r:id="rId42"/>
    <p:sldId id="364" r:id="rId43"/>
    <p:sldId id="365" r:id="rId44"/>
    <p:sldId id="366" r:id="rId45"/>
    <p:sldId id="367" r:id="rId46"/>
    <p:sldId id="368" r:id="rId47"/>
    <p:sldId id="369" r:id="rId48"/>
    <p:sldId id="370" r:id="rId49"/>
    <p:sldId id="371" r:id="rId50"/>
    <p:sldId id="372" r:id="rId51"/>
    <p:sldId id="373" r:id="rId52"/>
    <p:sldId id="374" r:id="rId53"/>
    <p:sldId id="375" r:id="rId54"/>
    <p:sldId id="376" r:id="rId55"/>
    <p:sldId id="377" r:id="rId56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20396D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452" autoAdjust="0"/>
  </p:normalViewPr>
  <p:slideViewPr>
    <p:cSldViewPr>
      <p:cViewPr varScale="1">
        <p:scale>
          <a:sx n="79" d="100"/>
          <a:sy n="79" d="100"/>
        </p:scale>
        <p:origin x="-96" y="-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633A84-D730-4DB1-B585-7559B92CE5D8}" type="datetimeFigureOut">
              <a:rPr lang="en-US"/>
              <a:pPr>
                <a:defRPr/>
              </a:pPr>
              <a:t>2/10/2016</a:t>
            </a:fld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C669EC8-97E7-4C24-A864-1853E7508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857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2C5A2EE-74B4-4329-B2EC-6DFE0575E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556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143000"/>
            <a:ext cx="7772400" cy="553998"/>
          </a:xfrm>
        </p:spPr>
        <p:txBody>
          <a:bodyPr lIns="0" tIns="0" rIns="0" bIns="0" anchor="t" anchorCtr="0">
            <a:spAutoFit/>
          </a:bodyPr>
          <a:lstStyle>
            <a:lvl1pPr>
              <a:defRPr sz="3600" b="1" i="0" baseline="0">
                <a:solidFill>
                  <a:srgbClr val="000099"/>
                </a:solidFill>
              </a:defRPr>
            </a:lvl1pPr>
          </a:lstStyle>
          <a:p>
            <a:r>
              <a:rPr lang="en-US" dirty="0" smtClean="0"/>
              <a:t>Chapter number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 smtClean="0">
              <a:latin typeface="Times New Roman"/>
            </a:endParaRP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C4,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387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 dirty="0" smtClean="0"/>
          </a:p>
          <a:p>
            <a:pPr algn="r">
              <a:defRPr/>
            </a:pPr>
            <a:r>
              <a:rPr lang="en-US" sz="900" dirty="0" smtClean="0">
                <a:solidFill>
                  <a:schemeClr val="bg1"/>
                </a:solidFill>
                <a:latin typeface="Arial Narrow" pitchFamily="34" charset="0"/>
              </a:rPr>
              <a:t>C4,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700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20396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2743200" y="6248400"/>
            <a:ext cx="3657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800" b="1" i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76200" y="6248400"/>
            <a:ext cx="27432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50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© 2016, Mike Murach &amp; Associates, Inc.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 Narrow" pitchFamily="34" charset="0"/>
              </a:defRPr>
            </a:lvl1pPr>
          </a:lstStyle>
          <a:p>
            <a:pPr algn="l">
              <a:defRPr/>
            </a:pPr>
            <a:endParaRPr lang="en-US" sz="1400" dirty="0" smtClean="0">
              <a:latin typeface="Times New Roman"/>
            </a:endParaRP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C4,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30" y="6397412"/>
            <a:ext cx="1228170" cy="2319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package" Target="../embeddings/Microsoft_Word_Document1.docx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1.emf"/><Relationship Id="rId4" Type="http://schemas.openxmlformats.org/officeDocument/2006/relationships/package" Target="../embeddings/Microsoft_Word_Document10.doc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2.emf"/><Relationship Id="rId4" Type="http://schemas.openxmlformats.org/officeDocument/2006/relationships/package" Target="../embeddings/Microsoft_Word_Document11.doc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3.emf"/><Relationship Id="rId4" Type="http://schemas.openxmlformats.org/officeDocument/2006/relationships/package" Target="../embeddings/Microsoft_Word_Document12.doc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4.emf"/><Relationship Id="rId4" Type="http://schemas.openxmlformats.org/officeDocument/2006/relationships/package" Target="../embeddings/Microsoft_Word_Document13.doc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5.emf"/><Relationship Id="rId4" Type="http://schemas.openxmlformats.org/officeDocument/2006/relationships/package" Target="../embeddings/Microsoft_Word_Document14.doc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6.emf"/><Relationship Id="rId4" Type="http://schemas.openxmlformats.org/officeDocument/2006/relationships/package" Target="../embeddings/Microsoft_Word_Document15.doc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7.emf"/><Relationship Id="rId4" Type="http://schemas.openxmlformats.org/officeDocument/2006/relationships/package" Target="../embeddings/Microsoft_Word_Document16.doc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8.emf"/><Relationship Id="rId4" Type="http://schemas.openxmlformats.org/officeDocument/2006/relationships/package" Target="../embeddings/Microsoft_Word_Document17.doc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19.emf"/><Relationship Id="rId4" Type="http://schemas.openxmlformats.org/officeDocument/2006/relationships/package" Target="../embeddings/Microsoft_Word_Document18.docx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20.emf"/><Relationship Id="rId4" Type="http://schemas.openxmlformats.org/officeDocument/2006/relationships/package" Target="../embeddings/Microsoft_Word_Document19.docx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Word_Document2.docx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21.emf"/><Relationship Id="rId4" Type="http://schemas.openxmlformats.org/officeDocument/2006/relationships/package" Target="../embeddings/Microsoft_Word_Document20.docx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22.emf"/><Relationship Id="rId4" Type="http://schemas.openxmlformats.org/officeDocument/2006/relationships/package" Target="../embeddings/Microsoft_Word_Document21.docx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23.emf"/><Relationship Id="rId4" Type="http://schemas.openxmlformats.org/officeDocument/2006/relationships/package" Target="../embeddings/Microsoft_Word_Document22.docx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24.emf"/><Relationship Id="rId4" Type="http://schemas.openxmlformats.org/officeDocument/2006/relationships/package" Target="../embeddings/Microsoft_Word_Document23.docx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25.emf"/><Relationship Id="rId4" Type="http://schemas.openxmlformats.org/officeDocument/2006/relationships/package" Target="../embeddings/Microsoft_Word_Document24.docx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26.emf"/><Relationship Id="rId4" Type="http://schemas.openxmlformats.org/officeDocument/2006/relationships/package" Target="../embeddings/Microsoft_Word_Document25.docx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27.emf"/><Relationship Id="rId4" Type="http://schemas.openxmlformats.org/officeDocument/2006/relationships/package" Target="../embeddings/Microsoft_Word_Document26.docx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28.emf"/><Relationship Id="rId4" Type="http://schemas.openxmlformats.org/officeDocument/2006/relationships/package" Target="../embeddings/Microsoft_Word_Document27.docx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29.emf"/><Relationship Id="rId4" Type="http://schemas.openxmlformats.org/officeDocument/2006/relationships/package" Target="../embeddings/Microsoft_Word_Document28.docx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30.emf"/><Relationship Id="rId4" Type="http://schemas.openxmlformats.org/officeDocument/2006/relationships/package" Target="../embeddings/Microsoft_Word_Document29.docx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Word_Document3.docx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31.emf"/><Relationship Id="rId4" Type="http://schemas.openxmlformats.org/officeDocument/2006/relationships/package" Target="../embeddings/Microsoft_Word_Document30.docx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32.emf"/><Relationship Id="rId4" Type="http://schemas.openxmlformats.org/officeDocument/2006/relationships/package" Target="../embeddings/Microsoft_Word_Document31.docx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33.emf"/><Relationship Id="rId4" Type="http://schemas.openxmlformats.org/officeDocument/2006/relationships/package" Target="../embeddings/Microsoft_Word_Document32.docx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34.emf"/><Relationship Id="rId4" Type="http://schemas.openxmlformats.org/officeDocument/2006/relationships/package" Target="../embeddings/Microsoft_Word_Document33.docx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35.emf"/><Relationship Id="rId4" Type="http://schemas.openxmlformats.org/officeDocument/2006/relationships/package" Target="../embeddings/Microsoft_Word_Document34.docx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36.emf"/><Relationship Id="rId4" Type="http://schemas.openxmlformats.org/officeDocument/2006/relationships/package" Target="../embeddings/Microsoft_Word_Document35.docx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37.emf"/><Relationship Id="rId4" Type="http://schemas.openxmlformats.org/officeDocument/2006/relationships/package" Target="../embeddings/Microsoft_Word_Document36.docx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38.emf"/><Relationship Id="rId4" Type="http://schemas.openxmlformats.org/officeDocument/2006/relationships/package" Target="../embeddings/Microsoft_Word_Document37.docx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39.emf"/><Relationship Id="rId4" Type="http://schemas.openxmlformats.org/officeDocument/2006/relationships/package" Target="../embeddings/Microsoft_Word_Document38.docx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40.emf"/><Relationship Id="rId4" Type="http://schemas.openxmlformats.org/officeDocument/2006/relationships/package" Target="../embeddings/Microsoft_Word_Document39.doc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Word_Document4.docx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5" Type="http://schemas.openxmlformats.org/officeDocument/2006/relationships/image" Target="../media/image41.emf"/><Relationship Id="rId4" Type="http://schemas.openxmlformats.org/officeDocument/2006/relationships/package" Target="../embeddings/Microsoft_Word_Document40.docx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5" Type="http://schemas.openxmlformats.org/officeDocument/2006/relationships/image" Target="../media/image42.emf"/><Relationship Id="rId4" Type="http://schemas.openxmlformats.org/officeDocument/2006/relationships/package" Target="../embeddings/Microsoft_Word_Document41.docx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5" Type="http://schemas.openxmlformats.org/officeDocument/2006/relationships/image" Target="../media/image43.emf"/><Relationship Id="rId4" Type="http://schemas.openxmlformats.org/officeDocument/2006/relationships/package" Target="../embeddings/Microsoft_Word_Document42.docx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5" Type="http://schemas.openxmlformats.org/officeDocument/2006/relationships/image" Target="../media/image44.emf"/><Relationship Id="rId4" Type="http://schemas.openxmlformats.org/officeDocument/2006/relationships/package" Target="../embeddings/Microsoft_Word_Document43.docx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Relationship Id="rId5" Type="http://schemas.openxmlformats.org/officeDocument/2006/relationships/image" Target="../media/image45.emf"/><Relationship Id="rId4" Type="http://schemas.openxmlformats.org/officeDocument/2006/relationships/package" Target="../embeddings/Microsoft_Word_Document44.docx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5" Type="http://schemas.openxmlformats.org/officeDocument/2006/relationships/image" Target="../media/image46.emf"/><Relationship Id="rId4" Type="http://schemas.openxmlformats.org/officeDocument/2006/relationships/package" Target="../embeddings/Microsoft_Word_Document45.docx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Relationship Id="rId5" Type="http://schemas.openxmlformats.org/officeDocument/2006/relationships/image" Target="../media/image47.emf"/><Relationship Id="rId4" Type="http://schemas.openxmlformats.org/officeDocument/2006/relationships/package" Target="../embeddings/Microsoft_Word_Document46.docx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Relationship Id="rId5" Type="http://schemas.openxmlformats.org/officeDocument/2006/relationships/image" Target="../media/image48.emf"/><Relationship Id="rId4" Type="http://schemas.openxmlformats.org/officeDocument/2006/relationships/package" Target="../embeddings/Microsoft_Word_Document47.docx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8.vml"/><Relationship Id="rId5" Type="http://schemas.openxmlformats.org/officeDocument/2006/relationships/image" Target="../media/image50.emf"/><Relationship Id="rId4" Type="http://schemas.openxmlformats.org/officeDocument/2006/relationships/package" Target="../embeddings/Microsoft_Word_Document48.doc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Word_Document5.docx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9.vml"/><Relationship Id="rId5" Type="http://schemas.openxmlformats.org/officeDocument/2006/relationships/image" Target="../media/image51.emf"/><Relationship Id="rId4" Type="http://schemas.openxmlformats.org/officeDocument/2006/relationships/package" Target="../embeddings/Microsoft_Word_Document49.docx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0.vml"/><Relationship Id="rId5" Type="http://schemas.openxmlformats.org/officeDocument/2006/relationships/image" Target="../media/image53.emf"/><Relationship Id="rId4" Type="http://schemas.openxmlformats.org/officeDocument/2006/relationships/package" Target="../embeddings/Microsoft_Word_Document50.docx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1.vml"/><Relationship Id="rId5" Type="http://schemas.openxmlformats.org/officeDocument/2006/relationships/image" Target="../media/image54.emf"/><Relationship Id="rId4" Type="http://schemas.openxmlformats.org/officeDocument/2006/relationships/package" Target="../embeddings/Microsoft_Word_Document51.docx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2.vml"/><Relationship Id="rId4" Type="http://schemas.openxmlformats.org/officeDocument/2006/relationships/image" Target="../media/image55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3.vml"/><Relationship Id="rId4" Type="http://schemas.openxmlformats.org/officeDocument/2006/relationships/image" Target="../media/image5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Word_Document6.doc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8.emf"/><Relationship Id="rId4" Type="http://schemas.openxmlformats.org/officeDocument/2006/relationships/package" Target="../embeddings/Microsoft_Word_Document7.doc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9.emf"/><Relationship Id="rId4" Type="http://schemas.openxmlformats.org/officeDocument/2006/relationships/package" Target="../embeddings/Microsoft_Word_Document8.doc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Word_Document9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4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smtClean="0">
              <a:latin typeface="Times New Roman"/>
            </a:endParaRPr>
          </a:p>
          <a:p>
            <a:pPr>
              <a:defRPr/>
            </a:pPr>
            <a:r>
              <a:rPr lang="en-US" smtClean="0">
                <a:solidFill>
                  <a:schemeClr val="bg1"/>
                </a:solidFill>
              </a:rPr>
              <a:t>C4,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</a:t>
            </a:fld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4054893"/>
              </p:ext>
            </p:extLst>
          </p:nvPr>
        </p:nvGraphicFramePr>
        <p:xfrm>
          <a:off x="914400" y="1676400"/>
          <a:ext cx="7301323" cy="2484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Document" r:id="rId4" imgW="7301323" imgH="2484455" progId="Word.Document.12">
                  <p:embed/>
                </p:oleObj>
              </mc:Choice>
              <mc:Fallback>
                <p:oleObj name="Document" r:id="rId4" imgW="7301323" imgH="248445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676400"/>
                        <a:ext cx="7301323" cy="24844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495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400110"/>
          </a:xfrm>
        </p:spPr>
        <p:txBody>
          <a:bodyPr/>
          <a:lstStyle/>
          <a:p>
            <a:r>
              <a:rPr lang="en-US" dirty="0"/>
              <a:t>How to declare and initialize a constant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C4,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10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6657310"/>
              </p:ext>
            </p:extLst>
          </p:nvPr>
        </p:nvGraphicFramePr>
        <p:xfrm>
          <a:off x="914400" y="990600"/>
          <a:ext cx="7301323" cy="3651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Document" r:id="rId4" imgW="7301323" imgH="3651789" progId="Word.Document.12">
                  <p:embed/>
                </p:oleObj>
              </mc:Choice>
              <mc:Fallback>
                <p:oleObj name="Document" r:id="rId4" imgW="7301323" imgH="365178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990600"/>
                        <a:ext cx="7301323" cy="36510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220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400110"/>
          </a:xfrm>
        </p:spPr>
        <p:txBody>
          <a:bodyPr/>
          <a:lstStyle/>
          <a:p>
            <a:r>
              <a:rPr lang="en-US" dirty="0"/>
              <a:t>Arithmetic operators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C4,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11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5744926"/>
              </p:ext>
            </p:extLst>
          </p:nvPr>
        </p:nvGraphicFramePr>
        <p:xfrm>
          <a:off x="928277" y="1125538"/>
          <a:ext cx="7301323" cy="4205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Document" r:id="rId4" imgW="7301323" imgH="4205930" progId="Word.Document.12">
                  <p:embed/>
                </p:oleObj>
              </mc:Choice>
              <mc:Fallback>
                <p:oleObj name="Document" r:id="rId4" imgW="7301323" imgH="420593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28277" y="1125538"/>
                        <a:ext cx="7301323" cy="42059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09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400110"/>
          </a:xfrm>
        </p:spPr>
        <p:txBody>
          <a:bodyPr/>
          <a:lstStyle/>
          <a:p>
            <a:r>
              <a:rPr lang="en-US" dirty="0"/>
              <a:t>Arithmetic operators (cont.)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C4,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12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22623"/>
              </p:ext>
            </p:extLst>
          </p:nvPr>
        </p:nvGraphicFramePr>
        <p:xfrm>
          <a:off x="914400" y="1146175"/>
          <a:ext cx="7245350" cy="285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Document" r:id="rId4" imgW="7301323" imgH="2888089" progId="Word.Document.12">
                  <p:embed/>
                </p:oleObj>
              </mc:Choice>
              <mc:Fallback>
                <p:oleObj name="Document" r:id="rId4" imgW="7301323" imgH="288808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146175"/>
                        <a:ext cx="7245350" cy="2852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965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400110"/>
          </a:xfrm>
        </p:spPr>
        <p:txBody>
          <a:bodyPr/>
          <a:lstStyle/>
          <a:p>
            <a:r>
              <a:rPr lang="en-US" dirty="0"/>
              <a:t>Arithmetic expressions that use integers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C4,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13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0667510"/>
              </p:ext>
            </p:extLst>
          </p:nvPr>
        </p:nvGraphicFramePr>
        <p:xfrm>
          <a:off x="990600" y="1195387"/>
          <a:ext cx="7300912" cy="230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Document" r:id="rId4" imgW="7301323" imgH="2310183" progId="Word.Document.12">
                  <p:embed/>
                </p:oleObj>
              </mc:Choice>
              <mc:Fallback>
                <p:oleObj name="Document" r:id="rId4" imgW="7301323" imgH="23101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1195387"/>
                        <a:ext cx="7300912" cy="2309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290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400110"/>
          </a:xfrm>
        </p:spPr>
        <p:txBody>
          <a:bodyPr/>
          <a:lstStyle/>
          <a:p>
            <a:r>
              <a:rPr lang="en-US" dirty="0"/>
              <a:t>Arithmetic expressions that use decimals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C4,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14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215429"/>
              </p:ext>
            </p:extLst>
          </p:nvPr>
        </p:nvGraphicFramePr>
        <p:xfrm>
          <a:off x="990600" y="1143000"/>
          <a:ext cx="7300912" cy="230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Document" r:id="rId4" imgW="7301323" imgH="2310183" progId="Word.Document.12">
                  <p:embed/>
                </p:oleObj>
              </mc:Choice>
              <mc:Fallback>
                <p:oleObj name="Document" r:id="rId4" imgW="7301323" imgH="23101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1143000"/>
                        <a:ext cx="7300912" cy="2309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632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400110"/>
          </a:xfrm>
        </p:spPr>
        <p:txBody>
          <a:bodyPr/>
          <a:lstStyle/>
          <a:p>
            <a:r>
              <a:rPr lang="en-US" dirty="0"/>
              <a:t>Assignment operators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C4,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15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8195941"/>
              </p:ext>
            </p:extLst>
          </p:nvPr>
        </p:nvGraphicFramePr>
        <p:xfrm>
          <a:off x="990600" y="1187372"/>
          <a:ext cx="7301323" cy="2775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Document" r:id="rId4" imgW="7301323" imgH="2775028" progId="Word.Document.12">
                  <p:embed/>
                </p:oleObj>
              </mc:Choice>
              <mc:Fallback>
                <p:oleObj name="Document" r:id="rId4" imgW="7301323" imgH="277502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1187372"/>
                        <a:ext cx="7301323" cy="27750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530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400110"/>
          </a:xfrm>
        </p:spPr>
        <p:txBody>
          <a:bodyPr/>
          <a:lstStyle/>
          <a:p>
            <a:r>
              <a:rPr lang="en-US" dirty="0"/>
              <a:t>The syntax for a simple assignment 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C4,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16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429718"/>
              </p:ext>
            </p:extLst>
          </p:nvPr>
        </p:nvGraphicFramePr>
        <p:xfrm>
          <a:off x="914400" y="1143000"/>
          <a:ext cx="7301323" cy="1844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Document" r:id="rId4" imgW="7301323" imgH="1844618" progId="Word.Document.12">
                  <p:embed/>
                </p:oleObj>
              </mc:Choice>
              <mc:Fallback>
                <p:oleObj name="Document" r:id="rId4" imgW="7301323" imgH="184461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1323" cy="18446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267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71381"/>
            <a:ext cx="7315200" cy="800219"/>
          </a:xfrm>
        </p:spPr>
        <p:txBody>
          <a:bodyPr/>
          <a:lstStyle/>
          <a:p>
            <a:r>
              <a:rPr lang="en-US" dirty="0"/>
              <a:t>Statements that use the same variable </a:t>
            </a:r>
            <a:br>
              <a:rPr lang="en-US" dirty="0"/>
            </a:br>
            <a:r>
              <a:rPr lang="en-US" dirty="0"/>
              <a:t>on both sides of the equals sign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C4,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17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7749901"/>
              </p:ext>
            </p:extLst>
          </p:nvPr>
        </p:nvGraphicFramePr>
        <p:xfrm>
          <a:off x="914400" y="1447800"/>
          <a:ext cx="7301323" cy="2426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name="Document" r:id="rId4" imgW="7301323" imgH="2426124" progId="Word.Document.12">
                  <p:embed/>
                </p:oleObj>
              </mc:Choice>
              <mc:Fallback>
                <p:oleObj name="Document" r:id="rId4" imgW="7301323" imgH="242612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447800"/>
                        <a:ext cx="7301323" cy="24261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37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848600" cy="800219"/>
          </a:xfrm>
        </p:spPr>
        <p:txBody>
          <a:bodyPr/>
          <a:lstStyle/>
          <a:p>
            <a:r>
              <a:rPr lang="en-US" dirty="0"/>
              <a:t>The order of precedence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/>
              <a:t>arithmetic operations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C4,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18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8255577"/>
              </p:ext>
            </p:extLst>
          </p:nvPr>
        </p:nvGraphicFramePr>
        <p:xfrm>
          <a:off x="990600" y="1574610"/>
          <a:ext cx="7301323" cy="1473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name="Document" r:id="rId4" imgW="7301323" imgH="1473390" progId="Word.Document.12">
                  <p:embed/>
                </p:oleObj>
              </mc:Choice>
              <mc:Fallback>
                <p:oleObj name="Document" r:id="rId4" imgW="7301323" imgH="147339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1574610"/>
                        <a:ext cx="7301323" cy="1473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165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71381"/>
            <a:ext cx="7315200" cy="800219"/>
          </a:xfrm>
        </p:spPr>
        <p:txBody>
          <a:bodyPr/>
          <a:lstStyle/>
          <a:p>
            <a:r>
              <a:rPr lang="en-US" dirty="0"/>
              <a:t>A calculation that uses the default order </a:t>
            </a:r>
            <a:br>
              <a:rPr lang="en-US" dirty="0"/>
            </a:br>
            <a:r>
              <a:rPr lang="en-US" dirty="0"/>
              <a:t>of precedence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C4,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19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6530613"/>
              </p:ext>
            </p:extLst>
          </p:nvPr>
        </p:nvGraphicFramePr>
        <p:xfrm>
          <a:off x="914400" y="1447800"/>
          <a:ext cx="7301323" cy="431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3" name="Document" r:id="rId4" imgW="7301323" imgH="4315750" progId="Word.Document.12">
                  <p:embed/>
                </p:oleObj>
              </mc:Choice>
              <mc:Fallback>
                <p:oleObj name="Document" r:id="rId4" imgW="7301323" imgH="431575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447800"/>
                        <a:ext cx="7301323" cy="431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296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400110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C4,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2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4333690"/>
              </p:ext>
            </p:extLst>
          </p:nvPr>
        </p:nvGraphicFramePr>
        <p:xfrm>
          <a:off x="995363" y="1065213"/>
          <a:ext cx="7243762" cy="454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Document" r:id="rId4" imgW="7301323" imgH="4585800" progId="Word.Document.12">
                  <p:embed/>
                </p:oleObj>
              </mc:Choice>
              <mc:Fallback>
                <p:oleObj name="Document" r:id="rId4" imgW="7301323" imgH="4585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5363" y="1065213"/>
                        <a:ext cx="7243762" cy="4541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364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400110"/>
          </a:xfrm>
        </p:spPr>
        <p:txBody>
          <a:bodyPr/>
          <a:lstStyle/>
          <a:p>
            <a:r>
              <a:rPr lang="en-US" dirty="0"/>
              <a:t>How implicit casting works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C4,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20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6079046"/>
              </p:ext>
            </p:extLst>
          </p:nvPr>
        </p:nvGraphicFramePr>
        <p:xfrm>
          <a:off x="1004888" y="1031875"/>
          <a:ext cx="7300912" cy="392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7" name="Document" r:id="rId4" imgW="7301323" imgH="3921838" progId="Word.Document.12">
                  <p:embed/>
                </p:oleObj>
              </mc:Choice>
              <mc:Fallback>
                <p:oleObj name="Document" r:id="rId4" imgW="7301323" imgH="392183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04888" y="1031875"/>
                        <a:ext cx="7300912" cy="3921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509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400110"/>
          </a:xfrm>
        </p:spPr>
        <p:txBody>
          <a:bodyPr/>
          <a:lstStyle/>
          <a:p>
            <a:r>
              <a:rPr lang="en-US" dirty="0"/>
              <a:t>How to code an explicit cast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C4,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21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4107712"/>
              </p:ext>
            </p:extLst>
          </p:nvPr>
        </p:nvGraphicFramePr>
        <p:xfrm>
          <a:off x="990600" y="1066800"/>
          <a:ext cx="7300912" cy="3846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1" name="Document" r:id="rId4" imgW="7301323" imgH="3847305" progId="Word.Document.12">
                  <p:embed/>
                </p:oleObj>
              </mc:Choice>
              <mc:Fallback>
                <p:oleObj name="Document" r:id="rId4" imgW="7301323" imgH="384730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1066800"/>
                        <a:ext cx="7300912" cy="3846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963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400110"/>
          </a:xfrm>
        </p:spPr>
        <p:txBody>
          <a:bodyPr/>
          <a:lstStyle/>
          <a:p>
            <a:r>
              <a:rPr lang="en-US" dirty="0"/>
              <a:t>Five static methods of the Math class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C4,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22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5542783"/>
              </p:ext>
            </p:extLst>
          </p:nvPr>
        </p:nvGraphicFramePr>
        <p:xfrm>
          <a:off x="990600" y="1066800"/>
          <a:ext cx="7301323" cy="2927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5" name="Document" r:id="rId4" imgW="7301323" imgH="2927696" progId="Word.Document.12">
                  <p:embed/>
                </p:oleObj>
              </mc:Choice>
              <mc:Fallback>
                <p:oleObj name="Document" r:id="rId4" imgW="7301323" imgH="292769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1066800"/>
                        <a:ext cx="7301323" cy="29276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519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800219"/>
          </a:xfrm>
        </p:spPr>
        <p:txBody>
          <a:bodyPr/>
          <a:lstStyle/>
          <a:p>
            <a:r>
              <a:rPr lang="en-US" dirty="0"/>
              <a:t>Statements that use static methods </a:t>
            </a:r>
            <a:br>
              <a:rPr lang="en-US" dirty="0"/>
            </a:br>
            <a:r>
              <a:rPr lang="en-US" dirty="0"/>
              <a:t>of the Math class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C4,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23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2039847"/>
              </p:ext>
            </p:extLst>
          </p:nvPr>
        </p:nvGraphicFramePr>
        <p:xfrm>
          <a:off x="990600" y="1524000"/>
          <a:ext cx="7300912" cy="323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9" name="Document" r:id="rId4" imgW="7301323" imgH="3231232" progId="Word.Document.12">
                  <p:embed/>
                </p:oleObj>
              </mc:Choice>
              <mc:Fallback>
                <p:oleObj name="Document" r:id="rId4" imgW="7301323" imgH="323123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1524000"/>
                        <a:ext cx="7300912" cy="3230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812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400110"/>
          </a:xfrm>
        </p:spPr>
        <p:txBody>
          <a:bodyPr/>
          <a:lstStyle/>
          <a:p>
            <a:r>
              <a:rPr lang="en-US" dirty="0"/>
              <a:t>Results from static methods of the Math class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C4,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24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1994719"/>
              </p:ext>
            </p:extLst>
          </p:nvPr>
        </p:nvGraphicFramePr>
        <p:xfrm>
          <a:off x="990600" y="1066800"/>
          <a:ext cx="7300912" cy="463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3" name="Document" r:id="rId4" imgW="7301323" imgH="4636209" progId="Word.Document.12">
                  <p:embed/>
                </p:oleObj>
              </mc:Choice>
              <mc:Fallback>
                <p:oleObj name="Document" r:id="rId4" imgW="7301323" imgH="463620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1066800"/>
                        <a:ext cx="7300912" cy="4633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296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400110"/>
          </a:xfrm>
        </p:spPr>
        <p:txBody>
          <a:bodyPr/>
          <a:lstStyle/>
          <a:p>
            <a:r>
              <a:rPr lang="en-US" dirty="0"/>
              <a:t>How to declare and initialize a string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C4,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25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0533114"/>
              </p:ext>
            </p:extLst>
          </p:nvPr>
        </p:nvGraphicFramePr>
        <p:xfrm>
          <a:off x="914400" y="1143000"/>
          <a:ext cx="7301323" cy="3689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7" name="Document" r:id="rId4" imgW="7301323" imgH="3689956" progId="Word.Document.12">
                  <p:embed/>
                </p:oleObj>
              </mc:Choice>
              <mc:Fallback>
                <p:oleObj name="Document" r:id="rId4" imgW="7301323" imgH="368995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1323" cy="36892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185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400110"/>
          </a:xfrm>
        </p:spPr>
        <p:txBody>
          <a:bodyPr/>
          <a:lstStyle/>
          <a:p>
            <a:r>
              <a:rPr lang="en-US" dirty="0"/>
              <a:t>How to append one string to another string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C4,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26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1917650"/>
              </p:ext>
            </p:extLst>
          </p:nvPr>
        </p:nvGraphicFramePr>
        <p:xfrm>
          <a:off x="914400" y="1143000"/>
          <a:ext cx="7301323" cy="2885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1" name="Document" r:id="rId4" imgW="7301323" imgH="2885928" progId="Word.Document.12">
                  <p:embed/>
                </p:oleObj>
              </mc:Choice>
              <mc:Fallback>
                <p:oleObj name="Document" r:id="rId4" imgW="7301323" imgH="288592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1323" cy="28859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098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400110"/>
          </a:xfrm>
        </p:spPr>
        <p:txBody>
          <a:bodyPr/>
          <a:lstStyle/>
          <a:p>
            <a:r>
              <a:rPr lang="en-US" dirty="0"/>
              <a:t>Common escape </a:t>
            </a:r>
            <a:r>
              <a:rPr lang="en-US" dirty="0" smtClean="0"/>
              <a:t>sequences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C4,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27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3836321"/>
              </p:ext>
            </p:extLst>
          </p:nvPr>
        </p:nvGraphicFramePr>
        <p:xfrm>
          <a:off x="990600" y="1143000"/>
          <a:ext cx="7301323" cy="23548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6" name="Document" r:id="rId4" imgW="7301323" imgH="2354831" progId="Word.Document.12">
                  <p:embed/>
                </p:oleObj>
              </mc:Choice>
              <mc:Fallback>
                <p:oleObj name="Document" r:id="rId4" imgW="7301323" imgH="235483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1143000"/>
                        <a:ext cx="7301323" cy="23548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046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400110"/>
          </a:xfrm>
        </p:spPr>
        <p:txBody>
          <a:bodyPr/>
          <a:lstStyle/>
          <a:p>
            <a:r>
              <a:rPr lang="en-US" dirty="0"/>
              <a:t>Examples that use escape sequences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C4,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28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6802307"/>
              </p:ext>
            </p:extLst>
          </p:nvPr>
        </p:nvGraphicFramePr>
        <p:xfrm>
          <a:off x="1004477" y="1094542"/>
          <a:ext cx="7301323" cy="4468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9" name="Document" r:id="rId4" imgW="7301323" imgH="4468058" progId="Word.Document.12">
                  <p:embed/>
                </p:oleObj>
              </mc:Choice>
              <mc:Fallback>
                <p:oleObj name="Document" r:id="rId4" imgW="7301323" imgH="446805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04477" y="1094542"/>
                        <a:ext cx="7301323" cy="44680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703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400110"/>
          </a:xfrm>
        </p:spPr>
        <p:txBody>
          <a:bodyPr/>
          <a:lstStyle/>
          <a:p>
            <a:r>
              <a:rPr lang="en-US" dirty="0"/>
              <a:t>Examples that use verbatim string literals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C4,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29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3024497"/>
              </p:ext>
            </p:extLst>
          </p:nvPr>
        </p:nvGraphicFramePr>
        <p:xfrm>
          <a:off x="1004477" y="1143000"/>
          <a:ext cx="7301323" cy="2627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3" name="Document" r:id="rId4" imgW="7301323" imgH="2627761" progId="Word.Document.12">
                  <p:embed/>
                </p:oleObj>
              </mc:Choice>
              <mc:Fallback>
                <p:oleObj name="Document" r:id="rId4" imgW="7301323" imgH="262776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04477" y="1143000"/>
                        <a:ext cx="7301323" cy="26277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912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400110"/>
          </a:xfrm>
        </p:spPr>
        <p:txBody>
          <a:bodyPr/>
          <a:lstStyle/>
          <a:p>
            <a:r>
              <a:rPr lang="en-US" dirty="0"/>
              <a:t>Objectives (cont.)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C4,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3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1364478"/>
              </p:ext>
            </p:extLst>
          </p:nvPr>
        </p:nvGraphicFramePr>
        <p:xfrm>
          <a:off x="990600" y="1066800"/>
          <a:ext cx="7301323" cy="39373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Document" r:id="rId4" imgW="7301323" imgH="3937321" progId="Word.Document.12">
                  <p:embed/>
                </p:oleObj>
              </mc:Choice>
              <mc:Fallback>
                <p:oleObj name="Document" r:id="rId4" imgW="7301323" imgH="393732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1066800"/>
                        <a:ext cx="7301323" cy="39373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383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71381"/>
            <a:ext cx="7315200" cy="800219"/>
          </a:xfrm>
        </p:spPr>
        <p:txBody>
          <a:bodyPr/>
          <a:lstStyle/>
          <a:p>
            <a:r>
              <a:rPr lang="en-US" dirty="0"/>
              <a:t>Common .NET structures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that </a:t>
            </a:r>
            <a:r>
              <a:rPr lang="en-US" dirty="0"/>
              <a:t>define value types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C4,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30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563211"/>
              </p:ext>
            </p:extLst>
          </p:nvPr>
        </p:nvGraphicFramePr>
        <p:xfrm>
          <a:off x="1004502" y="1437375"/>
          <a:ext cx="7377498" cy="450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7" name="Document" r:id="rId4" imgW="7377498" imgH="4506225" progId="Word.Document.12">
                  <p:embed/>
                </p:oleObj>
              </mc:Choice>
              <mc:Fallback>
                <p:oleObj name="Document" r:id="rId4" imgW="7377498" imgH="450622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04502" y="1437375"/>
                        <a:ext cx="7377498" cy="4506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973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800219"/>
          </a:xfrm>
        </p:spPr>
        <p:txBody>
          <a:bodyPr/>
          <a:lstStyle/>
          <a:p>
            <a:r>
              <a:rPr lang="en-US" dirty="0"/>
              <a:t>Common .NET classes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that </a:t>
            </a:r>
            <a:r>
              <a:rPr lang="en-US" dirty="0"/>
              <a:t>define reference types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C4,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31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8588921"/>
              </p:ext>
            </p:extLst>
          </p:nvPr>
        </p:nvGraphicFramePr>
        <p:xfrm>
          <a:off x="990600" y="1541258"/>
          <a:ext cx="7377498" cy="1430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1" name="Document" r:id="rId4" imgW="7377498" imgH="1430542" progId="Word.Document.12">
                  <p:embed/>
                </p:oleObj>
              </mc:Choice>
              <mc:Fallback>
                <p:oleObj name="Document" r:id="rId4" imgW="7377498" imgH="143054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1541258"/>
                        <a:ext cx="7377498" cy="14305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440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400110"/>
          </a:xfrm>
        </p:spPr>
        <p:txBody>
          <a:bodyPr/>
          <a:lstStyle/>
          <a:p>
            <a:r>
              <a:rPr lang="en-US" dirty="0"/>
              <a:t>Common methods for data conversion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C4,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32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6986901"/>
              </p:ext>
            </p:extLst>
          </p:nvPr>
        </p:nvGraphicFramePr>
        <p:xfrm>
          <a:off x="990600" y="990600"/>
          <a:ext cx="7301323" cy="5195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5" name="Document" r:id="rId4" imgW="7301323" imgH="5195391" progId="Word.Document.12">
                  <p:embed/>
                </p:oleObj>
              </mc:Choice>
              <mc:Fallback>
                <p:oleObj name="Document" r:id="rId4" imgW="7301323" imgH="519539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990600"/>
                        <a:ext cx="7301323" cy="51953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755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800219"/>
          </a:xfrm>
        </p:spPr>
        <p:txBody>
          <a:bodyPr/>
          <a:lstStyle/>
          <a:p>
            <a:r>
              <a:rPr lang="en-US" dirty="0"/>
              <a:t>Some of the static methods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/>
              <a:t>the Convert class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C4,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33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7351688"/>
              </p:ext>
            </p:extLst>
          </p:nvPr>
        </p:nvGraphicFramePr>
        <p:xfrm>
          <a:off x="914400" y="1519238"/>
          <a:ext cx="7301323" cy="2891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9" name="Document" r:id="rId4" imgW="7301323" imgH="2891329" progId="Word.Document.12">
                  <p:embed/>
                </p:oleObj>
              </mc:Choice>
              <mc:Fallback>
                <p:oleObj name="Document" r:id="rId4" imgW="7301323" imgH="289132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519238"/>
                        <a:ext cx="7301323" cy="28913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295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800219"/>
          </a:xfrm>
        </p:spPr>
        <p:txBody>
          <a:bodyPr/>
          <a:lstStyle/>
          <a:p>
            <a:r>
              <a:rPr lang="en-US" dirty="0"/>
              <a:t>Statements that use </a:t>
            </a:r>
            <a:r>
              <a:rPr lang="en-US" dirty="0" err="1"/>
              <a:t>ToString</a:t>
            </a:r>
            <a:r>
              <a:rPr lang="en-US" dirty="0"/>
              <a:t>, Parse, </a:t>
            </a:r>
            <a:br>
              <a:rPr lang="en-US" dirty="0"/>
            </a:br>
            <a:r>
              <a:rPr lang="en-US" dirty="0"/>
              <a:t>and </a:t>
            </a:r>
            <a:r>
              <a:rPr lang="en-US" dirty="0" err="1"/>
              <a:t>TryParse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C4,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34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6261073"/>
              </p:ext>
            </p:extLst>
          </p:nvPr>
        </p:nvGraphicFramePr>
        <p:xfrm>
          <a:off x="914400" y="1524000"/>
          <a:ext cx="7300912" cy="305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3" name="Document" r:id="rId4" imgW="7301323" imgH="3056600" progId="Word.Document.12">
                  <p:embed/>
                </p:oleObj>
              </mc:Choice>
              <mc:Fallback>
                <p:oleObj name="Document" r:id="rId4" imgW="7301323" imgH="3056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524000"/>
                        <a:ext cx="7300912" cy="3055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331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800219"/>
          </a:xfrm>
        </p:spPr>
        <p:txBody>
          <a:bodyPr/>
          <a:lstStyle/>
          <a:p>
            <a:r>
              <a:rPr lang="en-US" dirty="0"/>
              <a:t>Conversion statements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that </a:t>
            </a:r>
            <a:r>
              <a:rPr lang="en-US" dirty="0"/>
              <a:t>use the Convert class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C4,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35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1120751"/>
              </p:ext>
            </p:extLst>
          </p:nvPr>
        </p:nvGraphicFramePr>
        <p:xfrm>
          <a:off x="990600" y="1586995"/>
          <a:ext cx="7301323" cy="1994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7" name="Document" r:id="rId4" imgW="7301323" imgH="1994405" progId="Word.Document.12">
                  <p:embed/>
                </p:oleObj>
              </mc:Choice>
              <mc:Fallback>
                <p:oleObj name="Document" r:id="rId4" imgW="7301323" imgH="199440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1586995"/>
                        <a:ext cx="7301323" cy="19944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995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400110"/>
          </a:xfrm>
        </p:spPr>
        <p:txBody>
          <a:bodyPr/>
          <a:lstStyle/>
          <a:p>
            <a:r>
              <a:rPr lang="en-US" dirty="0"/>
              <a:t>Standard numeric formatting codes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C4,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36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5889659"/>
              </p:ext>
            </p:extLst>
          </p:nvPr>
        </p:nvGraphicFramePr>
        <p:xfrm>
          <a:off x="990600" y="1143000"/>
          <a:ext cx="7301323" cy="3157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1" name="Document" r:id="rId4" imgW="7301323" imgH="3157058" progId="Word.Document.12">
                  <p:embed/>
                </p:oleObj>
              </mc:Choice>
              <mc:Fallback>
                <p:oleObj name="Document" r:id="rId4" imgW="7301323" imgH="315705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1143000"/>
                        <a:ext cx="7301323" cy="31570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746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800219"/>
          </a:xfrm>
        </p:spPr>
        <p:txBody>
          <a:bodyPr/>
          <a:lstStyle/>
          <a:p>
            <a:r>
              <a:rPr lang="en-US" dirty="0"/>
              <a:t>How to use the </a:t>
            </a:r>
            <a:r>
              <a:rPr lang="en-US" dirty="0" err="1"/>
              <a:t>ToString</a:t>
            </a:r>
            <a:r>
              <a:rPr lang="en-US" dirty="0"/>
              <a:t> method </a:t>
            </a:r>
            <a:br>
              <a:rPr lang="en-US" dirty="0"/>
            </a:br>
            <a:r>
              <a:rPr lang="en-US" dirty="0"/>
              <a:t>to format a number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C4,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37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0733517"/>
              </p:ext>
            </p:extLst>
          </p:nvPr>
        </p:nvGraphicFramePr>
        <p:xfrm>
          <a:off x="990600" y="1524000"/>
          <a:ext cx="7301323" cy="159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5" name="Document" r:id="rId4" imgW="7301323" imgH="1594012" progId="Word.Document.12">
                  <p:embed/>
                </p:oleObj>
              </mc:Choice>
              <mc:Fallback>
                <p:oleObj name="Document" r:id="rId4" imgW="7301323" imgH="15940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1524000"/>
                        <a:ext cx="7301323" cy="1594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573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800219"/>
          </a:xfrm>
        </p:spPr>
        <p:txBody>
          <a:bodyPr/>
          <a:lstStyle/>
          <a:p>
            <a:r>
              <a:rPr lang="en-US" dirty="0"/>
              <a:t>How to use the Format method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/>
              <a:t>the String class to format a number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C4,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38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2182739"/>
              </p:ext>
            </p:extLst>
          </p:nvPr>
        </p:nvGraphicFramePr>
        <p:xfrm>
          <a:off x="914400" y="1524000"/>
          <a:ext cx="7301323" cy="260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9" name="Document" r:id="rId4" imgW="7301323" imgH="2607237" progId="Word.Document.12">
                  <p:embed/>
                </p:oleObj>
              </mc:Choice>
              <mc:Fallback>
                <p:oleObj name="Document" r:id="rId4" imgW="7301323" imgH="260723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524000"/>
                        <a:ext cx="7301323" cy="2607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633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800219"/>
          </a:xfrm>
        </p:spPr>
        <p:txBody>
          <a:bodyPr/>
          <a:lstStyle/>
          <a:p>
            <a:r>
              <a:rPr lang="en-US" dirty="0"/>
              <a:t>Code that declares and uses variables </a:t>
            </a:r>
            <a:br>
              <a:rPr lang="en-US" dirty="0"/>
            </a:br>
            <a:r>
              <a:rPr lang="en-US" dirty="0"/>
              <a:t>with class scope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C4,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39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4506758"/>
              </p:ext>
            </p:extLst>
          </p:nvPr>
        </p:nvGraphicFramePr>
        <p:xfrm>
          <a:off x="990600" y="1524000"/>
          <a:ext cx="7300912" cy="455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3" name="Document" r:id="rId4" imgW="7301323" imgH="4555194" progId="Word.Document.12">
                  <p:embed/>
                </p:oleObj>
              </mc:Choice>
              <mc:Fallback>
                <p:oleObj name="Document" r:id="rId4" imgW="7301323" imgH="455519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1524000"/>
                        <a:ext cx="7300912" cy="4554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016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400110"/>
          </a:xfrm>
        </p:spPr>
        <p:txBody>
          <a:bodyPr/>
          <a:lstStyle/>
          <a:p>
            <a:r>
              <a:rPr lang="en-US" dirty="0"/>
              <a:t>Objectives (cont.)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C4,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4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529494"/>
              </p:ext>
            </p:extLst>
          </p:nvPr>
        </p:nvGraphicFramePr>
        <p:xfrm>
          <a:off x="990600" y="1282505"/>
          <a:ext cx="7301323" cy="1613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Document" r:id="rId4" imgW="7301323" imgH="1613095" progId="Word.Document.12">
                  <p:embed/>
                </p:oleObj>
              </mc:Choice>
              <mc:Fallback>
                <p:oleObj name="Document" r:id="rId4" imgW="7301323" imgH="16130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1282505"/>
                        <a:ext cx="7301323" cy="16130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939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400110"/>
          </a:xfrm>
        </p:spPr>
        <p:txBody>
          <a:bodyPr/>
          <a:lstStyle/>
          <a:p>
            <a:r>
              <a:rPr lang="en-US" dirty="0"/>
              <a:t>How to work with scope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C4,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40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9532290"/>
              </p:ext>
            </p:extLst>
          </p:nvPr>
        </p:nvGraphicFramePr>
        <p:xfrm>
          <a:off x="990600" y="1143000"/>
          <a:ext cx="7301323" cy="4467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8" name="Document" r:id="rId4" imgW="7301323" imgH="4467698" progId="Word.Document.12">
                  <p:embed/>
                </p:oleObj>
              </mc:Choice>
              <mc:Fallback>
                <p:oleObj name="Document" r:id="rId4" imgW="7301323" imgH="446769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1143000"/>
                        <a:ext cx="7301323" cy="44676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824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800219"/>
          </a:xfrm>
        </p:spPr>
        <p:txBody>
          <a:bodyPr/>
          <a:lstStyle/>
          <a:p>
            <a:r>
              <a:rPr lang="en-US" dirty="0"/>
              <a:t>Some of the constants </a:t>
            </a:r>
            <a:br>
              <a:rPr lang="en-US" dirty="0"/>
            </a:br>
            <a:r>
              <a:rPr lang="en-US" dirty="0"/>
              <a:t>in the </a:t>
            </a:r>
            <a:r>
              <a:rPr lang="en-US" dirty="0" err="1"/>
              <a:t>FormBorderStyle</a:t>
            </a:r>
            <a:r>
              <a:rPr lang="en-US" dirty="0"/>
              <a:t> enumeration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C4,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41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8843190"/>
              </p:ext>
            </p:extLst>
          </p:nvPr>
        </p:nvGraphicFramePr>
        <p:xfrm>
          <a:off x="914400" y="1480432"/>
          <a:ext cx="7301323" cy="3320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1" name="Document" r:id="rId4" imgW="7301323" imgH="3320168" progId="Word.Document.12">
                  <p:embed/>
                </p:oleObj>
              </mc:Choice>
              <mc:Fallback>
                <p:oleObj name="Document" r:id="rId4" imgW="7301323" imgH="332016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480432"/>
                        <a:ext cx="7301323" cy="33201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625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400110"/>
          </a:xfrm>
        </p:spPr>
        <p:txBody>
          <a:bodyPr/>
          <a:lstStyle/>
          <a:p>
            <a:r>
              <a:rPr lang="en-US" dirty="0"/>
              <a:t>The syntax for declaring an enumeration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C4,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42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4917995"/>
              </p:ext>
            </p:extLst>
          </p:nvPr>
        </p:nvGraphicFramePr>
        <p:xfrm>
          <a:off x="1004888" y="1204913"/>
          <a:ext cx="7300912" cy="115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5" name="Document" r:id="rId4" imgW="7301323" imgH="1157612" progId="Word.Document.12">
                  <p:embed/>
                </p:oleObj>
              </mc:Choice>
              <mc:Fallback>
                <p:oleObj name="Document" r:id="rId4" imgW="7301323" imgH="11576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04888" y="1204913"/>
                        <a:ext cx="7300912" cy="1157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065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71381"/>
            <a:ext cx="7315200" cy="800219"/>
          </a:xfrm>
        </p:spPr>
        <p:txBody>
          <a:bodyPr/>
          <a:lstStyle/>
          <a:p>
            <a:r>
              <a:rPr lang="en-US" dirty="0"/>
              <a:t>An enumeration that sets the constant values </a:t>
            </a:r>
            <a:br>
              <a:rPr lang="en-US" dirty="0"/>
            </a:br>
            <a:r>
              <a:rPr lang="en-US" dirty="0"/>
              <a:t>to 0, 1, and 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C4,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43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3936142"/>
              </p:ext>
            </p:extLst>
          </p:nvPr>
        </p:nvGraphicFramePr>
        <p:xfrm>
          <a:off x="914400" y="1447800"/>
          <a:ext cx="7301323" cy="3806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9" name="Document" r:id="rId4" imgW="7301323" imgH="3806977" progId="Word.Document.12">
                  <p:embed/>
                </p:oleObj>
              </mc:Choice>
              <mc:Fallback>
                <p:oleObj name="Document" r:id="rId4" imgW="7301323" imgH="380697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447800"/>
                        <a:ext cx="7301323" cy="38069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55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400110"/>
          </a:xfrm>
        </p:spPr>
        <p:txBody>
          <a:bodyPr/>
          <a:lstStyle/>
          <a:p>
            <a:r>
              <a:rPr lang="en-US" dirty="0"/>
              <a:t>Statements that use these enumerations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C4,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44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3983464"/>
              </p:ext>
            </p:extLst>
          </p:nvPr>
        </p:nvGraphicFramePr>
        <p:xfrm>
          <a:off x="990600" y="1143000"/>
          <a:ext cx="7300912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3" name="Document" r:id="rId4" imgW="7301323" imgH="841474" progId="Word.Document.12">
                  <p:embed/>
                </p:oleObj>
              </mc:Choice>
              <mc:Fallback>
                <p:oleObj name="Document" r:id="rId4" imgW="7301323" imgH="84147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1143000"/>
                        <a:ext cx="7300912" cy="841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884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71381"/>
            <a:ext cx="7315200" cy="800219"/>
          </a:xfrm>
        </p:spPr>
        <p:txBody>
          <a:bodyPr/>
          <a:lstStyle/>
          <a:p>
            <a:r>
              <a:rPr lang="en-US" dirty="0"/>
              <a:t>How to declare a value type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that </a:t>
            </a:r>
            <a:r>
              <a:rPr lang="en-US" dirty="0"/>
              <a:t>can contain </a:t>
            </a:r>
            <a:r>
              <a:rPr lang="en-US" dirty="0" smtClean="0"/>
              <a:t>null </a:t>
            </a:r>
            <a:r>
              <a:rPr lang="en-US" dirty="0"/>
              <a:t>values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C4,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45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7645884"/>
              </p:ext>
            </p:extLst>
          </p:nvPr>
        </p:nvGraphicFramePr>
        <p:xfrm>
          <a:off x="990600" y="1524000"/>
          <a:ext cx="7301323" cy="2839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7" name="Document" r:id="rId4" imgW="7301323" imgH="2839120" progId="Word.Document.12">
                  <p:embed/>
                </p:oleObj>
              </mc:Choice>
              <mc:Fallback>
                <p:oleObj name="Document" r:id="rId4" imgW="7301323" imgH="283912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1524000"/>
                        <a:ext cx="7301323" cy="2839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770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400110"/>
          </a:xfrm>
        </p:spPr>
        <p:txBody>
          <a:bodyPr/>
          <a:lstStyle/>
          <a:p>
            <a:r>
              <a:rPr lang="en-US" dirty="0"/>
              <a:t>Two properties for working with </a:t>
            </a:r>
            <a:r>
              <a:rPr lang="en-US" dirty="0" err="1"/>
              <a:t>nullable</a:t>
            </a:r>
            <a:r>
              <a:rPr lang="en-US" dirty="0"/>
              <a:t> types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C4,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46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8009198"/>
              </p:ext>
            </p:extLst>
          </p:nvPr>
        </p:nvGraphicFramePr>
        <p:xfrm>
          <a:off x="990600" y="1143000"/>
          <a:ext cx="7300912" cy="197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1" name="Document" r:id="rId4" imgW="7301323" imgH="1978562" progId="Word.Document.12">
                  <p:embed/>
                </p:oleObj>
              </mc:Choice>
              <mc:Fallback>
                <p:oleObj name="Document" r:id="rId4" imgW="7301323" imgH="197856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1143000"/>
                        <a:ext cx="7300912" cy="1978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684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09545"/>
            <a:ext cx="7772400" cy="800219"/>
          </a:xfrm>
        </p:spPr>
        <p:txBody>
          <a:bodyPr/>
          <a:lstStyle/>
          <a:p>
            <a:r>
              <a:rPr lang="en-US" dirty="0"/>
              <a:t>How to check if a </a:t>
            </a:r>
            <a:r>
              <a:rPr lang="en-US" dirty="0" err="1"/>
              <a:t>nullable</a:t>
            </a:r>
            <a:r>
              <a:rPr lang="en-US" dirty="0"/>
              <a:t> type contains a value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C4,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47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9840451"/>
              </p:ext>
            </p:extLst>
          </p:nvPr>
        </p:nvGraphicFramePr>
        <p:xfrm>
          <a:off x="914400" y="1143000"/>
          <a:ext cx="7301323" cy="4010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5" name="Document" r:id="rId4" imgW="7301323" imgH="4010774" progId="Word.Document.12">
                  <p:embed/>
                </p:oleObj>
              </mc:Choice>
              <mc:Fallback>
                <p:oleObj name="Document" r:id="rId4" imgW="7301323" imgH="401077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1323" cy="40107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171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400110"/>
          </a:xfrm>
        </p:spPr>
        <p:txBody>
          <a:bodyPr/>
          <a:lstStyle/>
          <a:p>
            <a:r>
              <a:rPr lang="en-US" dirty="0"/>
              <a:t>The Invoice Total form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C4,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48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6" name="Picture 5" descr="4-16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371601" y="1216121"/>
            <a:ext cx="2742857" cy="22514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145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400110"/>
          </a:xfrm>
        </p:spPr>
        <p:txBody>
          <a:bodyPr/>
          <a:lstStyle/>
          <a:p>
            <a:r>
              <a:rPr lang="en-US" dirty="0"/>
              <a:t>The controls that are referred to in the code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C4,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49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5409942"/>
              </p:ext>
            </p:extLst>
          </p:nvPr>
        </p:nvGraphicFramePr>
        <p:xfrm>
          <a:off x="990600" y="1139825"/>
          <a:ext cx="7301323" cy="4482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9" name="Document" r:id="rId4" imgW="7301323" imgH="4482101" progId="Word.Document.12">
                  <p:embed/>
                </p:oleObj>
              </mc:Choice>
              <mc:Fallback>
                <p:oleObj name="Document" r:id="rId4" imgW="7301323" imgH="448210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1139825"/>
                        <a:ext cx="7301323" cy="44821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159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400110"/>
          </a:xfrm>
        </p:spPr>
        <p:txBody>
          <a:bodyPr/>
          <a:lstStyle/>
          <a:p>
            <a:r>
              <a:rPr lang="en-US" dirty="0"/>
              <a:t>The built-in value types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C4,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5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132661"/>
              </p:ext>
            </p:extLst>
          </p:nvPr>
        </p:nvGraphicFramePr>
        <p:xfrm>
          <a:off x="928277" y="1111250"/>
          <a:ext cx="7301323" cy="4774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Document" r:id="rId4" imgW="7301323" imgH="4774474" progId="Word.Document.12">
                  <p:embed/>
                </p:oleObj>
              </mc:Choice>
              <mc:Fallback>
                <p:oleObj name="Document" r:id="rId4" imgW="7301323" imgH="477447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28277" y="1111250"/>
                        <a:ext cx="7301323" cy="4774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378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400110"/>
          </a:xfrm>
        </p:spPr>
        <p:txBody>
          <a:bodyPr/>
          <a:lstStyle/>
          <a:p>
            <a:r>
              <a:rPr lang="en-US" dirty="0"/>
              <a:t>The event handlers for the Invoice Total form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C4,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50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2552189"/>
              </p:ext>
            </p:extLst>
          </p:nvPr>
        </p:nvGraphicFramePr>
        <p:xfrm>
          <a:off x="1004888" y="1143000"/>
          <a:ext cx="7300912" cy="366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2" name="Document" r:id="rId4" imgW="7301323" imgH="3661510" progId="Word.Document.12">
                  <p:embed/>
                </p:oleObj>
              </mc:Choice>
              <mc:Fallback>
                <p:oleObj name="Document" r:id="rId4" imgW="7301323" imgH="36615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04888" y="1143000"/>
                        <a:ext cx="7300912" cy="3660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9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400110"/>
          </a:xfrm>
        </p:spPr>
        <p:txBody>
          <a:bodyPr/>
          <a:lstStyle/>
          <a:p>
            <a:r>
              <a:rPr lang="en-US" dirty="0"/>
              <a:t>The enhanced Invoice Total form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C4,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51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6" name="Picture 5" descr="4-17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384689" y="1219200"/>
            <a:ext cx="5701911" cy="2819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798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800219"/>
          </a:xfrm>
        </p:spPr>
        <p:txBody>
          <a:bodyPr/>
          <a:lstStyle/>
          <a:p>
            <a:r>
              <a:rPr lang="en-US" dirty="0"/>
              <a:t>The code for the class variables </a:t>
            </a:r>
            <a:br>
              <a:rPr lang="en-US" dirty="0"/>
            </a:br>
            <a:r>
              <a:rPr lang="en-US" dirty="0"/>
              <a:t>and two event handlers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C4,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52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993878"/>
              </p:ext>
            </p:extLst>
          </p:nvPr>
        </p:nvGraphicFramePr>
        <p:xfrm>
          <a:off x="1004888" y="1582738"/>
          <a:ext cx="7300912" cy="420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6" name="Document" r:id="rId4" imgW="7301323" imgH="4209171" progId="Word.Document.12">
                  <p:embed/>
                </p:oleObj>
              </mc:Choice>
              <mc:Fallback>
                <p:oleObj name="Document" r:id="rId4" imgW="7301323" imgH="420917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04888" y="1582738"/>
                        <a:ext cx="7300912" cy="4208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187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400110"/>
          </a:xfrm>
        </p:spPr>
        <p:txBody>
          <a:bodyPr/>
          <a:lstStyle/>
          <a:p>
            <a:r>
              <a:rPr lang="en-US" dirty="0"/>
              <a:t>The class variables and event handlers (cont.)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C4,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53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4170059"/>
              </p:ext>
            </p:extLst>
          </p:nvPr>
        </p:nvGraphicFramePr>
        <p:xfrm>
          <a:off x="990600" y="1182687"/>
          <a:ext cx="7300912" cy="323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0" name="Document" r:id="rId4" imgW="7301323" imgH="3237353" progId="Word.Document.12">
                  <p:embed/>
                </p:oleObj>
              </mc:Choice>
              <mc:Fallback>
                <p:oleObj name="Document" r:id="rId4" imgW="7301323" imgH="323735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1182687"/>
                        <a:ext cx="7300912" cy="3236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91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400110"/>
          </a:xfrm>
        </p:spPr>
        <p:txBody>
          <a:bodyPr/>
          <a:lstStyle/>
          <a:p>
            <a:r>
              <a:rPr lang="en-US" dirty="0"/>
              <a:t>Extra 4-1	Calculate area and perimeter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C4,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54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7478710"/>
              </p:ext>
            </p:extLst>
          </p:nvPr>
        </p:nvGraphicFramePr>
        <p:xfrm>
          <a:off x="990600" y="1143000"/>
          <a:ext cx="7301323" cy="3118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0" name="Document" r:id="rId3" imgW="7301323" imgH="3118531" progId="Word.Document.12">
                  <p:embed/>
                </p:oleObj>
              </mc:Choice>
              <mc:Fallback>
                <p:oleObj name="Document" r:id="rId3" imgW="7301323" imgH="311853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0" y="1143000"/>
                        <a:ext cx="7301323" cy="31185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403359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400110"/>
          </a:xfrm>
        </p:spPr>
        <p:txBody>
          <a:bodyPr/>
          <a:lstStyle/>
          <a:p>
            <a:r>
              <a:rPr lang="en-US" dirty="0"/>
              <a:t>Extra 4-2	Accumulate test score data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C4,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55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3930285"/>
              </p:ext>
            </p:extLst>
          </p:nvPr>
        </p:nvGraphicFramePr>
        <p:xfrm>
          <a:off x="990600" y="1143000"/>
          <a:ext cx="7301323" cy="2679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4" name="Document" r:id="rId3" imgW="7301323" imgH="2679971" progId="Word.Document.12">
                  <p:embed/>
                </p:oleObj>
              </mc:Choice>
              <mc:Fallback>
                <p:oleObj name="Document" r:id="rId3" imgW="7301323" imgH="267997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0" y="1143000"/>
                        <a:ext cx="7301323" cy="26799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8441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400110"/>
          </a:xfrm>
        </p:spPr>
        <p:txBody>
          <a:bodyPr/>
          <a:lstStyle/>
          <a:p>
            <a:r>
              <a:rPr lang="en-US" dirty="0"/>
              <a:t>The built-in value types (cont.)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C4,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6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5808982"/>
              </p:ext>
            </p:extLst>
          </p:nvPr>
        </p:nvGraphicFramePr>
        <p:xfrm>
          <a:off x="914400" y="1143000"/>
          <a:ext cx="7301323" cy="4026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Document" r:id="rId4" imgW="7301323" imgH="4026617" progId="Word.Document.12">
                  <p:embed/>
                </p:oleObj>
              </mc:Choice>
              <mc:Fallback>
                <p:oleObj name="Document" r:id="rId4" imgW="7301323" imgH="402661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1323" cy="40266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810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400110"/>
          </a:xfrm>
        </p:spPr>
        <p:txBody>
          <a:bodyPr/>
          <a:lstStyle/>
          <a:p>
            <a:r>
              <a:rPr lang="en-US" dirty="0"/>
              <a:t>The built-in value types (cont.)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C4,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7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5549114"/>
              </p:ext>
            </p:extLst>
          </p:nvPr>
        </p:nvGraphicFramePr>
        <p:xfrm>
          <a:off x="914400" y="1143000"/>
          <a:ext cx="7301323" cy="27743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Document" r:id="rId4" imgW="7301323" imgH="2774308" progId="Word.Document.12">
                  <p:embed/>
                </p:oleObj>
              </mc:Choice>
              <mc:Fallback>
                <p:oleObj name="Document" r:id="rId4" imgW="7301323" imgH="277430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1323" cy="27743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946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800219"/>
          </a:xfrm>
        </p:spPr>
        <p:txBody>
          <a:bodyPr/>
          <a:lstStyle/>
          <a:p>
            <a:r>
              <a:rPr lang="en-US" dirty="0"/>
              <a:t>How to declare and initialize a variable </a:t>
            </a:r>
            <a:br>
              <a:rPr lang="en-US" dirty="0"/>
            </a:br>
            <a:r>
              <a:rPr lang="en-US" dirty="0"/>
              <a:t>in two statements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C4,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8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0291747"/>
              </p:ext>
            </p:extLst>
          </p:nvPr>
        </p:nvGraphicFramePr>
        <p:xfrm>
          <a:off x="914400" y="1389076"/>
          <a:ext cx="7301323" cy="4173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Document" r:id="rId4" imgW="7301323" imgH="4174244" progId="Word.Document.12">
                  <p:embed/>
                </p:oleObj>
              </mc:Choice>
              <mc:Fallback>
                <p:oleObj name="Document" r:id="rId4" imgW="7301323" imgH="417424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1389076"/>
                        <a:ext cx="7301323" cy="41735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685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800219"/>
          </a:xfrm>
        </p:spPr>
        <p:txBody>
          <a:bodyPr/>
          <a:lstStyle/>
          <a:p>
            <a:r>
              <a:rPr lang="en-US" dirty="0"/>
              <a:t>How to declare and initialize a variable </a:t>
            </a:r>
            <a:br>
              <a:rPr lang="en-US" dirty="0"/>
            </a:br>
            <a:r>
              <a:rPr lang="en-US" dirty="0"/>
              <a:t>in one 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C#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2016,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t>C4,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9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1665146"/>
              </p:ext>
            </p:extLst>
          </p:nvPr>
        </p:nvGraphicFramePr>
        <p:xfrm>
          <a:off x="1004888" y="1447800"/>
          <a:ext cx="7300912" cy="327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Document" r:id="rId4" imgW="7301323" imgH="3275520" progId="Word.Document.12">
                  <p:embed/>
                </p:oleObj>
              </mc:Choice>
              <mc:Fallback>
                <p:oleObj name="Document" r:id="rId4" imgW="7301323" imgH="327552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04888" y="1447800"/>
                        <a:ext cx="7300912" cy="3275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445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 slides_with_titles">
  <a:themeElements>
    <a:clrScheme name="Master slid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ster slid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slid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</TotalTime>
  <Words>1286</Words>
  <Application>Microsoft Office PowerPoint</Application>
  <PresentationFormat>On-screen Show (4:3)</PresentationFormat>
  <Paragraphs>275</Paragraphs>
  <Slides>55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58" baseType="lpstr">
      <vt:lpstr>Master slides_with_titles</vt:lpstr>
      <vt:lpstr>Document</vt:lpstr>
      <vt:lpstr>Microsoft Word Document</vt:lpstr>
      <vt:lpstr>Chapter 4</vt:lpstr>
      <vt:lpstr>Objectives</vt:lpstr>
      <vt:lpstr>Objectives (cont.)</vt:lpstr>
      <vt:lpstr>Objectives (cont.)</vt:lpstr>
      <vt:lpstr>The built-in value types</vt:lpstr>
      <vt:lpstr>The built-in value types (cont.)</vt:lpstr>
      <vt:lpstr>The built-in value types (cont.)</vt:lpstr>
      <vt:lpstr>How to declare and initialize a variable  in two statements</vt:lpstr>
      <vt:lpstr>How to declare and initialize a variable  in one statement</vt:lpstr>
      <vt:lpstr>How to declare and initialize a constant</vt:lpstr>
      <vt:lpstr>Arithmetic operators</vt:lpstr>
      <vt:lpstr>Arithmetic operators (cont.)</vt:lpstr>
      <vt:lpstr>Arithmetic expressions that use integers</vt:lpstr>
      <vt:lpstr>Arithmetic expressions that use decimals</vt:lpstr>
      <vt:lpstr>Assignment operators</vt:lpstr>
      <vt:lpstr>The syntax for a simple assignment statement</vt:lpstr>
      <vt:lpstr>Statements that use the same variable  on both sides of the equals sign</vt:lpstr>
      <vt:lpstr>The order of precedence  for arithmetic operations</vt:lpstr>
      <vt:lpstr>A calculation that uses the default order  of precedence</vt:lpstr>
      <vt:lpstr>How implicit casting works</vt:lpstr>
      <vt:lpstr>How to code an explicit cast</vt:lpstr>
      <vt:lpstr>Five static methods of the Math class</vt:lpstr>
      <vt:lpstr>Statements that use static methods  of the Math class</vt:lpstr>
      <vt:lpstr>Results from static methods of the Math class</vt:lpstr>
      <vt:lpstr>How to declare and initialize a string</vt:lpstr>
      <vt:lpstr>How to append one string to another string</vt:lpstr>
      <vt:lpstr>Common escape sequences</vt:lpstr>
      <vt:lpstr>Examples that use escape sequences</vt:lpstr>
      <vt:lpstr>Examples that use verbatim string literals</vt:lpstr>
      <vt:lpstr>Common .NET structures  that define value types</vt:lpstr>
      <vt:lpstr>Common .NET classes  that define reference types</vt:lpstr>
      <vt:lpstr>Common methods for data conversion</vt:lpstr>
      <vt:lpstr>Some of the static methods  of the Convert class</vt:lpstr>
      <vt:lpstr>Statements that use ToString, Parse,  and TryParse</vt:lpstr>
      <vt:lpstr>Conversion statements  that use the Convert class</vt:lpstr>
      <vt:lpstr>Standard numeric formatting codes</vt:lpstr>
      <vt:lpstr>How to use the ToString method  to format a number</vt:lpstr>
      <vt:lpstr>How to use the Format method  of the String class to format a number</vt:lpstr>
      <vt:lpstr>Code that declares and uses variables  with class scope</vt:lpstr>
      <vt:lpstr>How to work with scope</vt:lpstr>
      <vt:lpstr>Some of the constants  in the FormBorderStyle enumeration</vt:lpstr>
      <vt:lpstr>The syntax for declaring an enumeration</vt:lpstr>
      <vt:lpstr>An enumeration that sets the constant values  to 0, 1, and 2</vt:lpstr>
      <vt:lpstr>Statements that use these enumerations</vt:lpstr>
      <vt:lpstr>How to declare a value type  that can contain null values</vt:lpstr>
      <vt:lpstr>Two properties for working with nullable types</vt:lpstr>
      <vt:lpstr>How to check if a nullable type contains a value</vt:lpstr>
      <vt:lpstr>The Invoice Total form</vt:lpstr>
      <vt:lpstr>The controls that are referred to in the code</vt:lpstr>
      <vt:lpstr>The event handlers for the Invoice Total form</vt:lpstr>
      <vt:lpstr>The enhanced Invoice Total form</vt:lpstr>
      <vt:lpstr>The code for the class variables  and two event handlers</vt:lpstr>
      <vt:lpstr>The class variables and event handlers (cont.)</vt:lpstr>
      <vt:lpstr>Extra 4-1 Calculate area and perimeter</vt:lpstr>
      <vt:lpstr>Extra 4-2 Accumulate test score data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David</dc:creator>
  <cp:lastModifiedBy>Maria David</cp:lastModifiedBy>
  <cp:revision>19</cp:revision>
  <cp:lastPrinted>2016-01-14T23:03:16Z</cp:lastPrinted>
  <dcterms:created xsi:type="dcterms:W3CDTF">2016-01-14T22:50:19Z</dcterms:created>
  <dcterms:modified xsi:type="dcterms:W3CDTF">2016-02-10T17:35:23Z</dcterms:modified>
</cp:coreProperties>
</file>