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9" d="100"/>
          <a:sy n="79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2016,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1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23.docx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4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5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6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7060"/>
              </p:ext>
            </p:extLst>
          </p:nvPr>
        </p:nvGraphicFramePr>
        <p:xfrm>
          <a:off x="914400" y="1676400"/>
          <a:ext cx="7301323" cy="17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7301323" imgH="1783407" progId="Word.Document.12">
                  <p:embed/>
                </p:oleObj>
              </mc:Choice>
              <mc:Fallback>
                <p:oleObj name="Document" r:id="rId4" imgW="7301323" imgH="17834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76400"/>
                        <a:ext cx="7301323" cy="17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Nested if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52788"/>
              </p:ext>
            </p:extLst>
          </p:nvPr>
        </p:nvGraphicFramePr>
        <p:xfrm>
          <a:off x="990600" y="1143000"/>
          <a:ext cx="7300912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7301323" imgH="2078301" progId="Word.Document.12">
                  <p:embed/>
                </p:oleObj>
              </mc:Choice>
              <mc:Fallback>
                <p:oleObj name="Document" r:id="rId4" imgW="7301323" imgH="2078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207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0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of the switch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43945"/>
              </p:ext>
            </p:extLst>
          </p:nvPr>
        </p:nvGraphicFramePr>
        <p:xfrm>
          <a:off x="990600" y="1166813"/>
          <a:ext cx="7453312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7454871" imgH="2948580" progId="Word.Document.12">
                  <p:embed/>
                </p:oleObj>
              </mc:Choice>
              <mc:Fallback>
                <p:oleObj name="Document" r:id="rId4" imgW="7454871" imgH="2948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66813"/>
                        <a:ext cx="7453312" cy="294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4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switch statement with a default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24100"/>
              </p:ext>
            </p:extLst>
          </p:nvPr>
        </p:nvGraphicFramePr>
        <p:xfrm>
          <a:off x="990600" y="1143000"/>
          <a:ext cx="7300912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7301323" imgH="2769267" progId="Word.Document.12">
                  <p:embed/>
                </p:oleObj>
              </mc:Choice>
              <mc:Fallback>
                <p:oleObj name="Document" r:id="rId4" imgW="7301323" imgH="2769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A switch statement that falls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the </a:t>
            </a:r>
            <a:r>
              <a:rPr lang="en-US" dirty="0"/>
              <a:t>first case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6589"/>
              </p:ext>
            </p:extLst>
          </p:nvPr>
        </p:nvGraphicFramePr>
        <p:xfrm>
          <a:off x="990600" y="1576387"/>
          <a:ext cx="7300912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7301323" imgH="2310183" progId="Word.Document.12">
                  <p:embed/>
                </p:oleObj>
              </mc:Choice>
              <mc:Fallback>
                <p:oleObj name="Document" r:id="rId4" imgW="7301323" imgH="2310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76387"/>
                        <a:ext cx="7300912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enhanced Invoice Total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5-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499" y="1219200"/>
            <a:ext cx="283566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3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event handler for the Click event </a:t>
            </a:r>
            <a:br>
              <a:rPr lang="en-US" dirty="0"/>
            </a:br>
            <a:r>
              <a:rPr lang="en-US" dirty="0"/>
              <a:t>of the Calculate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06964"/>
              </p:ext>
            </p:extLst>
          </p:nvPr>
        </p:nvGraphicFramePr>
        <p:xfrm>
          <a:off x="1004888" y="1552575"/>
          <a:ext cx="730091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7301323" imgH="4468058" progId="Word.Document.12">
                  <p:embed/>
                </p:oleObj>
              </mc:Choice>
              <mc:Fallback>
                <p:oleObj name="Document" r:id="rId4" imgW="7301323" imgH="446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552575"/>
                        <a:ext cx="7300912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event handler for the Click event </a:t>
            </a:r>
            <a:br>
              <a:rPr lang="en-US" dirty="0"/>
            </a:br>
            <a:r>
              <a:rPr lang="en-US" dirty="0"/>
              <a:t>of the Calculate button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31255"/>
              </p:ext>
            </p:extLst>
          </p:nvPr>
        </p:nvGraphicFramePr>
        <p:xfrm>
          <a:off x="990600" y="1563687"/>
          <a:ext cx="7300912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4" imgW="7301323" imgH="2856403" progId="Word.Document.12">
                  <p:embed/>
                </p:oleObj>
              </mc:Choice>
              <mc:Fallback>
                <p:oleObj name="Document" r:id="rId4" imgW="7301323" imgH="2856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63687"/>
                        <a:ext cx="7300912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of the while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54716"/>
              </p:ext>
            </p:extLst>
          </p:nvPr>
        </p:nvGraphicFramePr>
        <p:xfrm>
          <a:off x="914400" y="1093788"/>
          <a:ext cx="7300912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4" imgW="7301323" imgH="4926782" progId="Word.Document.12">
                  <p:embed/>
                </p:oleObj>
              </mc:Choice>
              <mc:Fallback>
                <p:oleObj name="Document" r:id="rId4" imgW="7301323" imgH="4926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93788"/>
                        <a:ext cx="7300912" cy="492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5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of the do-while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04283"/>
              </p:ext>
            </p:extLst>
          </p:nvPr>
        </p:nvGraphicFramePr>
        <p:xfrm>
          <a:off x="914400" y="1146175"/>
          <a:ext cx="7300912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4" imgW="7301323" imgH="3502721" progId="Word.Document.12">
                  <p:embed/>
                </p:oleObj>
              </mc:Choice>
              <mc:Fallback>
                <p:oleObj name="Document" r:id="rId4" imgW="7301323" imgH="3502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00912" cy="350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0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of the for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718603"/>
              </p:ext>
            </p:extLst>
          </p:nvPr>
        </p:nvGraphicFramePr>
        <p:xfrm>
          <a:off x="914400" y="1128712"/>
          <a:ext cx="7300912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7301323" imgH="4740988" progId="Word.Document.12">
                  <p:embed/>
                </p:oleObj>
              </mc:Choice>
              <mc:Fallback>
                <p:oleObj name="Document" r:id="rId4" imgW="7301323" imgH="4740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28712"/>
                        <a:ext cx="7300912" cy="473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3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89252"/>
              </p:ext>
            </p:extLst>
          </p:nvPr>
        </p:nvGraphicFramePr>
        <p:xfrm>
          <a:off x="990600" y="1066800"/>
          <a:ext cx="7301323" cy="442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7301323" imgH="4420169" progId="Word.Document.12">
                  <p:embed/>
                </p:oleObj>
              </mc:Choice>
              <mc:Fallback>
                <p:oleObj name="Document" r:id="rId4" imgW="7301323" imgH="4420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442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for loop that adds the numbers 8, 6, 4, and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14182"/>
              </p:ext>
            </p:extLst>
          </p:nvPr>
        </p:nvGraphicFramePr>
        <p:xfrm>
          <a:off x="914400" y="1118691"/>
          <a:ext cx="7301323" cy="299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" r:id="rId4" imgW="7301323" imgH="2996109" progId="Word.Document.12">
                  <p:embed/>
                </p:oleObj>
              </mc:Choice>
              <mc:Fallback>
                <p:oleObj name="Document" r:id="rId4" imgW="7301323" imgH="29961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18691"/>
                        <a:ext cx="7301323" cy="2996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0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loop with a break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787217"/>
              </p:ext>
            </p:extLst>
          </p:nvPr>
        </p:nvGraphicFramePr>
        <p:xfrm>
          <a:off x="990600" y="1190625"/>
          <a:ext cx="7300912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4" imgW="7301323" imgH="2999709" progId="Word.Document.12">
                  <p:embed/>
                </p:oleObj>
              </mc:Choice>
              <mc:Fallback>
                <p:oleObj name="Document" r:id="rId4" imgW="7301323" imgH="2999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90625"/>
                        <a:ext cx="7300912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7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loop with a continue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53882"/>
              </p:ext>
            </p:extLst>
          </p:nvPr>
        </p:nvGraphicFramePr>
        <p:xfrm>
          <a:off x="914400" y="1143000"/>
          <a:ext cx="7300912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4" imgW="7301323" imgH="4309269" progId="Word.Document.12">
                  <p:embed/>
                </p:oleObj>
              </mc:Choice>
              <mc:Fallback>
                <p:oleObj name="Document" r:id="rId4" imgW="7301323" imgH="4309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3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A for loop with a breakpoint </a:t>
            </a:r>
            <a:br>
              <a:rPr lang="en-US" dirty="0"/>
            </a:br>
            <a:r>
              <a:rPr lang="en-US" dirty="0"/>
              <a:t>and an execution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1552575"/>
            <a:ext cx="6584950" cy="416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7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set and clear breakpoints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46018"/>
              </p:ext>
            </p:extLst>
          </p:nvPr>
        </p:nvGraphicFramePr>
        <p:xfrm>
          <a:off x="914400" y="1118532"/>
          <a:ext cx="7301323" cy="452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4" imgW="7301323" imgH="4520268" progId="Word.Document.12">
                  <p:embed/>
                </p:oleObj>
              </mc:Choice>
              <mc:Fallback>
                <p:oleObj name="Document" r:id="rId4" imgW="7301323" imgH="4520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18532"/>
                        <a:ext cx="7301323" cy="4520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6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Future Value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5-1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44930" y="1143000"/>
            <a:ext cx="2769870" cy="211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80384"/>
              </p:ext>
            </p:extLst>
          </p:nvPr>
        </p:nvGraphicFramePr>
        <p:xfrm>
          <a:off x="914400" y="3365500"/>
          <a:ext cx="7377112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ocument" r:id="rId5" imgW="7375415" imgH="2349790" progId="Word.Document.12">
                  <p:embed/>
                </p:oleObj>
              </mc:Choice>
              <mc:Fallback>
                <p:oleObj name="Document" r:id="rId5" imgW="7375415" imgH="2349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365500"/>
                        <a:ext cx="7377112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0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property settings for the controls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122720"/>
              </p:ext>
            </p:extLst>
          </p:nvPr>
        </p:nvGraphicFramePr>
        <p:xfrm>
          <a:off x="1006585" y="1111250"/>
          <a:ext cx="7375415" cy="463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ocument" r:id="rId4" imgW="7375415" imgH="4631528" progId="Word.Document.12">
                  <p:embed/>
                </p:oleObj>
              </mc:Choice>
              <mc:Fallback>
                <p:oleObj name="Document" r:id="rId4" imgW="7375415" imgH="46315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585" y="1111250"/>
                        <a:ext cx="7375415" cy="4631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3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Additional property settings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20527"/>
              </p:ext>
            </p:extLst>
          </p:nvPr>
        </p:nvGraphicFramePr>
        <p:xfrm>
          <a:off x="990600" y="1143000"/>
          <a:ext cx="7301323" cy="106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Document" r:id="rId4" imgW="7301323" imgH="1065435" progId="Word.Document.12">
                  <p:embed/>
                </p:oleObj>
              </mc:Choice>
              <mc:Fallback>
                <p:oleObj name="Document" r:id="rId4" imgW="7301323" imgH="1065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106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1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code for the event handlers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Future Value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57938"/>
              </p:ext>
            </p:extLst>
          </p:nvPr>
        </p:nvGraphicFramePr>
        <p:xfrm>
          <a:off x="990600" y="1524000"/>
          <a:ext cx="730091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ocument" r:id="rId4" imgW="7301323" imgH="4555194" progId="Word.Document.12">
                  <p:embed/>
                </p:oleObj>
              </mc:Choice>
              <mc:Fallback>
                <p:oleObj name="Document" r:id="rId4" imgW="7301323" imgH="455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0912" cy="455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2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Extra 5-1	Calculate the factorial of a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7401"/>
              </p:ext>
            </p:extLst>
          </p:nvPr>
        </p:nvGraphicFramePr>
        <p:xfrm>
          <a:off x="990600" y="1143000"/>
          <a:ext cx="7301323" cy="285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Document" r:id="rId3" imgW="7301323" imgH="2851722" progId="Word.Document.12">
                  <p:embed/>
                </p:oleObj>
              </mc:Choice>
              <mc:Fallback>
                <p:oleObj name="Document" r:id="rId3" imgW="7301323" imgH="2851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85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72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94904"/>
              </p:ext>
            </p:extLst>
          </p:nvPr>
        </p:nvGraphicFramePr>
        <p:xfrm>
          <a:off x="990600" y="1257292"/>
          <a:ext cx="7301323" cy="102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7301323" imgH="1028708" progId="Word.Document.12">
                  <p:embed/>
                </p:oleObj>
              </mc:Choice>
              <mc:Fallback>
                <p:oleObj name="Document" r:id="rId4" imgW="7301323" imgH="1028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57292"/>
                        <a:ext cx="7301323" cy="102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Extra 5-2	Calculate 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45018"/>
              </p:ext>
            </p:extLst>
          </p:nvPr>
        </p:nvGraphicFramePr>
        <p:xfrm>
          <a:off x="990600" y="1143000"/>
          <a:ext cx="7301323" cy="397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Document" r:id="rId3" imgW="7301323" imgH="4134637" progId="Word.Document.12">
                  <p:embed/>
                </p:oleObj>
              </mc:Choice>
              <mc:Fallback>
                <p:oleObj name="Document" r:id="rId3" imgW="7301323" imgH="4134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97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268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Extra 5-3	Calculate income tax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55602"/>
              </p:ext>
            </p:extLst>
          </p:nvPr>
        </p:nvGraphicFramePr>
        <p:xfrm>
          <a:off x="990600" y="1143000"/>
          <a:ext cx="7301323" cy="29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Document" r:id="rId3" imgW="7301323" imgH="2908613" progId="Word.Document.12">
                  <p:embed/>
                </p:oleObj>
              </mc:Choice>
              <mc:Fallback>
                <p:oleObj name="Document" r:id="rId3" imgW="7301323" imgH="2908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90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05998"/>
              </p:ext>
            </p:extLst>
          </p:nvPr>
        </p:nvGraphicFramePr>
        <p:xfrm>
          <a:off x="990600" y="1143000"/>
          <a:ext cx="7301323" cy="27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7301323" imgH="2729300" progId="Word.Document.12">
                  <p:embed/>
                </p:oleObj>
              </mc:Choice>
              <mc:Fallback>
                <p:oleObj name="Document" r:id="rId4" imgW="7301323" imgH="272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7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8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Examples that use relational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21788"/>
              </p:ext>
            </p:extLst>
          </p:nvPr>
        </p:nvGraphicFramePr>
        <p:xfrm>
          <a:off x="990600" y="1143000"/>
          <a:ext cx="7300912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7301323" imgH="3058040" progId="Word.Document.12">
                  <p:embed/>
                </p:oleObj>
              </mc:Choice>
              <mc:Fallback>
                <p:oleObj name="Document" r:id="rId4" imgW="7301323" imgH="3058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88311"/>
              </p:ext>
            </p:extLst>
          </p:nvPr>
        </p:nvGraphicFramePr>
        <p:xfrm>
          <a:off x="928277" y="1066800"/>
          <a:ext cx="7301323" cy="489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7301323" imgH="4895817" progId="Word.Document.12">
                  <p:embed/>
                </p:oleObj>
              </mc:Choice>
              <mc:Fallback>
                <p:oleObj name="Document" r:id="rId4" imgW="7301323" imgH="4895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277" y="1066800"/>
                        <a:ext cx="7301323" cy="4895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4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Examples that use logical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202152"/>
              </p:ext>
            </p:extLst>
          </p:nvPr>
        </p:nvGraphicFramePr>
        <p:xfrm>
          <a:off x="990600" y="1143000"/>
          <a:ext cx="730091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7301323" imgH="2251492" progId="Word.Document.12">
                  <p:embed/>
                </p:oleObj>
              </mc:Choice>
              <mc:Fallback>
                <p:oleObj name="Document" r:id="rId4" imgW="7301323" imgH="2251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225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5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of the if-else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24843"/>
              </p:ext>
            </p:extLst>
          </p:nvPr>
        </p:nvGraphicFramePr>
        <p:xfrm>
          <a:off x="914400" y="1137515"/>
          <a:ext cx="7301323" cy="373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4" imgW="7301323" imgH="3739285" progId="Word.Document.12">
                  <p:embed/>
                </p:oleObj>
              </mc:Choice>
              <mc:Fallback>
                <p:oleObj name="Document" r:id="rId4" imgW="7301323" imgH="37392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37515"/>
                        <a:ext cx="7301323" cy="373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An if statement with an else clause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C5,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474"/>
              </p:ext>
            </p:extLst>
          </p:nvPr>
        </p:nvGraphicFramePr>
        <p:xfrm>
          <a:off x="914400" y="1109663"/>
          <a:ext cx="7300912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4" imgW="7301323" imgH="3310446" progId="Word.Document.12">
                  <p:embed/>
                </p:oleObj>
              </mc:Choice>
              <mc:Fallback>
                <p:oleObj name="Document" r:id="rId4" imgW="7301323" imgH="3310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09663"/>
                        <a:ext cx="7300912" cy="330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4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714</Words>
  <Application>Microsoft Office PowerPoint</Application>
  <PresentationFormat>On-screen Show (4:3)</PresentationFormat>
  <Paragraphs>155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Master slides_with_titles</vt:lpstr>
      <vt:lpstr>Document</vt:lpstr>
      <vt:lpstr>Microsoft Word Document</vt:lpstr>
      <vt:lpstr>Chapter 5</vt:lpstr>
      <vt:lpstr>Objectives</vt:lpstr>
      <vt:lpstr>Objectives (cont.)</vt:lpstr>
      <vt:lpstr>Relational operators</vt:lpstr>
      <vt:lpstr>Examples that use relational operators</vt:lpstr>
      <vt:lpstr>Logical operators</vt:lpstr>
      <vt:lpstr>Examples that use logical operators</vt:lpstr>
      <vt:lpstr>The syntax of the if-else statement</vt:lpstr>
      <vt:lpstr>An if statement with an else clause</vt:lpstr>
      <vt:lpstr>Nested if statements</vt:lpstr>
      <vt:lpstr>The syntax of the switch statement</vt:lpstr>
      <vt:lpstr>A switch statement with a default label</vt:lpstr>
      <vt:lpstr>A switch statement that falls  through the first case label</vt:lpstr>
      <vt:lpstr>The enhanced Invoice Total form</vt:lpstr>
      <vt:lpstr>The event handler for the Click event  of the Calculate button</vt:lpstr>
      <vt:lpstr>The event handler for the Click event  of the Calculate button (cont.)</vt:lpstr>
      <vt:lpstr>The syntax of the while statement</vt:lpstr>
      <vt:lpstr>The syntax of the do-while statement</vt:lpstr>
      <vt:lpstr>The syntax of the for statement</vt:lpstr>
      <vt:lpstr>A for loop that adds the numbers 8, 6, 4, and 2</vt:lpstr>
      <vt:lpstr>A loop with a break statement</vt:lpstr>
      <vt:lpstr>A loop with a continue statement</vt:lpstr>
      <vt:lpstr>A for loop with a breakpoint  and an execution point</vt:lpstr>
      <vt:lpstr>How to set and clear breakpoints</vt:lpstr>
      <vt:lpstr>The Future Value form</vt:lpstr>
      <vt:lpstr>The property settings for the controls</vt:lpstr>
      <vt:lpstr>Additional property settings</vt:lpstr>
      <vt:lpstr>The code for the event handlers  in the Future Value application</vt:lpstr>
      <vt:lpstr>Extra 5-1 Calculate the factorial of a number</vt:lpstr>
      <vt:lpstr>Extra 5-2 Calculate change</vt:lpstr>
      <vt:lpstr>Extra 5-3 Calculate income tax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Maria David</cp:lastModifiedBy>
  <cp:revision>10</cp:revision>
  <cp:lastPrinted>2016-01-14T23:03:16Z</cp:lastPrinted>
  <dcterms:created xsi:type="dcterms:W3CDTF">2016-01-14T22:50:19Z</dcterms:created>
  <dcterms:modified xsi:type="dcterms:W3CDTF">2016-02-10T17:40:45Z</dcterms:modified>
</cp:coreProperties>
</file>