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7"/>
  </p:notesMasterIdLst>
  <p:handoutMasterIdLst>
    <p:handoutMasterId r:id="rId8"/>
  </p:handoutMasterIdLst>
  <p:sldIdLst>
    <p:sldId id="263" r:id="rId3"/>
    <p:sldId id="267" r:id="rId4"/>
    <p:sldId id="268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04" autoAdjust="0"/>
  </p:normalViewPr>
  <p:slideViewPr>
    <p:cSldViewPr snapToGrid="0">
      <p:cViewPr varScale="1">
        <p:scale>
          <a:sx n="68" d="100"/>
          <a:sy n="68" d="100"/>
        </p:scale>
        <p:origin x="1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1EAB1-91A8-41A8-B20C-B56952917B1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06514F-B534-4841-A40D-B846D257FEF4}">
      <dgm:prSet phldrT="[Text]" custT="1"/>
      <dgm:spPr/>
      <dgm:t>
        <a:bodyPr/>
        <a:lstStyle/>
        <a:p>
          <a:endParaRPr lang="en-US" sz="1600" b="1" dirty="0"/>
        </a:p>
      </dgm:t>
    </dgm:pt>
    <dgm:pt modelId="{F7666E95-ABF8-49A4-A0CD-DF96104C22C4}" type="parTrans" cxnId="{8D79D53A-085C-4999-BD36-B2E697A40DBC}">
      <dgm:prSet/>
      <dgm:spPr/>
      <dgm:t>
        <a:bodyPr/>
        <a:lstStyle/>
        <a:p>
          <a:endParaRPr lang="en-US"/>
        </a:p>
      </dgm:t>
    </dgm:pt>
    <dgm:pt modelId="{6C1575BF-E9EA-481F-B565-B4C34D946073}" type="sibTrans" cxnId="{8D79D53A-085C-4999-BD36-B2E697A40DBC}">
      <dgm:prSet/>
      <dgm:spPr/>
      <dgm:t>
        <a:bodyPr/>
        <a:lstStyle/>
        <a:p>
          <a:endParaRPr lang="en-US"/>
        </a:p>
      </dgm:t>
    </dgm:pt>
    <dgm:pt modelId="{DEAF4AAD-9DD4-4860-906F-B509ED0ACDDD}">
      <dgm:prSet phldrT="[Text]"/>
      <dgm:spPr>
        <a:solidFill>
          <a:schemeClr val="accent6">
            <a:lumMod val="40000"/>
            <a:lumOff val="60000"/>
            <a:alpha val="9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/>
            <a:t>Test systems regularly</a:t>
          </a:r>
        </a:p>
      </dgm:t>
    </dgm:pt>
    <dgm:pt modelId="{7D1BCD87-6FD6-4C3C-9299-9817D1B04FDD}" type="parTrans" cxnId="{C743C9A7-E3C3-4181-A074-F434D3A40DFD}">
      <dgm:prSet/>
      <dgm:spPr/>
      <dgm:t>
        <a:bodyPr/>
        <a:lstStyle/>
        <a:p>
          <a:endParaRPr lang="en-US"/>
        </a:p>
      </dgm:t>
    </dgm:pt>
    <dgm:pt modelId="{B0227648-750F-4F31-86AB-B7EAB2677813}" type="sibTrans" cxnId="{C743C9A7-E3C3-4181-A074-F434D3A40DFD}">
      <dgm:prSet/>
      <dgm:spPr/>
      <dgm:t>
        <a:bodyPr/>
        <a:lstStyle/>
        <a:p>
          <a:endParaRPr lang="en-US"/>
        </a:p>
      </dgm:t>
    </dgm:pt>
    <dgm:pt modelId="{A4A29F1B-2464-4E0B-B8C0-E22001E3E0FE}">
      <dgm:prSet phldrT="[Text]"/>
      <dgm:spPr>
        <a:solidFill>
          <a:schemeClr val="accent6">
            <a:lumMod val="40000"/>
            <a:lumOff val="60000"/>
            <a:alpha val="9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/>
            <a:t>Interpret IT Security as a priority and corporate culture</a:t>
          </a:r>
        </a:p>
      </dgm:t>
    </dgm:pt>
    <dgm:pt modelId="{A11A712B-754E-4600-8E6D-EE2C2B0E897E}" type="parTrans" cxnId="{052E2D07-B6E8-4DE7-B0AA-F1EA3E33C6B3}">
      <dgm:prSet/>
      <dgm:spPr/>
      <dgm:t>
        <a:bodyPr/>
        <a:lstStyle/>
        <a:p>
          <a:endParaRPr lang="en-US"/>
        </a:p>
      </dgm:t>
    </dgm:pt>
    <dgm:pt modelId="{B6D84348-B1C7-4ACE-8E02-D9B76D7D60DE}" type="sibTrans" cxnId="{052E2D07-B6E8-4DE7-B0AA-F1EA3E33C6B3}">
      <dgm:prSet/>
      <dgm:spPr/>
      <dgm:t>
        <a:bodyPr/>
        <a:lstStyle/>
        <a:p>
          <a:endParaRPr lang="en-US"/>
        </a:p>
      </dgm:t>
    </dgm:pt>
    <dgm:pt modelId="{B5FB7EBB-BEF0-425B-9707-CDAB3093D329}">
      <dgm:prSet/>
      <dgm:spPr/>
      <dgm:t>
        <a:bodyPr/>
        <a:lstStyle/>
        <a:p>
          <a:endParaRPr lang="en-US" dirty="0"/>
        </a:p>
      </dgm:t>
    </dgm:pt>
    <dgm:pt modelId="{63995849-20E8-4953-B7BB-4A3DFF7E11AA}" type="parTrans" cxnId="{E27F6C99-1D03-4C07-9A62-426FF589F9DC}">
      <dgm:prSet/>
      <dgm:spPr/>
      <dgm:t>
        <a:bodyPr/>
        <a:lstStyle/>
        <a:p>
          <a:endParaRPr lang="en-US"/>
        </a:p>
      </dgm:t>
    </dgm:pt>
    <dgm:pt modelId="{8F0FF52D-74B1-43BD-BF9E-A16E56A84DAC}" type="sibTrans" cxnId="{E27F6C99-1D03-4C07-9A62-426FF589F9DC}">
      <dgm:prSet/>
      <dgm:spPr/>
      <dgm:t>
        <a:bodyPr/>
        <a:lstStyle/>
        <a:p>
          <a:endParaRPr lang="en-US"/>
        </a:p>
      </dgm:t>
    </dgm:pt>
    <dgm:pt modelId="{E5B2E58C-A481-464F-87A3-CB96655E47AF}">
      <dgm:prSet/>
      <dgm:spPr>
        <a:solidFill>
          <a:schemeClr val="accent6">
            <a:lumMod val="40000"/>
            <a:lumOff val="60000"/>
            <a:alpha val="9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/>
            <a:t>Think like a hacker (in an ethical manner)</a:t>
          </a:r>
        </a:p>
      </dgm:t>
    </dgm:pt>
    <dgm:pt modelId="{4B9F728B-A9E0-496E-BD65-F5D8EAF96F53}" type="parTrans" cxnId="{C083A2F7-457A-4A42-9983-23D8FE8D0F03}">
      <dgm:prSet/>
      <dgm:spPr/>
      <dgm:t>
        <a:bodyPr/>
        <a:lstStyle/>
        <a:p>
          <a:endParaRPr lang="en-US"/>
        </a:p>
      </dgm:t>
    </dgm:pt>
    <dgm:pt modelId="{B0BDA5B1-1829-4EED-AAD0-2F467182764F}" type="sibTrans" cxnId="{C083A2F7-457A-4A42-9983-23D8FE8D0F03}">
      <dgm:prSet/>
      <dgm:spPr/>
      <dgm:t>
        <a:bodyPr/>
        <a:lstStyle/>
        <a:p>
          <a:endParaRPr lang="en-US"/>
        </a:p>
      </dgm:t>
    </dgm:pt>
    <dgm:pt modelId="{B463EC3B-D79A-4783-8DDF-C29A9485F367}">
      <dgm:prSet phldrT="[Text]"/>
      <dgm:spPr>
        <a:solidFill>
          <a:schemeClr val="accent6">
            <a:lumMod val="40000"/>
            <a:lumOff val="60000"/>
            <a:alpha val="9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/>
            <a:t>Apply IDS, firewalls and vulnerability scanner programs (Nessus) </a:t>
          </a:r>
        </a:p>
      </dgm:t>
    </dgm:pt>
    <dgm:pt modelId="{A8ED46C1-B6FB-4E7E-8ACD-6D28DA7E02F7}" type="parTrans" cxnId="{F9ABE7AE-ACD1-4EED-B4DF-EEBBC0C526EE}">
      <dgm:prSet/>
      <dgm:spPr/>
      <dgm:t>
        <a:bodyPr/>
        <a:lstStyle/>
        <a:p>
          <a:endParaRPr lang="en-US"/>
        </a:p>
      </dgm:t>
    </dgm:pt>
    <dgm:pt modelId="{4C296091-47A6-47AD-93C4-84E1CBBEE0E5}" type="sibTrans" cxnId="{F9ABE7AE-ACD1-4EED-B4DF-EEBBC0C526EE}">
      <dgm:prSet/>
      <dgm:spPr/>
      <dgm:t>
        <a:bodyPr/>
        <a:lstStyle/>
        <a:p>
          <a:endParaRPr lang="en-US"/>
        </a:p>
      </dgm:t>
    </dgm:pt>
    <dgm:pt modelId="{3471ACAA-AD33-4452-ACC7-B31B13BEC337}">
      <dgm:prSet phldrT="[Text]" custT="1"/>
      <dgm:spPr/>
      <dgm:t>
        <a:bodyPr/>
        <a:lstStyle/>
        <a:p>
          <a:pPr algn="ctr"/>
          <a:endParaRPr lang="en-US" sz="1600" b="1" dirty="0"/>
        </a:p>
      </dgm:t>
    </dgm:pt>
    <dgm:pt modelId="{661D55B3-9AFE-47BF-B0E9-9EF97DBFBA84}" type="sibTrans" cxnId="{E8BC5F87-193C-4A33-A0F9-F0F84C6C9665}">
      <dgm:prSet/>
      <dgm:spPr/>
      <dgm:t>
        <a:bodyPr/>
        <a:lstStyle/>
        <a:p>
          <a:endParaRPr lang="en-US"/>
        </a:p>
      </dgm:t>
    </dgm:pt>
    <dgm:pt modelId="{F4A4FD67-B001-4F4E-87AC-C467873742FD}" type="parTrans" cxnId="{E8BC5F87-193C-4A33-A0F9-F0F84C6C9665}">
      <dgm:prSet/>
      <dgm:spPr/>
      <dgm:t>
        <a:bodyPr/>
        <a:lstStyle/>
        <a:p>
          <a:endParaRPr lang="en-US"/>
        </a:p>
      </dgm:t>
    </dgm:pt>
    <dgm:pt modelId="{CCF7EA63-CFDC-4C93-B8BA-76B5720243B7}" type="pres">
      <dgm:prSet presAssocID="{7DE1EAB1-91A8-41A8-B20C-B56952917B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D2B713-AF86-4128-930D-6E64A4E7AB41}" type="pres">
      <dgm:prSet presAssocID="{B5FB7EBB-BEF0-425B-9707-CDAB3093D329}" presName="composite" presStyleCnt="0"/>
      <dgm:spPr/>
    </dgm:pt>
    <dgm:pt modelId="{F12EDA7D-3A97-4D57-97B9-058D082588E3}" type="pres">
      <dgm:prSet presAssocID="{B5FB7EBB-BEF0-425B-9707-CDAB3093D32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5222A-168D-4B4F-A0A8-65BF481D5868}" type="pres">
      <dgm:prSet presAssocID="{B5FB7EBB-BEF0-425B-9707-CDAB3093D32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0B54F-E386-4445-9247-124B4D0845B2}" type="pres">
      <dgm:prSet presAssocID="{8F0FF52D-74B1-43BD-BF9E-A16E56A84DAC}" presName="sp" presStyleCnt="0"/>
      <dgm:spPr/>
    </dgm:pt>
    <dgm:pt modelId="{02887B4D-8B5F-4214-A662-B1022C2BE91B}" type="pres">
      <dgm:prSet presAssocID="{7D06514F-B534-4841-A40D-B846D257FEF4}" presName="composite" presStyleCnt="0"/>
      <dgm:spPr/>
    </dgm:pt>
    <dgm:pt modelId="{1324AB25-3FD1-405B-A75B-774594C5912E}" type="pres">
      <dgm:prSet presAssocID="{7D06514F-B534-4841-A40D-B846D257FEF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C172A-5216-4619-8D29-721A9692F8BF}" type="pres">
      <dgm:prSet presAssocID="{7D06514F-B534-4841-A40D-B846D257FEF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BFF9E-7C98-4E6B-916B-D0E026C3C934}" type="pres">
      <dgm:prSet presAssocID="{6C1575BF-E9EA-481F-B565-B4C34D946073}" presName="sp" presStyleCnt="0"/>
      <dgm:spPr/>
    </dgm:pt>
    <dgm:pt modelId="{E466467C-600E-4219-8FB4-00D6FCABBABF}" type="pres">
      <dgm:prSet presAssocID="{3471ACAA-AD33-4452-ACC7-B31B13BEC337}" presName="composite" presStyleCnt="0"/>
      <dgm:spPr/>
    </dgm:pt>
    <dgm:pt modelId="{E094C6B6-4CDA-41E4-A1C7-39C1B3350E80}" type="pres">
      <dgm:prSet presAssocID="{3471ACAA-AD33-4452-ACC7-B31B13BEC33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77EC2-F68E-4E02-B826-9EC384114074}" type="pres">
      <dgm:prSet presAssocID="{3471ACAA-AD33-4452-ACC7-B31B13BEC33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391A18-E87D-4B97-B49E-2015090C7698}" type="presOf" srcId="{3471ACAA-AD33-4452-ACC7-B31B13BEC337}" destId="{E094C6B6-4CDA-41E4-A1C7-39C1B3350E80}" srcOrd="0" destOrd="0" presId="urn:microsoft.com/office/officeart/2005/8/layout/chevron2"/>
    <dgm:cxn modelId="{E8BC5F87-193C-4A33-A0F9-F0F84C6C9665}" srcId="{7DE1EAB1-91A8-41A8-B20C-B56952917B12}" destId="{3471ACAA-AD33-4452-ACC7-B31B13BEC337}" srcOrd="2" destOrd="0" parTransId="{F4A4FD67-B001-4F4E-87AC-C467873742FD}" sibTransId="{661D55B3-9AFE-47BF-B0E9-9EF97DBFBA84}"/>
    <dgm:cxn modelId="{DFF54759-C61A-4273-A050-12F48909CA16}" type="presOf" srcId="{7D06514F-B534-4841-A40D-B846D257FEF4}" destId="{1324AB25-3FD1-405B-A75B-774594C5912E}" srcOrd="0" destOrd="0" presId="urn:microsoft.com/office/officeart/2005/8/layout/chevron2"/>
    <dgm:cxn modelId="{3A5A6ECA-8F5B-4A56-9EB5-36E5EC5ED7C1}" type="presOf" srcId="{7DE1EAB1-91A8-41A8-B20C-B56952917B12}" destId="{CCF7EA63-CFDC-4C93-B8BA-76B5720243B7}" srcOrd="0" destOrd="0" presId="urn:microsoft.com/office/officeart/2005/8/layout/chevron2"/>
    <dgm:cxn modelId="{E0F7A977-DCF7-45DB-B183-526CBAB0C52B}" type="presOf" srcId="{B5FB7EBB-BEF0-425B-9707-CDAB3093D329}" destId="{F12EDA7D-3A97-4D57-97B9-058D082588E3}" srcOrd="0" destOrd="0" presId="urn:microsoft.com/office/officeart/2005/8/layout/chevron2"/>
    <dgm:cxn modelId="{E27F6C99-1D03-4C07-9A62-426FF589F9DC}" srcId="{7DE1EAB1-91A8-41A8-B20C-B56952917B12}" destId="{B5FB7EBB-BEF0-425B-9707-CDAB3093D329}" srcOrd="0" destOrd="0" parTransId="{63995849-20E8-4953-B7BB-4A3DFF7E11AA}" sibTransId="{8F0FF52D-74B1-43BD-BF9E-A16E56A84DAC}"/>
    <dgm:cxn modelId="{052E2D07-B6E8-4DE7-B0AA-F1EA3E33C6B3}" srcId="{3471ACAA-AD33-4452-ACC7-B31B13BEC337}" destId="{A4A29F1B-2464-4E0B-B8C0-E22001E3E0FE}" srcOrd="0" destOrd="0" parTransId="{A11A712B-754E-4600-8E6D-EE2C2B0E897E}" sibTransId="{B6D84348-B1C7-4ACE-8E02-D9B76D7D60DE}"/>
    <dgm:cxn modelId="{E0739A19-FEF2-4038-B5AA-74D486AB8D30}" type="presOf" srcId="{DEAF4AAD-9DD4-4860-906F-B509ED0ACDDD}" destId="{3E7C172A-5216-4619-8D29-721A9692F8BF}" srcOrd="0" destOrd="0" presId="urn:microsoft.com/office/officeart/2005/8/layout/chevron2"/>
    <dgm:cxn modelId="{8D79D53A-085C-4999-BD36-B2E697A40DBC}" srcId="{7DE1EAB1-91A8-41A8-B20C-B56952917B12}" destId="{7D06514F-B534-4841-A40D-B846D257FEF4}" srcOrd="1" destOrd="0" parTransId="{F7666E95-ABF8-49A4-A0CD-DF96104C22C4}" sibTransId="{6C1575BF-E9EA-481F-B565-B4C34D946073}"/>
    <dgm:cxn modelId="{C083A2F7-457A-4A42-9983-23D8FE8D0F03}" srcId="{B5FB7EBB-BEF0-425B-9707-CDAB3093D329}" destId="{E5B2E58C-A481-464F-87A3-CB96655E47AF}" srcOrd="0" destOrd="0" parTransId="{4B9F728B-A9E0-496E-BD65-F5D8EAF96F53}" sibTransId="{B0BDA5B1-1829-4EED-AAD0-2F467182764F}"/>
    <dgm:cxn modelId="{C743C9A7-E3C3-4181-A074-F434D3A40DFD}" srcId="{7D06514F-B534-4841-A40D-B846D257FEF4}" destId="{DEAF4AAD-9DD4-4860-906F-B509ED0ACDDD}" srcOrd="0" destOrd="0" parTransId="{7D1BCD87-6FD6-4C3C-9299-9817D1B04FDD}" sibTransId="{B0227648-750F-4F31-86AB-B7EAB2677813}"/>
    <dgm:cxn modelId="{B474A3AF-3346-4AAB-A983-16239DC006D6}" type="presOf" srcId="{A4A29F1B-2464-4E0B-B8C0-E22001E3E0FE}" destId="{BD977EC2-F68E-4E02-B826-9EC384114074}" srcOrd="0" destOrd="0" presId="urn:microsoft.com/office/officeart/2005/8/layout/chevron2"/>
    <dgm:cxn modelId="{E71BB299-DFA5-487D-91C6-4D8E0AE07720}" type="presOf" srcId="{B463EC3B-D79A-4783-8DDF-C29A9485F367}" destId="{3E7C172A-5216-4619-8D29-721A9692F8BF}" srcOrd="0" destOrd="1" presId="urn:microsoft.com/office/officeart/2005/8/layout/chevron2"/>
    <dgm:cxn modelId="{F9ABE7AE-ACD1-4EED-B4DF-EEBBC0C526EE}" srcId="{7D06514F-B534-4841-A40D-B846D257FEF4}" destId="{B463EC3B-D79A-4783-8DDF-C29A9485F367}" srcOrd="1" destOrd="0" parTransId="{A8ED46C1-B6FB-4E7E-8ACD-6D28DA7E02F7}" sibTransId="{4C296091-47A6-47AD-93C4-84E1CBBEE0E5}"/>
    <dgm:cxn modelId="{DCF6E195-D05B-4454-8D76-3DC1AEF4A1E0}" type="presOf" srcId="{E5B2E58C-A481-464F-87A3-CB96655E47AF}" destId="{3095222A-168D-4B4F-A0A8-65BF481D5868}" srcOrd="0" destOrd="0" presId="urn:microsoft.com/office/officeart/2005/8/layout/chevron2"/>
    <dgm:cxn modelId="{219DE64A-7061-4C0A-B8CF-328AE5522CC4}" type="presParOf" srcId="{CCF7EA63-CFDC-4C93-B8BA-76B5720243B7}" destId="{B1D2B713-AF86-4128-930D-6E64A4E7AB41}" srcOrd="0" destOrd="0" presId="urn:microsoft.com/office/officeart/2005/8/layout/chevron2"/>
    <dgm:cxn modelId="{A27F7D9E-1CD8-49FF-AA9A-9EE38EBBC5FF}" type="presParOf" srcId="{B1D2B713-AF86-4128-930D-6E64A4E7AB41}" destId="{F12EDA7D-3A97-4D57-97B9-058D082588E3}" srcOrd="0" destOrd="0" presId="urn:microsoft.com/office/officeart/2005/8/layout/chevron2"/>
    <dgm:cxn modelId="{20EF65CD-B5E6-49E4-BAB9-A0066CF1CD9F}" type="presParOf" srcId="{B1D2B713-AF86-4128-930D-6E64A4E7AB41}" destId="{3095222A-168D-4B4F-A0A8-65BF481D5868}" srcOrd="1" destOrd="0" presId="urn:microsoft.com/office/officeart/2005/8/layout/chevron2"/>
    <dgm:cxn modelId="{79D76C45-03E1-42A3-96A0-9359841C82F4}" type="presParOf" srcId="{CCF7EA63-CFDC-4C93-B8BA-76B5720243B7}" destId="{72E0B54F-E386-4445-9247-124B4D0845B2}" srcOrd="1" destOrd="0" presId="urn:microsoft.com/office/officeart/2005/8/layout/chevron2"/>
    <dgm:cxn modelId="{1E500524-27C9-4CC9-AF48-C93A24D099A1}" type="presParOf" srcId="{CCF7EA63-CFDC-4C93-B8BA-76B5720243B7}" destId="{02887B4D-8B5F-4214-A662-B1022C2BE91B}" srcOrd="2" destOrd="0" presId="urn:microsoft.com/office/officeart/2005/8/layout/chevron2"/>
    <dgm:cxn modelId="{E60F8FD4-5A1E-4F91-9E48-FE9391FF0200}" type="presParOf" srcId="{02887B4D-8B5F-4214-A662-B1022C2BE91B}" destId="{1324AB25-3FD1-405B-A75B-774594C5912E}" srcOrd="0" destOrd="0" presId="urn:microsoft.com/office/officeart/2005/8/layout/chevron2"/>
    <dgm:cxn modelId="{24F57FBF-1BA8-444A-823D-398D73D6FBEB}" type="presParOf" srcId="{02887B4D-8B5F-4214-A662-B1022C2BE91B}" destId="{3E7C172A-5216-4619-8D29-721A9692F8BF}" srcOrd="1" destOrd="0" presId="urn:microsoft.com/office/officeart/2005/8/layout/chevron2"/>
    <dgm:cxn modelId="{7E236F75-5097-4A69-A301-2BAB0F348913}" type="presParOf" srcId="{CCF7EA63-CFDC-4C93-B8BA-76B5720243B7}" destId="{CFDBFF9E-7C98-4E6B-916B-D0E026C3C934}" srcOrd="3" destOrd="0" presId="urn:microsoft.com/office/officeart/2005/8/layout/chevron2"/>
    <dgm:cxn modelId="{945621C0-E465-475F-AE61-EFA444890A89}" type="presParOf" srcId="{CCF7EA63-CFDC-4C93-B8BA-76B5720243B7}" destId="{E466467C-600E-4219-8FB4-00D6FCABBABF}" srcOrd="4" destOrd="0" presId="urn:microsoft.com/office/officeart/2005/8/layout/chevron2"/>
    <dgm:cxn modelId="{500AB7EE-22A5-4F4A-9182-00AF4161CCAB}" type="presParOf" srcId="{E466467C-600E-4219-8FB4-00D6FCABBABF}" destId="{E094C6B6-4CDA-41E4-A1C7-39C1B3350E80}" srcOrd="0" destOrd="0" presId="urn:microsoft.com/office/officeart/2005/8/layout/chevron2"/>
    <dgm:cxn modelId="{F3F9C6AB-DD31-4233-A93A-CDDED22BE93C}" type="presParOf" srcId="{E466467C-600E-4219-8FB4-00D6FCABBABF}" destId="{BD977EC2-F68E-4E02-B826-9EC38411407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EDA7D-3A97-4D57-97B9-058D082588E3}">
      <dsp:nvSpPr>
        <dsp:cNvPr id="0" name=""/>
        <dsp:cNvSpPr/>
      </dsp:nvSpPr>
      <dsp:spPr>
        <a:xfrm rot="5400000">
          <a:off x="-256308" y="257168"/>
          <a:ext cx="1708721" cy="1196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 dirty="0"/>
        </a:p>
      </dsp:txBody>
      <dsp:txXfrm rot="-5400000">
        <a:off x="1" y="598911"/>
        <a:ext cx="1196104" cy="512617"/>
      </dsp:txXfrm>
    </dsp:sp>
    <dsp:sp modelId="{3095222A-168D-4B4F-A0A8-65BF481D5868}">
      <dsp:nvSpPr>
        <dsp:cNvPr id="0" name=""/>
        <dsp:cNvSpPr/>
      </dsp:nvSpPr>
      <dsp:spPr>
        <a:xfrm rot="5400000">
          <a:off x="5208533" y="-4011568"/>
          <a:ext cx="1110668" cy="9135526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Think like a hacker (in an ethical manner)</a:t>
          </a:r>
        </a:p>
      </dsp:txBody>
      <dsp:txXfrm rot="-5400000">
        <a:off x="1196104" y="55079"/>
        <a:ext cx="9081308" cy="1002232"/>
      </dsp:txXfrm>
    </dsp:sp>
    <dsp:sp modelId="{1324AB25-3FD1-405B-A75B-774594C5912E}">
      <dsp:nvSpPr>
        <dsp:cNvPr id="0" name=""/>
        <dsp:cNvSpPr/>
      </dsp:nvSpPr>
      <dsp:spPr>
        <a:xfrm rot="5400000">
          <a:off x="-256308" y="1772856"/>
          <a:ext cx="1708721" cy="1196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-5400000">
        <a:off x="1" y="2114599"/>
        <a:ext cx="1196104" cy="512617"/>
      </dsp:txXfrm>
    </dsp:sp>
    <dsp:sp modelId="{3E7C172A-5216-4619-8D29-721A9692F8BF}">
      <dsp:nvSpPr>
        <dsp:cNvPr id="0" name=""/>
        <dsp:cNvSpPr/>
      </dsp:nvSpPr>
      <dsp:spPr>
        <a:xfrm rot="5400000">
          <a:off x="5208533" y="-2495880"/>
          <a:ext cx="1110668" cy="9135526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Test systems regularly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Apply IDS, firewalls and vulnerability scanner programs (Nessus) </a:t>
          </a:r>
        </a:p>
      </dsp:txBody>
      <dsp:txXfrm rot="-5400000">
        <a:off x="1196104" y="1570767"/>
        <a:ext cx="9081308" cy="1002232"/>
      </dsp:txXfrm>
    </dsp:sp>
    <dsp:sp modelId="{E094C6B6-4CDA-41E4-A1C7-39C1B3350E80}">
      <dsp:nvSpPr>
        <dsp:cNvPr id="0" name=""/>
        <dsp:cNvSpPr/>
      </dsp:nvSpPr>
      <dsp:spPr>
        <a:xfrm rot="5400000">
          <a:off x="-256308" y="3288544"/>
          <a:ext cx="1708721" cy="1196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/>
        </a:p>
      </dsp:txBody>
      <dsp:txXfrm rot="-5400000">
        <a:off x="1" y="3630287"/>
        <a:ext cx="1196104" cy="512617"/>
      </dsp:txXfrm>
    </dsp:sp>
    <dsp:sp modelId="{BD977EC2-F68E-4E02-B826-9EC384114074}">
      <dsp:nvSpPr>
        <dsp:cNvPr id="0" name=""/>
        <dsp:cNvSpPr/>
      </dsp:nvSpPr>
      <dsp:spPr>
        <a:xfrm rot="5400000">
          <a:off x="5208533" y="-980192"/>
          <a:ext cx="1110668" cy="9135526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6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Interpret IT Security as a priority and corporate culture</a:t>
          </a:r>
        </a:p>
      </dsp:txBody>
      <dsp:txXfrm rot="-5400000">
        <a:off x="1196104" y="3086455"/>
        <a:ext cx="9081308" cy="1002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9/21/2016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C83-4358-4069-9A04-36F684952B41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D5BB5-8E37-492B-8843-1477E0364CB8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7E38-DB3A-4089-B386-FFD9F1943ECB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7356-1F59-4D89-9F54-28C9F76813D7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8F21-3C02-407D-A180-361657C962A9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4892040" cy="4351338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4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8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524" y="1825625"/>
            <a:ext cx="4892040" cy="4351338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4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8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FB26-DB44-4B23-8E2C-73FCFB6E6A5C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508" y="639150"/>
            <a:ext cx="1006228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508" y="1793873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508" y="2498723"/>
            <a:ext cx="4892040" cy="3101977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4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8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793873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6753" y="2498723"/>
            <a:ext cx="4892040" cy="3101977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4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8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A1B2-E24B-4D01-B1F3-1C91DA614AC9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7B829-4D67-4482-B952-BBD9DCA0A419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990D-3D92-40C3-8F0D-2F9DF871B3E2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987425"/>
            <a:ext cx="5753100" cy="4613275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400"/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800"/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9B2D1F"/>
              </a:buClr>
              <a:buSzPct val="7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E9E5DC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435C0-D298-4C67-8022-2A6AB1B2BA62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8098-106E-436A-B7C8-8017C782259C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F3619435-DEBC-444A-913E-FBD2C4CF0E59}" type="datetime1">
              <a:rPr lang="en-US" smtClean="0"/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-tracker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4717"/>
            <a:ext cx="10096500" cy="1150907"/>
          </a:xfrm>
        </p:spPr>
        <p:txBody>
          <a:bodyPr/>
          <a:lstStyle/>
          <a:p>
            <a:r>
              <a:rPr lang="en-US" dirty="0"/>
              <a:t>WHOIS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4"/>
            <a:ext cx="5360504" cy="448373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Reveals Domain ID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Headquarters location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Administration emails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Domain start/expiration dates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Critical server names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9165" y="1722783"/>
            <a:ext cx="6208437" cy="453431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886" y="528522"/>
            <a:ext cx="1781382" cy="9263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9263268" y="0"/>
            <a:ext cx="5300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Mauchel Barthelemy – MIS 5211 | Fall 2016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Reconnaissance Analysis Report 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ForManMills - www.formanmills.com </a:t>
            </a:r>
          </a:p>
        </p:txBody>
      </p:sp>
    </p:spTree>
    <p:extLst>
      <p:ext uri="{BB962C8B-B14F-4D97-AF65-F5344CB8AC3E}">
        <p14:creationId xmlns:p14="http://schemas.microsoft.com/office/powerpoint/2010/main" val="350352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DNSSTUFF &amp; IP-TRACKER ANALYSES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IP address and server info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" y="2498723"/>
            <a:ext cx="4892675" cy="3623781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hlinkClick r:id="rId3"/>
              </a:rPr>
              <a:t>http://www.ip-tracker.org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/>
              <a:t>reveals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6753" y="2498723"/>
            <a:ext cx="4892040" cy="362378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263268" y="0"/>
            <a:ext cx="5300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Mauchel Barthelemy – MIS 5211 | Fall 2016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Reconnaissance Analysis Report 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ForManMills - www.formanmills.com </a:t>
            </a:r>
          </a:p>
        </p:txBody>
      </p:sp>
    </p:spTree>
    <p:extLst>
      <p:ext uri="{BB962C8B-B14F-4D97-AF65-F5344CB8AC3E}">
        <p14:creationId xmlns:p14="http://schemas.microsoft.com/office/powerpoint/2010/main" val="418437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ACCCESSIFY ANALYSIS AND GOOGLE HACKS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522" y="1793873"/>
            <a:ext cx="5246026" cy="641350"/>
          </a:xfrm>
        </p:spPr>
        <p:txBody>
          <a:bodyPr>
            <a:normAutofit fontScale="92500"/>
          </a:bodyPr>
          <a:lstStyle/>
          <a:p>
            <a:r>
              <a:rPr lang="en-US" dirty="0"/>
              <a:t>Accessify discloses technology resources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1763" y="2541290"/>
            <a:ext cx="5246687" cy="4018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17650" y="1793873"/>
            <a:ext cx="5634099" cy="641350"/>
          </a:xfrm>
        </p:spPr>
        <p:txBody>
          <a:bodyPr>
            <a:normAutofit fontScale="92500"/>
          </a:bodyPr>
          <a:lstStyle/>
          <a:p>
            <a:r>
              <a:rPr lang="en-US" dirty="0"/>
              <a:t>Site:formanmills.com -www.formanmills.com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8991662" y="2541290"/>
            <a:ext cx="3114261" cy="39993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3001" y="2541290"/>
            <a:ext cx="3166441" cy="4018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9263268" y="0"/>
            <a:ext cx="5300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Mauchel Barthelemy – MIS 5211 | Fall 2016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Reconnaissance Analysis Report 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ForManMills - www.formanmills.com </a:t>
            </a:r>
          </a:p>
        </p:txBody>
      </p:sp>
    </p:spTree>
    <p:extLst>
      <p:ext uri="{BB962C8B-B14F-4D97-AF65-F5344CB8AC3E}">
        <p14:creationId xmlns:p14="http://schemas.microsoft.com/office/powerpoint/2010/main" val="362266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43" y="597231"/>
            <a:ext cx="10684092" cy="1144369"/>
          </a:xfrm>
        </p:spPr>
        <p:txBody>
          <a:bodyPr/>
          <a:lstStyle/>
          <a:p>
            <a:r>
              <a:rPr lang="en-US" dirty="0"/>
              <a:t> MITIGATION STRATEGIES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415534"/>
              </p:ext>
            </p:extLst>
          </p:nvPr>
        </p:nvGraphicFramePr>
        <p:xfrm>
          <a:off x="339634" y="1672045"/>
          <a:ext cx="10331631" cy="474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9263268" y="0"/>
            <a:ext cx="5300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Mauchel Barthelemy – MIS 5211 | Fall 2016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Reconnaissance Analysis Report </a:t>
            </a:r>
          </a:p>
          <a:p>
            <a:r>
              <a:rPr lang="en-US" sz="1200" b="1" dirty="0">
                <a:solidFill>
                  <a:schemeClr val="bg1"/>
                </a:solidFill>
              </a:rPr>
              <a:t>ForManMills - www.formanmills.com </a:t>
            </a:r>
          </a:p>
        </p:txBody>
      </p:sp>
    </p:spTree>
    <p:extLst>
      <p:ext uri="{BB962C8B-B14F-4D97-AF65-F5344CB8AC3E}">
        <p14:creationId xmlns:p14="http://schemas.microsoft.com/office/powerpoint/2010/main" val="101666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template" id="{E3A5883B-E8CE-46E1-BD06-0BEE2E0AFA71}" vid="{B9CB0296-E107-40DB-82AD-8FB388C56E4D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ACC2096-6844-4B95-B463-E84303707E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0</TotalTime>
  <Words>134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Vertical Lexicon design template</vt:lpstr>
      <vt:lpstr>WHOIS ANALYSIS</vt:lpstr>
      <vt:lpstr>DNSSTUFF &amp; IP-TRACKER ANALYSES</vt:lpstr>
      <vt:lpstr>ACCCESSIFY ANALYSIS AND GOOGLE HACKS</vt:lpstr>
      <vt:lpstr> MITIGATION STRATEGIES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2016-01-22T01:54:40Z</dcterms:created>
  <dcterms:modified xsi:type="dcterms:W3CDTF">2016-09-22T00:45:08Z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TC034606119991</vt:lpwstr>
  </property>
</Properties>
</file>