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Lst>
  <p:sldSz cx="12192000" cy="6858000"/>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4727"/>
  </p:normalViewPr>
  <p:slideViewPr>
    <p:cSldViewPr snapToGrid="0" snapToObjects="1">
      <p:cViewPr varScale="1">
        <p:scale>
          <a:sx n="74" d="100"/>
          <a:sy n="74" d="100"/>
        </p:scale>
        <p:origin x="55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9441DD-CAFD-384F-8515-5D3A1F147E77}"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12AD2-9205-ED48-8EE0-7CCB8F32B156}" type="slidenum">
              <a:rPr lang="en-US" smtClean="0"/>
              <a:t>‹#›</a:t>
            </a:fld>
            <a:endParaRPr lang="en-US"/>
          </a:p>
        </p:txBody>
      </p:sp>
    </p:spTree>
    <p:extLst>
      <p:ext uri="{BB962C8B-B14F-4D97-AF65-F5344CB8AC3E}">
        <p14:creationId xmlns:p14="http://schemas.microsoft.com/office/powerpoint/2010/main" val="880432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441DD-CAFD-384F-8515-5D3A1F147E77}"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12AD2-9205-ED48-8EE0-7CCB8F32B156}" type="slidenum">
              <a:rPr lang="en-US" smtClean="0"/>
              <a:t>‹#›</a:t>
            </a:fld>
            <a:endParaRPr lang="en-US"/>
          </a:p>
        </p:txBody>
      </p:sp>
    </p:spTree>
    <p:extLst>
      <p:ext uri="{BB962C8B-B14F-4D97-AF65-F5344CB8AC3E}">
        <p14:creationId xmlns:p14="http://schemas.microsoft.com/office/powerpoint/2010/main" val="1124851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441DD-CAFD-384F-8515-5D3A1F147E77}"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12AD2-9205-ED48-8EE0-7CCB8F32B156}" type="slidenum">
              <a:rPr lang="en-US" smtClean="0"/>
              <a:t>‹#›</a:t>
            </a:fld>
            <a:endParaRPr lang="en-US"/>
          </a:p>
        </p:txBody>
      </p:sp>
    </p:spTree>
    <p:extLst>
      <p:ext uri="{BB962C8B-B14F-4D97-AF65-F5344CB8AC3E}">
        <p14:creationId xmlns:p14="http://schemas.microsoft.com/office/powerpoint/2010/main" val="107422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441DD-CAFD-384F-8515-5D3A1F147E77}"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12AD2-9205-ED48-8EE0-7CCB8F32B156}" type="slidenum">
              <a:rPr lang="en-US" smtClean="0"/>
              <a:t>‹#›</a:t>
            </a:fld>
            <a:endParaRPr lang="en-US"/>
          </a:p>
        </p:txBody>
      </p:sp>
    </p:spTree>
    <p:extLst>
      <p:ext uri="{BB962C8B-B14F-4D97-AF65-F5344CB8AC3E}">
        <p14:creationId xmlns:p14="http://schemas.microsoft.com/office/powerpoint/2010/main" val="119230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9441DD-CAFD-384F-8515-5D3A1F147E77}"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12AD2-9205-ED48-8EE0-7CCB8F32B156}" type="slidenum">
              <a:rPr lang="en-US" smtClean="0"/>
              <a:t>‹#›</a:t>
            </a:fld>
            <a:endParaRPr lang="en-US"/>
          </a:p>
        </p:txBody>
      </p:sp>
    </p:spTree>
    <p:extLst>
      <p:ext uri="{BB962C8B-B14F-4D97-AF65-F5344CB8AC3E}">
        <p14:creationId xmlns:p14="http://schemas.microsoft.com/office/powerpoint/2010/main" val="167247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9441DD-CAFD-384F-8515-5D3A1F147E77}"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12AD2-9205-ED48-8EE0-7CCB8F32B156}" type="slidenum">
              <a:rPr lang="en-US" smtClean="0"/>
              <a:t>‹#›</a:t>
            </a:fld>
            <a:endParaRPr lang="en-US"/>
          </a:p>
        </p:txBody>
      </p:sp>
    </p:spTree>
    <p:extLst>
      <p:ext uri="{BB962C8B-B14F-4D97-AF65-F5344CB8AC3E}">
        <p14:creationId xmlns:p14="http://schemas.microsoft.com/office/powerpoint/2010/main" val="90531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9441DD-CAFD-384F-8515-5D3A1F147E77}" type="datetimeFigureOut">
              <a:rPr lang="en-US" smtClean="0"/>
              <a:t>9/22/2016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12AD2-9205-ED48-8EE0-7CCB8F32B156}" type="slidenum">
              <a:rPr lang="en-US" smtClean="0"/>
              <a:t>‹#›</a:t>
            </a:fld>
            <a:endParaRPr lang="en-US"/>
          </a:p>
        </p:txBody>
      </p:sp>
    </p:spTree>
    <p:extLst>
      <p:ext uri="{BB962C8B-B14F-4D97-AF65-F5344CB8AC3E}">
        <p14:creationId xmlns:p14="http://schemas.microsoft.com/office/powerpoint/2010/main" val="71284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9441DD-CAFD-384F-8515-5D3A1F147E77}" type="datetimeFigureOut">
              <a:rPr lang="en-US" smtClean="0"/>
              <a:t>9/22/2016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12AD2-9205-ED48-8EE0-7CCB8F32B156}" type="slidenum">
              <a:rPr lang="en-US" smtClean="0"/>
              <a:t>‹#›</a:t>
            </a:fld>
            <a:endParaRPr lang="en-US"/>
          </a:p>
        </p:txBody>
      </p:sp>
    </p:spTree>
    <p:extLst>
      <p:ext uri="{BB962C8B-B14F-4D97-AF65-F5344CB8AC3E}">
        <p14:creationId xmlns:p14="http://schemas.microsoft.com/office/powerpoint/2010/main" val="2095291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441DD-CAFD-384F-8515-5D3A1F147E77}" type="datetimeFigureOut">
              <a:rPr lang="en-US" smtClean="0"/>
              <a:t>9/22/2016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C12AD2-9205-ED48-8EE0-7CCB8F32B156}" type="slidenum">
              <a:rPr lang="en-US" smtClean="0"/>
              <a:t>‹#›</a:t>
            </a:fld>
            <a:endParaRPr lang="en-US"/>
          </a:p>
        </p:txBody>
      </p:sp>
    </p:spTree>
    <p:extLst>
      <p:ext uri="{BB962C8B-B14F-4D97-AF65-F5344CB8AC3E}">
        <p14:creationId xmlns:p14="http://schemas.microsoft.com/office/powerpoint/2010/main" val="112327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441DD-CAFD-384F-8515-5D3A1F147E77}"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12AD2-9205-ED48-8EE0-7CCB8F32B156}" type="slidenum">
              <a:rPr lang="en-US" smtClean="0"/>
              <a:t>‹#›</a:t>
            </a:fld>
            <a:endParaRPr lang="en-US"/>
          </a:p>
        </p:txBody>
      </p:sp>
    </p:spTree>
    <p:extLst>
      <p:ext uri="{BB962C8B-B14F-4D97-AF65-F5344CB8AC3E}">
        <p14:creationId xmlns:p14="http://schemas.microsoft.com/office/powerpoint/2010/main" val="42610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441DD-CAFD-384F-8515-5D3A1F147E77}"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12AD2-9205-ED48-8EE0-7CCB8F32B156}" type="slidenum">
              <a:rPr lang="en-US" smtClean="0"/>
              <a:t>‹#›</a:t>
            </a:fld>
            <a:endParaRPr lang="en-US"/>
          </a:p>
        </p:txBody>
      </p:sp>
    </p:spTree>
    <p:extLst>
      <p:ext uri="{BB962C8B-B14F-4D97-AF65-F5344CB8AC3E}">
        <p14:creationId xmlns:p14="http://schemas.microsoft.com/office/powerpoint/2010/main" val="1775347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441DD-CAFD-384F-8515-5D3A1F147E77}" type="datetimeFigureOut">
              <a:rPr lang="en-US" smtClean="0"/>
              <a:t>9/22/2016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12AD2-9205-ED48-8EE0-7CCB8F32B156}" type="slidenum">
              <a:rPr lang="en-US" smtClean="0"/>
              <a:t>‹#›</a:t>
            </a:fld>
            <a:endParaRPr lang="en-US"/>
          </a:p>
        </p:txBody>
      </p:sp>
    </p:spTree>
    <p:extLst>
      <p:ext uri="{BB962C8B-B14F-4D97-AF65-F5344CB8AC3E}">
        <p14:creationId xmlns:p14="http://schemas.microsoft.com/office/powerpoint/2010/main" val="6952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tiff"/><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tiff"/><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1.tiff"/><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jpg"/><Relationship Id="rId5" Type="http://schemas.openxmlformats.org/officeDocument/2006/relationships/image" Target="../media/image9.tif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www.uabiz.com/company/managementTeam.cfm" TargetMode="External"/><Relationship Id="rId13" Type="http://schemas.openxmlformats.org/officeDocument/2006/relationships/hyperlink" Target="http://www.bizjournals.com/baltimore/blog/real-estate/2016/01/under-armour-port-covington-headquarters-campus.html" TargetMode="External"/><Relationship Id="rId3" Type="http://schemas.openxmlformats.org/officeDocument/2006/relationships/hyperlink" Target="http://www.underarmour.jobs/" TargetMode="External"/><Relationship Id="rId7" Type="http://schemas.openxmlformats.org/officeDocument/2006/relationships/hyperlink" Target="https://en.wikipedia.org/wiki/Under_Armour" TargetMode="External"/><Relationship Id="rId12" Type="http://schemas.openxmlformats.org/officeDocument/2006/relationships/hyperlink" Target="http://www.wareable.com/under-armour/under-armour-health-data-connected-fitness-sxsw-2453" TargetMode="External"/><Relationship Id="rId2" Type="http://schemas.openxmlformats.org/officeDocument/2006/relationships/hyperlink" Target="http://gizmodo.com/under-armor-just-bought-100-million-users-worth-of-fitn-1683836948" TargetMode="External"/><Relationship Id="rId1" Type="http://schemas.openxmlformats.org/officeDocument/2006/relationships/slideLayout" Target="../slideLayouts/slideLayout2.xml"/><Relationship Id="rId6" Type="http://schemas.openxmlformats.org/officeDocument/2006/relationships/hyperlink" Target="https://www.underarmour.com/en-us/customer-service/security-and-privacy-policy" TargetMode="External"/><Relationship Id="rId11" Type="http://schemas.openxmlformats.org/officeDocument/2006/relationships/hyperlink" Target="http://www.djc.com/news/co/12092864.html" TargetMode="External"/><Relationship Id="rId5" Type="http://schemas.openxmlformats.org/officeDocument/2006/relationships/hyperlink" Target="https://whois.arin.net/rest/customer/C01933936" TargetMode="External"/><Relationship Id="rId10" Type="http://schemas.openxmlformats.org/officeDocument/2006/relationships/hyperlink" Target="https://www.linkedin.com/in/fred-bealefeld-81a6527a?trk=seokp-title_posts_secondary_cluster_res_author_name" TargetMode="External"/><Relationship Id="rId4" Type="http://schemas.openxmlformats.org/officeDocument/2006/relationships/hyperlink" Target="http://www.bloomberg.com/news/articles/2016-09-02/under-armour-ceo-to-sell-72-million-in-stock-jolting-investors" TargetMode="External"/><Relationship Id="rId9" Type="http://schemas.openxmlformats.org/officeDocument/2006/relationships/hyperlink" Target="https://www.linkedin.com/in/paulfip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63" y="370196"/>
            <a:ext cx="2286000" cy="2281642"/>
          </a:xfrm>
          <a:prstGeom prst="rect">
            <a:avLst/>
          </a:prstGeom>
        </p:spPr>
      </p:pic>
      <p:sp>
        <p:nvSpPr>
          <p:cNvPr id="5" name="TextBox 4"/>
          <p:cNvSpPr txBox="1"/>
          <p:nvPr/>
        </p:nvSpPr>
        <p:spPr>
          <a:xfrm>
            <a:off x="4280921" y="466246"/>
            <a:ext cx="6600825" cy="3139321"/>
          </a:xfrm>
          <a:prstGeom prst="rect">
            <a:avLst/>
          </a:prstGeom>
          <a:noFill/>
        </p:spPr>
        <p:txBody>
          <a:bodyPr wrap="square" rtlCol="0">
            <a:spAutoFit/>
          </a:bodyPr>
          <a:lstStyle/>
          <a:p>
            <a:r>
              <a:rPr lang="en-US" dirty="0" smtClean="0"/>
              <a:t>Global performance apparel company founded in 1996 by former athlete, Kevin Plank. The company develops, markets, and distributes several athletic product lines that are meant to prepare athletes for any environment such as heat, cold, and “all-environment”.</a:t>
            </a:r>
          </a:p>
          <a:p>
            <a:endParaRPr lang="en-US" dirty="0" smtClean="0"/>
          </a:p>
          <a:p>
            <a:pPr marL="285750" indent="-285750">
              <a:buFont typeface="Wingdings" charset="2"/>
              <a:buChar char="q"/>
            </a:pPr>
            <a:r>
              <a:rPr lang="en-US" dirty="0" smtClean="0"/>
              <a:t>Headquarters in Baltimore, Maryland</a:t>
            </a:r>
          </a:p>
          <a:p>
            <a:pPr marL="285750" indent="-285750">
              <a:buFont typeface="Wingdings" charset="2"/>
              <a:buChar char="q"/>
            </a:pPr>
            <a:r>
              <a:rPr lang="en-US" dirty="0" smtClean="0"/>
              <a:t>3.9 Billion in Revenue</a:t>
            </a:r>
          </a:p>
          <a:p>
            <a:pPr marL="285750" indent="-285750">
              <a:buFont typeface="Wingdings" charset="2"/>
              <a:buChar char="q"/>
            </a:pPr>
            <a:r>
              <a:rPr lang="en-US" dirty="0" smtClean="0"/>
              <a:t>11,000 Employees</a:t>
            </a:r>
          </a:p>
          <a:p>
            <a:pPr marL="285750" indent="-285750">
              <a:buFont typeface="Wingdings" charset="2"/>
              <a:buChar char="q"/>
            </a:pPr>
            <a:r>
              <a:rPr lang="en-US" dirty="0" smtClean="0"/>
              <a:t>Corporate &amp; Retail Locations in &gt; 10 countries</a:t>
            </a:r>
          </a:p>
          <a:p>
            <a:pPr marL="285750" indent="-285750">
              <a:buFont typeface="Arial" charset="0"/>
              <a:buChar char="•"/>
            </a:pPr>
            <a:endParaRPr lang="en-US" dirty="0"/>
          </a:p>
        </p:txBody>
      </p:sp>
      <p:sp>
        <p:nvSpPr>
          <p:cNvPr id="6" name="TextBox 5"/>
          <p:cNvSpPr txBox="1"/>
          <p:nvPr/>
        </p:nvSpPr>
        <p:spPr>
          <a:xfrm>
            <a:off x="728663" y="3188680"/>
            <a:ext cx="5672137" cy="3970318"/>
          </a:xfrm>
          <a:prstGeom prst="rect">
            <a:avLst/>
          </a:prstGeom>
          <a:noFill/>
        </p:spPr>
        <p:txBody>
          <a:bodyPr wrap="square" rtlCol="0">
            <a:spAutoFit/>
          </a:bodyPr>
          <a:lstStyle/>
          <a:p>
            <a:r>
              <a:rPr lang="en-US" b="1" dirty="0" smtClean="0"/>
              <a:t>Kevin Plank- CEO</a:t>
            </a:r>
          </a:p>
          <a:p>
            <a:pPr marL="285750" indent="-285750">
              <a:buFont typeface="Arial" charset="0"/>
              <a:buChar char="•"/>
            </a:pPr>
            <a:r>
              <a:rPr lang="en-US" dirty="0" smtClean="0"/>
              <a:t>Founded company</a:t>
            </a:r>
          </a:p>
          <a:p>
            <a:pPr marL="285750" indent="-285750">
              <a:buFont typeface="Arial" charset="0"/>
              <a:buChar char="•"/>
            </a:pPr>
            <a:r>
              <a:rPr lang="en-US" dirty="0" smtClean="0"/>
              <a:t>“Data is the new oil”</a:t>
            </a:r>
          </a:p>
          <a:p>
            <a:pPr marL="285750" indent="-285750">
              <a:buFont typeface="Arial" charset="0"/>
              <a:buChar char="•"/>
            </a:pPr>
            <a:endParaRPr lang="en-US" dirty="0"/>
          </a:p>
          <a:p>
            <a:pPr marL="285750" indent="-285750">
              <a:buFont typeface="Wingdings" panose="05000000000000000000" pitchFamily="2" charset="2"/>
              <a:buChar char="v"/>
            </a:pPr>
            <a:r>
              <a:rPr lang="en-US" dirty="0" smtClean="0"/>
              <a:t>Heat Gear, Cold Gear, and All-Weather Gear are biggest product offerings</a:t>
            </a:r>
          </a:p>
          <a:p>
            <a:pPr marL="285750" indent="-285750">
              <a:buFont typeface="Arial" charset="0"/>
              <a:buChar char="•"/>
            </a:pPr>
            <a:endParaRPr lang="en-US" dirty="0"/>
          </a:p>
          <a:p>
            <a:pPr marL="285750" indent="-285750">
              <a:buFont typeface="Wingdings" panose="05000000000000000000" pitchFamily="2" charset="2"/>
              <a:buChar char="v"/>
            </a:pPr>
            <a:r>
              <a:rPr lang="en-US" dirty="0"/>
              <a:t>Major Competitors: Nike, Adidas, </a:t>
            </a:r>
            <a:r>
              <a:rPr lang="en-US" dirty="0" smtClean="0"/>
              <a:t>Reebok</a:t>
            </a:r>
          </a:p>
          <a:p>
            <a:pPr marL="285750" indent="-285750">
              <a:buFont typeface="Arial" charset="0"/>
              <a:buChar char="•"/>
            </a:pPr>
            <a:endParaRPr lang="en-US" dirty="0"/>
          </a:p>
          <a:p>
            <a:pPr marL="285750" indent="-285750">
              <a:buFont typeface="Wingdings" panose="05000000000000000000" pitchFamily="2" charset="2"/>
              <a:buChar char="v"/>
            </a:pPr>
            <a:r>
              <a:rPr lang="en-US" dirty="0"/>
              <a:t>In 2014, Under Armour hired the former Baltimore Chief of Police as Director of Security</a:t>
            </a:r>
          </a:p>
          <a:p>
            <a:pPr marL="285750" indent="-285750">
              <a:buFont typeface="Arial" charset="0"/>
              <a:buChar char="•"/>
            </a:pPr>
            <a:endParaRPr lang="en-US" dirty="0" smtClean="0"/>
          </a:p>
          <a:p>
            <a:pPr marL="285750" indent="-285750">
              <a:buFont typeface="Arial" charset="0"/>
              <a:buChar char="•"/>
            </a:pPr>
            <a:endParaRPr lang="en-US" dirty="0"/>
          </a:p>
          <a:p>
            <a:pPr marL="285750" indent="-285750">
              <a:buFont typeface="Arial" charset="0"/>
              <a:buChar char="•"/>
            </a:pPr>
            <a:endParaRPr lang="en-US" dirty="0"/>
          </a:p>
        </p:txBody>
      </p:sp>
      <p:pic>
        <p:nvPicPr>
          <p:cNvPr id="8" name="Picture 7"/>
          <p:cNvPicPr>
            <a:picLocks noChangeAspect="1"/>
          </p:cNvPicPr>
          <p:nvPr/>
        </p:nvPicPr>
        <p:blipFill>
          <a:blip r:embed="rId5"/>
          <a:stretch>
            <a:fillRect/>
          </a:stretch>
        </p:blipFill>
        <p:spPr>
          <a:xfrm>
            <a:off x="7823238" y="3566837"/>
            <a:ext cx="4094163" cy="3175273"/>
          </a:xfrm>
          <a:prstGeom prst="rect">
            <a:avLst/>
          </a:prstGeom>
        </p:spPr>
      </p:pic>
      <p:sp>
        <p:nvSpPr>
          <p:cNvPr id="9" name="TextBox 8"/>
          <p:cNvSpPr txBox="1"/>
          <p:nvPr/>
        </p:nvSpPr>
        <p:spPr>
          <a:xfrm>
            <a:off x="9700495" y="2857719"/>
            <a:ext cx="2216906" cy="646331"/>
          </a:xfrm>
          <a:prstGeom prst="rect">
            <a:avLst/>
          </a:prstGeom>
          <a:noFill/>
        </p:spPr>
        <p:txBody>
          <a:bodyPr wrap="square" rtlCol="0">
            <a:spAutoFit/>
          </a:bodyPr>
          <a:lstStyle/>
          <a:p>
            <a:r>
              <a:rPr lang="en-US" dirty="0" smtClean="0"/>
              <a:t>1020 Hull Street</a:t>
            </a:r>
          </a:p>
          <a:p>
            <a:r>
              <a:rPr lang="en-US" dirty="0" smtClean="0"/>
              <a:t>Baltimore, MD 21230</a:t>
            </a:r>
            <a:endParaRPr lang="en-US" dirty="0"/>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00327" y="5995041"/>
            <a:ext cx="609600" cy="609600"/>
          </a:xfrm>
          <a:prstGeom prst="rect">
            <a:avLst/>
          </a:prstGeom>
        </p:spPr>
      </p:pic>
    </p:spTree>
    <p:extLst>
      <p:ext uri="{BB962C8B-B14F-4D97-AF65-F5344CB8AC3E}">
        <p14:creationId xmlns:p14="http://schemas.microsoft.com/office/powerpoint/2010/main" val="12719770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82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344487"/>
            <a:ext cx="8143875" cy="1325563"/>
          </a:xfrm>
        </p:spPr>
        <p:txBody>
          <a:bodyPr>
            <a:normAutofit/>
          </a:bodyPr>
          <a:lstStyle/>
          <a:p>
            <a:r>
              <a:rPr lang="en-US" dirty="0" smtClean="0"/>
              <a:t>Network Details</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975453" y="365125"/>
            <a:ext cx="1743413" cy="1305878"/>
          </a:xfrm>
        </p:spPr>
      </p:pic>
      <p:sp>
        <p:nvSpPr>
          <p:cNvPr id="5" name="TextBox 4"/>
          <p:cNvSpPr txBox="1"/>
          <p:nvPr/>
        </p:nvSpPr>
        <p:spPr>
          <a:xfrm>
            <a:off x="485775" y="1900238"/>
            <a:ext cx="11015663" cy="1200329"/>
          </a:xfrm>
          <a:prstGeom prst="rect">
            <a:avLst/>
          </a:prstGeom>
          <a:noFill/>
        </p:spPr>
        <p:txBody>
          <a:bodyPr wrap="square" rtlCol="0">
            <a:spAutoFit/>
          </a:bodyPr>
          <a:lstStyle/>
          <a:p>
            <a:r>
              <a:rPr lang="en-US" b="1" dirty="0" smtClean="0"/>
              <a:t>Domain Name: </a:t>
            </a:r>
            <a:r>
              <a:rPr lang="en-US" dirty="0" smtClean="0"/>
              <a:t>UNDERARMOUR.COM</a:t>
            </a:r>
          </a:p>
          <a:p>
            <a:r>
              <a:rPr lang="en-US" b="1" dirty="0" smtClean="0"/>
              <a:t>Registrar: </a:t>
            </a:r>
            <a:r>
              <a:rPr lang="en-US" dirty="0" smtClean="0"/>
              <a:t>CSC Corporate Domains, INC.</a:t>
            </a:r>
            <a:br>
              <a:rPr lang="en-US" dirty="0" smtClean="0"/>
            </a:br>
            <a:r>
              <a:rPr lang="en-US" dirty="0" smtClean="0"/>
              <a:t>Registrant details blocked by CSC Corporate Domains, INC.</a:t>
            </a:r>
            <a:br>
              <a:rPr lang="en-US" dirty="0" smtClean="0"/>
            </a:br>
            <a:endParaRPr lang="en-US" dirty="0"/>
          </a:p>
        </p:txBody>
      </p:sp>
      <p:pic>
        <p:nvPicPr>
          <p:cNvPr id="6" name="Picture 5"/>
          <p:cNvPicPr>
            <a:picLocks noChangeAspect="1"/>
          </p:cNvPicPr>
          <p:nvPr/>
        </p:nvPicPr>
        <p:blipFill>
          <a:blip r:embed="rId5"/>
          <a:stretch>
            <a:fillRect/>
          </a:stretch>
        </p:blipFill>
        <p:spPr>
          <a:xfrm>
            <a:off x="6399943" y="2100264"/>
            <a:ext cx="5587270" cy="4520354"/>
          </a:xfrm>
          <a:prstGeom prst="rect">
            <a:avLst/>
          </a:prstGeom>
        </p:spPr>
      </p:pic>
      <p:pic>
        <p:nvPicPr>
          <p:cNvPr id="3" name="Picture 2"/>
          <p:cNvPicPr>
            <a:picLocks noChangeAspect="1"/>
          </p:cNvPicPr>
          <p:nvPr/>
        </p:nvPicPr>
        <p:blipFill>
          <a:blip r:embed="rId6"/>
          <a:stretch>
            <a:fillRect/>
          </a:stretch>
        </p:blipFill>
        <p:spPr>
          <a:xfrm>
            <a:off x="485775" y="3003849"/>
            <a:ext cx="3214370" cy="2139100"/>
          </a:xfrm>
          <a:prstGeom prst="rect">
            <a:avLst/>
          </a:prstGeom>
        </p:spPr>
      </p:pic>
      <p:pic>
        <p:nvPicPr>
          <p:cNvPr id="9" name="Picture 8"/>
          <p:cNvPicPr>
            <a:picLocks noChangeAspect="1"/>
          </p:cNvPicPr>
          <p:nvPr/>
        </p:nvPicPr>
        <p:blipFill>
          <a:blip r:embed="rId7"/>
          <a:stretch>
            <a:fillRect/>
          </a:stretch>
        </p:blipFill>
        <p:spPr>
          <a:xfrm>
            <a:off x="485775" y="5318216"/>
            <a:ext cx="4858703" cy="1302402"/>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31437" y="3529828"/>
            <a:ext cx="2270001" cy="535720"/>
          </a:xfrm>
          <a:prstGeom prst="rect">
            <a:avLst/>
          </a:prstGeom>
        </p:spPr>
      </p:pic>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77613" y="6011018"/>
            <a:ext cx="609600" cy="609600"/>
          </a:xfrm>
          <a:prstGeom prst="rect">
            <a:avLst/>
          </a:prstGeom>
        </p:spPr>
      </p:pic>
    </p:spTree>
    <p:extLst>
      <p:ext uri="{BB962C8B-B14F-4D97-AF65-F5344CB8AC3E}">
        <p14:creationId xmlns:p14="http://schemas.microsoft.com/office/powerpoint/2010/main" val="9337548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698"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975453" y="365125"/>
            <a:ext cx="1743413" cy="1305878"/>
          </a:xfrm>
        </p:spPr>
      </p:pic>
      <p:sp>
        <p:nvSpPr>
          <p:cNvPr id="6" name="TextBox 5"/>
          <p:cNvSpPr txBox="1"/>
          <p:nvPr/>
        </p:nvSpPr>
        <p:spPr>
          <a:xfrm>
            <a:off x="649287" y="1148059"/>
            <a:ext cx="6294438" cy="1200329"/>
          </a:xfrm>
          <a:prstGeom prst="rect">
            <a:avLst/>
          </a:prstGeom>
          <a:noFill/>
        </p:spPr>
        <p:txBody>
          <a:bodyPr wrap="square" rtlCol="0">
            <a:spAutoFit/>
          </a:bodyPr>
          <a:lstStyle/>
          <a:p>
            <a:pPr marL="285750" indent="-285750">
              <a:buFont typeface="Wingdings" charset="2"/>
              <a:buChar char="q"/>
            </a:pPr>
            <a:r>
              <a:rPr lang="en-US" dirty="0" smtClean="0"/>
              <a:t>Purchased 100 million users worth of fitness data in 2015</a:t>
            </a:r>
          </a:p>
          <a:p>
            <a:pPr marL="285750" indent="-285750">
              <a:buFont typeface="Wingdings" charset="2"/>
              <a:buChar char="q"/>
            </a:pPr>
            <a:r>
              <a:rPr lang="en-US" dirty="0" smtClean="0"/>
              <a:t>Building new 50 acre waterfront corporate headquarters</a:t>
            </a:r>
          </a:p>
          <a:p>
            <a:pPr marL="285750" indent="-285750">
              <a:buFont typeface="Wingdings" charset="2"/>
              <a:buChar char="q"/>
            </a:pPr>
            <a:r>
              <a:rPr lang="en-US" dirty="0" smtClean="0"/>
              <a:t>Rumors of CEO planning to sell $72 million in company stock</a:t>
            </a:r>
          </a:p>
          <a:p>
            <a:pPr marL="285750" indent="-285750">
              <a:buFont typeface="Wingdings" charset="2"/>
              <a:buChar char="q"/>
            </a:pPr>
            <a:endParaRPr lang="en-US" dirty="0"/>
          </a:p>
        </p:txBody>
      </p:sp>
      <p:pic>
        <p:nvPicPr>
          <p:cNvPr id="7" name="Picture 6"/>
          <p:cNvPicPr>
            <a:picLocks noChangeAspect="1"/>
          </p:cNvPicPr>
          <p:nvPr/>
        </p:nvPicPr>
        <p:blipFill>
          <a:blip r:embed="rId5"/>
          <a:stretch>
            <a:fillRect/>
          </a:stretch>
        </p:blipFill>
        <p:spPr>
          <a:xfrm>
            <a:off x="2756137" y="2249430"/>
            <a:ext cx="7493000" cy="3911600"/>
          </a:xfrm>
          <a:prstGeom prst="rect">
            <a:avLst/>
          </a:prstGeom>
          <a:ln>
            <a:solidFill>
              <a:schemeClr val="tx1"/>
            </a:solidFill>
          </a:ln>
        </p:spPr>
      </p:pic>
      <p:sp>
        <p:nvSpPr>
          <p:cNvPr id="8" name="Title 1"/>
          <p:cNvSpPr>
            <a:spLocks noGrp="1"/>
          </p:cNvSpPr>
          <p:nvPr>
            <p:ph type="title"/>
          </p:nvPr>
        </p:nvSpPr>
        <p:spPr>
          <a:xfrm>
            <a:off x="649287" y="0"/>
            <a:ext cx="6723063" cy="1325563"/>
          </a:xfrm>
        </p:spPr>
        <p:txBody>
          <a:bodyPr/>
          <a:lstStyle/>
          <a:p>
            <a:r>
              <a:rPr lang="en-US" dirty="0" smtClean="0"/>
              <a:t>Under Armour in the News</a:t>
            </a:r>
            <a:endParaRPr lang="en-US"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287" y="3090624"/>
            <a:ext cx="5853350" cy="3309094"/>
          </a:xfrm>
          <a:prstGeom prst="rect">
            <a:avLst/>
          </a:prstGeom>
          <a:ln>
            <a:solidFill>
              <a:schemeClr val="tx1"/>
            </a:solidFill>
          </a:ln>
        </p:spPr>
      </p:pic>
      <p:pic>
        <p:nvPicPr>
          <p:cNvPr id="4" name="Picture 3"/>
          <p:cNvPicPr>
            <a:picLocks noChangeAspect="1"/>
          </p:cNvPicPr>
          <p:nvPr/>
        </p:nvPicPr>
        <p:blipFill>
          <a:blip r:embed="rId7"/>
          <a:stretch>
            <a:fillRect/>
          </a:stretch>
        </p:blipFill>
        <p:spPr>
          <a:xfrm>
            <a:off x="5643503" y="3287891"/>
            <a:ext cx="6075363" cy="3455779"/>
          </a:xfrm>
          <a:prstGeom prst="rect">
            <a:avLst/>
          </a:prstGeom>
          <a:ln>
            <a:solidFill>
              <a:schemeClr val="tx1"/>
            </a:solidFill>
          </a:ln>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14066" y="6047696"/>
            <a:ext cx="609600" cy="609600"/>
          </a:xfrm>
          <a:prstGeom prst="rect">
            <a:avLst/>
          </a:prstGeom>
        </p:spPr>
      </p:pic>
    </p:spTree>
    <p:extLst>
      <p:ext uri="{BB962C8B-B14F-4D97-AF65-F5344CB8AC3E}">
        <p14:creationId xmlns:p14="http://schemas.microsoft.com/office/powerpoint/2010/main" val="7363275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4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338" y="457200"/>
            <a:ext cx="11044237" cy="5687711"/>
          </a:xfrm>
          <a:prstGeom prst="rect">
            <a:avLst/>
          </a:prstGeom>
          <a:noFill/>
        </p:spPr>
        <p:txBody>
          <a:bodyPr wrap="square" rtlCol="0">
            <a:spAutoFit/>
          </a:bodyPr>
          <a:lstStyle/>
          <a:p>
            <a:pPr>
              <a:lnSpc>
                <a:spcPct val="90000"/>
              </a:lnSpc>
              <a:spcBef>
                <a:spcPct val="0"/>
              </a:spcBef>
            </a:pPr>
            <a:r>
              <a:rPr lang="en-US" sz="4400" dirty="0" smtClean="0">
                <a:latin typeface="+mj-lt"/>
                <a:ea typeface="+mj-ea"/>
                <a:cs typeface="+mj-cs"/>
              </a:rPr>
              <a:t>Sources and References</a:t>
            </a:r>
            <a:endParaRPr lang="en-US" sz="4400" dirty="0">
              <a:latin typeface="+mj-lt"/>
              <a:ea typeface="+mj-ea"/>
              <a:cs typeface="+mj-cs"/>
              <a:hlinkClick r:id="rId2"/>
            </a:endParaRPr>
          </a:p>
          <a:p>
            <a:endParaRPr lang="en-US" dirty="0">
              <a:hlinkClick r:id="rId2"/>
            </a:endParaRPr>
          </a:p>
          <a:p>
            <a:r>
              <a:rPr lang="en-US" dirty="0" smtClean="0">
                <a:hlinkClick r:id="rId2"/>
              </a:rPr>
              <a:t>http://gizmodo.com/under-armor-just-bought-100-million-users-worth-of-fitn-1683836948</a:t>
            </a:r>
            <a:endParaRPr lang="en-US" dirty="0" smtClean="0"/>
          </a:p>
          <a:p>
            <a:r>
              <a:rPr lang="en-US" dirty="0" smtClean="0">
                <a:hlinkClick r:id="rId3"/>
              </a:rPr>
              <a:t>http://www.underarmour.jobs</a:t>
            </a:r>
            <a:endParaRPr lang="en-US" dirty="0" smtClean="0"/>
          </a:p>
          <a:p>
            <a:r>
              <a:rPr lang="en-US" dirty="0" smtClean="0">
                <a:hlinkClick r:id="rId4"/>
              </a:rPr>
              <a:t>http://www.bloomberg.com/news/articles/2016-09-02/under-armour-ceo-to-sell-72-million-in-stock-jolting-investors</a:t>
            </a:r>
            <a:endParaRPr lang="en-US" dirty="0" smtClean="0"/>
          </a:p>
          <a:p>
            <a:r>
              <a:rPr lang="en-US" dirty="0" smtClean="0">
                <a:hlinkClick r:id="rId5"/>
              </a:rPr>
              <a:t>https://whois.arin.net/rest/customer/C01933936</a:t>
            </a:r>
            <a:endParaRPr lang="en-US" dirty="0" smtClean="0"/>
          </a:p>
          <a:p>
            <a:r>
              <a:rPr lang="en-US" dirty="0" smtClean="0">
                <a:hlinkClick r:id="rId6"/>
              </a:rPr>
              <a:t>https://www.underarmour.com/en-us/customer-service/security-and-privacy-policy</a:t>
            </a:r>
            <a:endParaRPr lang="en-US" dirty="0" smtClean="0"/>
          </a:p>
          <a:p>
            <a:r>
              <a:rPr lang="en-US" dirty="0" smtClean="0">
                <a:hlinkClick r:id="rId7"/>
              </a:rPr>
              <a:t>https://en.wikipedia.org/wiki/Under_Armour</a:t>
            </a:r>
            <a:endParaRPr lang="en-US" dirty="0" smtClean="0"/>
          </a:p>
          <a:p>
            <a:r>
              <a:rPr lang="en-US" dirty="0" smtClean="0">
                <a:hlinkClick r:id="rId8"/>
              </a:rPr>
              <a:t>http://www.uabiz.com/company/managementTeam.cfm</a:t>
            </a:r>
            <a:endParaRPr lang="en-US" dirty="0" smtClean="0"/>
          </a:p>
          <a:p>
            <a:r>
              <a:rPr lang="en-US" dirty="0" smtClean="0">
                <a:hlinkClick r:id="rId9"/>
              </a:rPr>
              <a:t>https://www.linkedin.com/in/paulfipps</a:t>
            </a:r>
            <a:endParaRPr lang="en-US" dirty="0" smtClean="0"/>
          </a:p>
          <a:p>
            <a:r>
              <a:rPr lang="en-US" dirty="0" smtClean="0">
                <a:hlinkClick r:id="rId10"/>
              </a:rPr>
              <a:t>https://www.linkedin.com/in/fred-bealefeld-81a6527a?trk=seokp-title_posts_secondary_cluster_res_author_name</a:t>
            </a:r>
            <a:endParaRPr lang="en-US" dirty="0" smtClean="0"/>
          </a:p>
          <a:p>
            <a:r>
              <a:rPr lang="en-US" dirty="0" smtClean="0">
                <a:hlinkClick r:id="rId11"/>
              </a:rPr>
              <a:t>http://www.djc.com/news/co/12092864.html</a:t>
            </a:r>
            <a:endParaRPr lang="en-US" dirty="0" smtClean="0"/>
          </a:p>
          <a:p>
            <a:r>
              <a:rPr lang="en-US" dirty="0" smtClean="0">
                <a:hlinkClick r:id="rId12"/>
              </a:rPr>
              <a:t>http://www.wareable.com/under-armour/under-armour-health-data-connected-fitness-sxsw-2453</a:t>
            </a:r>
            <a:endParaRPr lang="en-US" dirty="0" smtClean="0"/>
          </a:p>
          <a:p>
            <a:r>
              <a:rPr lang="en-US" dirty="0" smtClean="0">
                <a:hlinkClick r:id="rId13"/>
              </a:rPr>
              <a:t>http://www.bizjournals.com/baltimore/blog/real-estate/2016/01/under-armour-port-covington-headquarters-campus.html</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037108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207</Words>
  <Application>Microsoft Office PowerPoint</Application>
  <PresentationFormat>Widescreen</PresentationFormat>
  <Paragraphs>40</Paragraphs>
  <Slides>4</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Wingdings</vt:lpstr>
      <vt:lpstr>Office Theme</vt:lpstr>
      <vt:lpstr>PowerPoint Presentation</vt:lpstr>
      <vt:lpstr>Network Details</vt:lpstr>
      <vt:lpstr>Under Armour in the News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Marcus Wilson</dc:creator>
  <cp:lastModifiedBy>Wilson, Marcus</cp:lastModifiedBy>
  <cp:revision>25</cp:revision>
  <cp:lastPrinted>2016-09-22T20:41:16Z</cp:lastPrinted>
  <dcterms:created xsi:type="dcterms:W3CDTF">2016-09-15T22:45:19Z</dcterms:created>
  <dcterms:modified xsi:type="dcterms:W3CDTF">2016-09-22T23:48:22Z</dcterms:modified>
</cp:coreProperties>
</file>