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  <p:embeddedFont>
      <p:font typeface="Rokkitt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Rokkitt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oboto-regular.fntdata"/><Relationship Id="rId14" Type="http://schemas.openxmlformats.org/officeDocument/2006/relationships/font" Target="fonts/Rokkitt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jpg"/><Relationship Id="rId4" Type="http://schemas.openxmlformats.org/officeDocument/2006/relationships/image" Target="../media/image03.png"/><Relationship Id="rId5" Type="http://schemas.openxmlformats.org/officeDocument/2006/relationships/image" Target="../media/image00.png"/><Relationship Id="rId6" Type="http://schemas.openxmlformats.org/officeDocument/2006/relationships/image" Target="../media/image01.png"/><Relationship Id="rId7" Type="http://schemas.openxmlformats.org/officeDocument/2006/relationships/image" Target="../media/image02.png"/><Relationship Id="rId8" Type="http://schemas.openxmlformats.org/officeDocument/2006/relationships/image" Target="../media/image0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admindomreg@lfg.com" TargetMode="External"/><Relationship Id="rId4" Type="http://schemas.openxmlformats.org/officeDocument/2006/relationships/image" Target="../media/image14.png"/><Relationship Id="rId5" Type="http://schemas.openxmlformats.org/officeDocument/2006/relationships/image" Target="../media/image13.png"/><Relationship Id="rId6" Type="http://schemas.openxmlformats.org/officeDocument/2006/relationships/image" Target="../media/image1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9.png"/><Relationship Id="rId4" Type="http://schemas.openxmlformats.org/officeDocument/2006/relationships/image" Target="../media/image10.png"/><Relationship Id="rId5" Type="http://schemas.openxmlformats.org/officeDocument/2006/relationships/image" Target="../media/image0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6.png"/><Relationship Id="rId4" Type="http://schemas.openxmlformats.org/officeDocument/2006/relationships/image" Target="../media/image07.png"/><Relationship Id="rId5" Type="http://schemas.openxmlformats.org/officeDocument/2006/relationships/image" Target="../media/image0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181325" y="-112248"/>
            <a:ext cx="8222100" cy="1208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2400">
                <a:latin typeface="Rokkitt"/>
                <a:ea typeface="Rokkitt"/>
                <a:cs typeface="Rokkitt"/>
                <a:sym typeface="Rokkitt"/>
              </a:rPr>
              <a:t>Reconnaissance Report of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2400">
                <a:latin typeface="Rokkitt"/>
                <a:ea typeface="Rokkitt"/>
                <a:cs typeface="Rokkitt"/>
                <a:sym typeface="Rokkitt"/>
              </a:rPr>
              <a:t>Lincoln Financial Group</a:t>
            </a:r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5816842" y="4492725"/>
            <a:ext cx="26724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Rokkitt"/>
                <a:ea typeface="Rokkitt"/>
                <a:cs typeface="Rokkitt"/>
                <a:sym typeface="Rokkitt"/>
              </a:rPr>
              <a:t>Mengxue Ni, Mengqi He</a:t>
            </a:r>
          </a:p>
        </p:txBody>
      </p:sp>
      <p:pic>
        <p:nvPicPr>
          <p:cNvPr descr="Image result for lincoln financial group"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1349" y="1052300"/>
            <a:ext cx="2443975" cy="234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35875" y="1525500"/>
            <a:ext cx="2672249" cy="925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70912" y="1525500"/>
            <a:ext cx="1371600" cy="115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022550" y="2951625"/>
            <a:ext cx="2539649" cy="1026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301300" y="265550"/>
            <a:ext cx="2204123" cy="925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015800" y="3170437"/>
            <a:ext cx="2724150" cy="1047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213075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WHOIS ANALYSIS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04375" y="902250"/>
            <a:ext cx="7102200" cy="4113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Domain: ww.flg.com 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Domain ID: 2984204_DOMAIN_COM-VRSN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Registration date: 02/01/1996 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Expiration date: 02/02/2017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Last update: 01/29/2015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IP address: 148.159.161.127 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Location: Philadelphia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 changes in 11 years.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 servers: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NS5.LFG.COM and 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NS6.LFG.COM.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Emails: </a:t>
            </a:r>
            <a:r>
              <a:rPr lang="en" sz="1400" u="sng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admindomreg@lfg.com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Lcation: 1300 S Clinton Street, Fort Wayne, IN.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Whois server: whois.cscproratedomains.com.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Point of Contact (PoCs) 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Anytown,VA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Fort Wayne, IN.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Tools used: domaintools, DNSstuff, ARIN, netcraft, ip-tracker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28799" y="213074"/>
            <a:ext cx="3098000" cy="2285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46625" y="2634012"/>
            <a:ext cx="2262199" cy="1859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475726" y="3030100"/>
            <a:ext cx="2473999" cy="168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3006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Google Hacking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291750" y="1135625"/>
            <a:ext cx="82722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048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Used commands:</a:t>
            </a:r>
          </a:p>
          <a:p>
            <a:pPr indent="-3048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Intext</a:t>
            </a:r>
          </a:p>
          <a:p>
            <a:pPr indent="-3048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Site</a:t>
            </a:r>
          </a:p>
          <a:p>
            <a:pPr indent="-3048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Filetype</a:t>
            </a:r>
          </a:p>
          <a:p>
            <a:pPr indent="-3048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Inurl</a:t>
            </a:r>
          </a:p>
          <a:p>
            <a:pPr indent="-3048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Keywords:</a:t>
            </a:r>
          </a:p>
          <a:p>
            <a:pPr indent="-3048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Confidential, sensitive, internal and etc.</a:t>
            </a:r>
          </a:p>
          <a:p>
            <a:pPr indent="-3048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Results:</a:t>
            </a:r>
          </a:p>
          <a:p>
            <a:pPr indent="-3048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Word (.doc): nothing</a:t>
            </a:r>
          </a:p>
          <a:p>
            <a:pPr indent="-3048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PDF(.pdf):: </a:t>
            </a:r>
          </a:p>
          <a:p>
            <a:pPr indent="-304800" lvl="2" marL="137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company overview</a:t>
            </a:r>
          </a:p>
          <a:p>
            <a:pPr indent="-304800" lvl="2" marL="137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key facts about LFG</a:t>
            </a:r>
          </a:p>
          <a:p>
            <a:pPr indent="-304800" lvl="2" marL="137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Times New Roman"/>
            </a:pPr>
            <a:r>
              <a:rPr lang="en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LFG luxury expenditures policy (internal use only) </a:t>
            </a:r>
          </a:p>
          <a:p>
            <a:pPr indent="-304800" lvl="2" marL="137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Times New Roman"/>
            </a:pPr>
            <a:r>
              <a:rPr lang="en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Lincoln Marketing Guidelines (internal use only)</a:t>
            </a:r>
          </a:p>
          <a:p>
            <a:pPr indent="-304800" lvl="2" marL="137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Lincoln financial advisors corporation financial planning brochure</a:t>
            </a:r>
          </a:p>
          <a:p>
            <a:pPr indent="-3048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Spreadsheets(.xlsx): statistical supplement for fourth quarter 2015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07962" y="1049562"/>
            <a:ext cx="6076950" cy="466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07962" y="1570450"/>
            <a:ext cx="6105525" cy="4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425919">
            <a:off x="4930425" y="2611775"/>
            <a:ext cx="2947849" cy="100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LinkedIn and Job Posting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4975" y="1454562"/>
            <a:ext cx="3941299" cy="1030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49600" y="1837949"/>
            <a:ext cx="3581625" cy="156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2325" y="3262300"/>
            <a:ext cx="4019907" cy="131775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Shape 119"/>
          <p:cNvSpPr txBox="1"/>
          <p:nvPr/>
        </p:nvSpPr>
        <p:spPr>
          <a:xfrm>
            <a:off x="503925" y="1017325"/>
            <a:ext cx="1761900" cy="2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 txBox="1"/>
          <p:nvPr/>
        </p:nvSpPr>
        <p:spPr>
          <a:xfrm>
            <a:off x="484975" y="1083650"/>
            <a:ext cx="2396400" cy="2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LinkedIn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512325" y="2922125"/>
            <a:ext cx="2396400" cy="2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Glassdoor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5163275" y="1454750"/>
            <a:ext cx="2396400" cy="2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Homepage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