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2BA9-B5F1-4928-A808-E464DEF686B5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C4BE-6707-4C62-B28F-871594336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9C4BE-6707-4C62-B28F-8715943360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9FFD-BFED-4E2E-B195-0FAB8AC9A899}" type="datetime1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43D1-332E-44FB-ADE1-F6B8B6228578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BD9E-BD11-47E7-909B-E328A01C0626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4DD4-C679-4578-AB80-5F72B943AD22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69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5EFC-CAEF-4B16-BCB7-2984A16DDA68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77B6-8A4B-4D3C-BFB7-C9EFB3C02574}" type="datetime1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375-63AA-423F-873F-02800E942593}" type="datetime1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5799-7EB5-42F6-B907-0D5C5727808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D028-04B2-4890-AE1F-68BBAB421701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A460-01EF-4ED9-B012-950220D19416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60AB-4AA8-4896-A84F-F96C02C9E84B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0324-FB48-448E-AD39-31F9C2BBCECE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A682-CBDA-484B-91CE-9EC89C61053E}" type="datetime1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A0EC-A071-42B1-B598-18DB9388CE4B}" type="datetime1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8043-9F84-4A20-929D-98781DD8AAE0}" type="datetime1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5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7218-E952-459B-A846-A45CB0AAFDB0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1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3924-EC61-42E9-A49A-399D4A2FBB4D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60CE95-93BC-41B7-B9FE-D1E726E56F6A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Ahmed Alkaysi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FCFBA36-D1EC-4F88-AC48-A0D876615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4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gard.com/-/media/fs/banking/resources/events/Rethinking-the-Cards-Business-Erick-Ho.pdf?la=en" TargetMode="External"/><Relationship Id="rId2" Type="http://schemas.openxmlformats.org/officeDocument/2006/relationships/hyperlink" Target="https://www.sungard.com/-/media/fs/wealth-retirement/resources/newsletter-docs/2015-CLT-News/0315-Fee_Unbundling.pdf?la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SunGard Reconnaissance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SunGard?</a:t>
            </a:r>
          </a:p>
          <a:p>
            <a:pPr lvl="1"/>
            <a:r>
              <a:rPr lang="en-US" sz="1800" dirty="0" smtClean="0"/>
              <a:t>Provider of information systems to financial companies</a:t>
            </a:r>
          </a:p>
          <a:p>
            <a:pPr lvl="1"/>
            <a:r>
              <a:rPr lang="en-US" sz="1800" dirty="0" smtClean="0"/>
              <a:t>Acquired by FIS</a:t>
            </a:r>
          </a:p>
          <a:p>
            <a:pPr lvl="1"/>
            <a:r>
              <a:rPr lang="en-US" sz="1800" dirty="0" smtClean="0"/>
              <a:t>Headquartered in Wayne, PA</a:t>
            </a:r>
          </a:p>
          <a:p>
            <a:r>
              <a:rPr lang="en-US" sz="2000" dirty="0" smtClean="0"/>
              <a:t>Tools used for recon:</a:t>
            </a:r>
          </a:p>
          <a:p>
            <a:pPr lvl="1"/>
            <a:r>
              <a:rPr lang="en-US" sz="1800" dirty="0" smtClean="0"/>
              <a:t>Google hacking – best results</a:t>
            </a:r>
          </a:p>
          <a:p>
            <a:pPr lvl="1"/>
            <a:r>
              <a:rPr lang="en-US" sz="1800" dirty="0" smtClean="0"/>
              <a:t>ARIN – able to see point of contact for domain</a:t>
            </a:r>
          </a:p>
          <a:p>
            <a:pPr lvl="1"/>
            <a:r>
              <a:rPr lang="en-US" sz="1800" dirty="0" err="1" smtClean="0"/>
              <a:t>Netcraft</a:t>
            </a:r>
            <a:r>
              <a:rPr lang="en-US" sz="1800" dirty="0" smtClean="0"/>
              <a:t> – identified web server used</a:t>
            </a:r>
          </a:p>
          <a:p>
            <a:pPr lvl="1"/>
            <a:r>
              <a:rPr lang="en-US" sz="1800" dirty="0" smtClean="0"/>
              <a:t>Job posting boards – not much luck, jobs focusing on financial related areas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Image result for sungard financial system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63" y="1355702"/>
            <a:ext cx="4024540" cy="8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ngard financial syste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369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Ahmed </a:t>
            </a:r>
            <a:r>
              <a:rPr lang="en-US" dirty="0" err="1" smtClean="0"/>
              <a:t>Alkaysi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Arin, </a:t>
            </a:r>
            <a:r>
              <a:rPr lang="en-US" sz="3200" dirty="0" err="1" smtClean="0"/>
              <a:t>Netcraft</a:t>
            </a:r>
            <a:r>
              <a:rPr lang="en-US" sz="3200" dirty="0" smtClean="0"/>
              <a:t>, and Job Postings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Netcraft</a:t>
            </a:r>
            <a:endParaRPr lang="en-US" sz="1800" dirty="0" smtClean="0"/>
          </a:p>
          <a:p>
            <a:pPr lvl="1"/>
            <a:r>
              <a:rPr lang="en-US" sz="1800" dirty="0" smtClean="0"/>
              <a:t>Helped identify IP address: 147.249.128.1</a:t>
            </a:r>
          </a:p>
          <a:p>
            <a:pPr lvl="1"/>
            <a:r>
              <a:rPr lang="en-US" sz="1800" dirty="0" smtClean="0"/>
              <a:t>Web Server: </a:t>
            </a:r>
            <a:r>
              <a:rPr lang="en-US" sz="1800" dirty="0" err="1" smtClean="0"/>
              <a:t>BigIP</a:t>
            </a:r>
            <a:endParaRPr lang="en-US" sz="1800" dirty="0" smtClean="0"/>
          </a:p>
          <a:p>
            <a:r>
              <a:rPr lang="en-US" sz="1800" dirty="0" smtClean="0"/>
              <a:t>ARIN</a:t>
            </a:r>
          </a:p>
          <a:p>
            <a:pPr lvl="1"/>
            <a:r>
              <a:rPr lang="en-US" sz="1800" dirty="0" smtClean="0"/>
              <a:t>Not a lot of information disclosed</a:t>
            </a:r>
          </a:p>
          <a:p>
            <a:pPr lvl="1"/>
            <a:r>
              <a:rPr lang="en-US" sz="1800" dirty="0" smtClean="0"/>
              <a:t>Identified one Point of Contact for domain</a:t>
            </a:r>
            <a:endParaRPr lang="en-US" sz="1800" dirty="0"/>
          </a:p>
          <a:p>
            <a:r>
              <a:rPr lang="en-US" sz="1800" dirty="0" smtClean="0"/>
              <a:t>Job posting</a:t>
            </a:r>
            <a:endParaRPr lang="en-US" sz="1800" dirty="0"/>
          </a:p>
          <a:p>
            <a:pPr lvl="1"/>
            <a:r>
              <a:rPr lang="en-US" sz="1800" dirty="0" smtClean="0"/>
              <a:t>Limited tech jobs</a:t>
            </a:r>
          </a:p>
          <a:p>
            <a:pPr lvl="1"/>
            <a:r>
              <a:rPr lang="en-US" sz="1800" dirty="0" smtClean="0"/>
              <a:t>Mostly financial related jobs</a:t>
            </a:r>
          </a:p>
          <a:p>
            <a:pPr lvl="2"/>
            <a:r>
              <a:rPr lang="en-US" sz="1800" dirty="0" smtClean="0"/>
              <a:t>Account Manager</a:t>
            </a:r>
          </a:p>
          <a:p>
            <a:pPr lvl="2"/>
            <a:r>
              <a:rPr lang="en-US" sz="1800" dirty="0" smtClean="0"/>
              <a:t>Billing Analyst</a:t>
            </a:r>
          </a:p>
          <a:p>
            <a:pPr lvl="2"/>
            <a:r>
              <a:rPr lang="en-US" sz="1800" dirty="0" smtClean="0"/>
              <a:t>Compensation Analyst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47" y="1098467"/>
            <a:ext cx="4619774" cy="2183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23" y="3936549"/>
            <a:ext cx="2984904" cy="190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54" y="3928004"/>
            <a:ext cx="2908290" cy="191465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Google Hacking on SunGard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Sample queries used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 smtClean="0"/>
              <a:t>site:sungard.com</a:t>
            </a:r>
            <a:r>
              <a:rPr lang="en-US" sz="1800" dirty="0" smtClean="0"/>
              <a:t> </a:t>
            </a:r>
            <a:r>
              <a:rPr lang="en-US" sz="1800" dirty="0"/>
              <a:t>-</a:t>
            </a:r>
            <a:r>
              <a:rPr lang="en-US" sz="1800" dirty="0" err="1"/>
              <a:t>site:support.sungard.com</a:t>
            </a:r>
            <a:r>
              <a:rPr lang="en-US" sz="1800" dirty="0"/>
              <a:t> -</a:t>
            </a:r>
            <a:r>
              <a:rPr lang="en-US" sz="1800" dirty="0" err="1"/>
              <a:t>site:www.sungard.com</a:t>
            </a:r>
            <a:r>
              <a:rPr lang="en-US" sz="1800" dirty="0"/>
              <a:t> -</a:t>
            </a:r>
            <a:r>
              <a:rPr lang="en-US" sz="1800" dirty="0" err="1" smtClean="0"/>
              <a:t>site:financialsystemsjobs.sungard.com</a:t>
            </a:r>
            <a:endParaRPr lang="en-US" sz="1800" dirty="0" smtClean="0"/>
          </a:p>
          <a:p>
            <a:pPr lvl="1"/>
            <a:r>
              <a:rPr lang="en-US" sz="1800" dirty="0" smtClean="0"/>
              <a:t>Basic query to filter out common results</a:t>
            </a:r>
          </a:p>
          <a:p>
            <a:r>
              <a:rPr lang="en-US" sz="1800" dirty="0" err="1"/>
              <a:t>site:sungard.com</a:t>
            </a:r>
            <a:r>
              <a:rPr lang="en-US" sz="1800" dirty="0"/>
              <a:t> </a:t>
            </a:r>
            <a:r>
              <a:rPr lang="en-US" sz="1800" dirty="0" err="1"/>
              <a:t>intext</a:t>
            </a:r>
            <a:r>
              <a:rPr lang="en-US" sz="1800" dirty="0"/>
              <a:t>:"</a:t>
            </a:r>
            <a:r>
              <a:rPr lang="en-US" sz="1800" dirty="0" smtClean="0"/>
              <a:t>confidential“</a:t>
            </a:r>
          </a:p>
          <a:p>
            <a:pPr lvl="1"/>
            <a:r>
              <a:rPr lang="en-US" sz="1800" dirty="0" smtClean="0"/>
              <a:t>Returned document with confidential information</a:t>
            </a:r>
          </a:p>
          <a:p>
            <a:pPr lvl="2"/>
            <a:r>
              <a:rPr lang="en-US" sz="1800" dirty="0" smtClean="0"/>
              <a:t>Explanation on how SunGard systems work</a:t>
            </a:r>
          </a:p>
          <a:p>
            <a:pPr lvl="2"/>
            <a:r>
              <a:rPr lang="en-US" sz="1800" dirty="0" smtClean="0"/>
              <a:t>Diagrams</a:t>
            </a:r>
          </a:p>
          <a:p>
            <a:pPr lvl="2"/>
            <a:r>
              <a:rPr lang="en-US" sz="1800" dirty="0" smtClean="0"/>
              <a:t>Email address of a client</a:t>
            </a:r>
          </a:p>
          <a:p>
            <a:pPr lvl="2"/>
            <a:r>
              <a:rPr lang="en-US" sz="1800" dirty="0" smtClean="0"/>
              <a:t>Possible Account NO</a:t>
            </a:r>
            <a:endParaRPr lang="en-US" sz="1800" dirty="0"/>
          </a:p>
          <a:p>
            <a:r>
              <a:rPr lang="en-US" sz="1800" dirty="0" err="1"/>
              <a:t>site:sungard.com</a:t>
            </a:r>
            <a:r>
              <a:rPr lang="en-US" sz="1800" dirty="0"/>
              <a:t> </a:t>
            </a:r>
            <a:r>
              <a:rPr lang="en-US" sz="1800" dirty="0" err="1" smtClean="0"/>
              <a:t>filetype:xlsx</a:t>
            </a:r>
            <a:endParaRPr lang="en-US" sz="1800" dirty="0"/>
          </a:p>
          <a:p>
            <a:pPr lvl="1"/>
            <a:r>
              <a:rPr lang="en-US" sz="1800" dirty="0" smtClean="0"/>
              <a:t>Returned excel with client registration information for a presentation</a:t>
            </a:r>
          </a:p>
          <a:p>
            <a:r>
              <a:rPr lang="en-US" sz="1800" dirty="0" smtClean="0"/>
              <a:t>Found a login site with no HTTPS</a:t>
            </a:r>
          </a:p>
          <a:p>
            <a:pPr lvl="1"/>
            <a:r>
              <a:rPr lang="en-US" sz="1800" dirty="0" smtClean="0"/>
              <a:t>Can be prone to </a:t>
            </a:r>
            <a:r>
              <a:rPr lang="en-US" sz="1800" dirty="0"/>
              <a:t>m</a:t>
            </a:r>
            <a:r>
              <a:rPr lang="en-US" sz="1800" dirty="0" smtClean="0"/>
              <a:t>an-in-the-middle attack</a:t>
            </a:r>
          </a:p>
          <a:p>
            <a:r>
              <a:rPr lang="en-US" sz="1900" dirty="0" smtClean="0"/>
              <a:t>Examples of docs</a:t>
            </a:r>
          </a:p>
          <a:p>
            <a:pPr lvl="1"/>
            <a:r>
              <a:rPr lang="en-US" sz="1900" dirty="0">
                <a:hlinkClick r:id="rId2"/>
              </a:rPr>
              <a:t>https://www.sungard.com/-/media/fs/wealth-retirement/resources/newsletter-docs/2015-CLT-News/0315-Fee_Unbundling.pdf?la=en</a:t>
            </a:r>
            <a:endParaRPr lang="en-US" sz="1900" dirty="0"/>
          </a:p>
          <a:p>
            <a:pPr lvl="1"/>
            <a:r>
              <a:rPr lang="en-US" sz="1900" dirty="0">
                <a:hlinkClick r:id="rId3"/>
              </a:rPr>
              <a:t>https://www.sungard.com/-/media/fs/banking/resources/events/Rethinking-the-Cards-Business-Erick-Ho.pdf?la=en</a:t>
            </a:r>
            <a:endParaRPr lang="en-US" sz="1900" dirty="0"/>
          </a:p>
          <a:p>
            <a:pPr lvl="1"/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23" y="3846992"/>
            <a:ext cx="3365554" cy="49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2104743"/>
            <a:ext cx="3193842" cy="160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44" y="4604565"/>
            <a:ext cx="2066923" cy="9621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Ahmed Alkaysi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1853</TotalTime>
  <Words>195</Words>
  <Application>Microsoft Office PowerPoint</Application>
  <PresentationFormat>Widescreen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Depth</vt:lpstr>
      <vt:lpstr>SunGard Reconnaissance</vt:lpstr>
      <vt:lpstr>Arin, Netcraft, and Job Postings</vt:lpstr>
      <vt:lpstr>Google Hacking on SunGard  Sample queries used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19</cp:revision>
  <dcterms:created xsi:type="dcterms:W3CDTF">2016-09-18T18:49:22Z</dcterms:created>
  <dcterms:modified xsi:type="dcterms:W3CDTF">2016-09-20T02:49:45Z</dcterms:modified>
</cp:coreProperties>
</file>