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56" r:id="rId2"/>
    <p:sldId id="258" r:id="rId3"/>
    <p:sldId id="554" r:id="rId4"/>
    <p:sldId id="553" r:id="rId5"/>
    <p:sldId id="552" r:id="rId6"/>
    <p:sldId id="555" r:id="rId7"/>
    <p:sldId id="556" r:id="rId8"/>
    <p:sldId id="558" r:id="rId9"/>
    <p:sldId id="560" r:id="rId10"/>
    <p:sldId id="557" r:id="rId11"/>
    <p:sldId id="559" r:id="rId12"/>
    <p:sldId id="561" r:id="rId13"/>
    <p:sldId id="562" r:id="rId14"/>
    <p:sldId id="563" r:id="rId15"/>
    <p:sldId id="564" r:id="rId16"/>
    <p:sldId id="565" r:id="rId17"/>
    <p:sldId id="566" r:id="rId18"/>
    <p:sldId id="551" r:id="rId19"/>
    <p:sldId id="567" r:id="rId20"/>
    <p:sldId id="573" r:id="rId21"/>
    <p:sldId id="574" r:id="rId22"/>
    <p:sldId id="575" r:id="rId23"/>
    <p:sldId id="576" r:id="rId24"/>
    <p:sldId id="572" r:id="rId25"/>
    <p:sldId id="39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10/12/2016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9F6C-BF50-47D9-AD62-980F3823F67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213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8306-4B64-4079-8E0E-3F4ED84A9EB6}" type="datetime1">
              <a:rPr lang="en-US" smtClean="0"/>
              <a:t>10/12/2016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270C-39AA-4647-BA25-024A87A73259}" type="datetime1">
              <a:rPr lang="en-US" smtClean="0"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2FCA-7615-458A-A442-98F02BB98560}" type="datetime1">
              <a:rPr lang="en-US" smtClean="0"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157E-4199-4D5B-B489-A8817FD5D3B5}" type="datetime1">
              <a:rPr lang="en-US" smtClean="0"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DDFF-607B-4287-817D-C8AB288B64B8}" type="datetime1">
              <a:rPr lang="en-US" smtClean="0"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2640-F4B5-498C-B45C-D88E0EA924C8}" type="datetime1">
              <a:rPr lang="en-US" smtClean="0"/>
              <a:t>10/12/2016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7F9E-B631-47E8-A447-32D040AD18C9}" type="datetime1">
              <a:rPr lang="en-US" smtClean="0"/>
              <a:t>10/12/2016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58E3-9A13-474E-B010-A07442B38A79}" type="datetime1">
              <a:rPr lang="en-US" smtClean="0"/>
              <a:t>10/12/2016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9E32-84D5-4CA1-BC86-373115D97472}" type="datetime1">
              <a:rPr lang="en-US" smtClean="0"/>
              <a:t>10/12/2016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7A56-AAD1-4649-B0BF-2A35EF6156C3}" type="datetime1">
              <a:rPr lang="en-US" smtClean="0"/>
              <a:t>10/12/2016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A0E8-BC2C-4C4B-B7D2-3D4787FB2D59}" type="datetime1">
              <a:rPr lang="en-US" smtClean="0"/>
              <a:t>10/12/2016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07D9C4-3355-44BE-BA9F-DD20A0C72D63}" type="datetime1">
              <a:rPr lang="en-US" smtClean="0"/>
              <a:t>10/12/2016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itacs5211fall16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cpdump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pple.com/en-us/HT202013" TargetMode="External"/><Relationship Id="rId2" Type="http://schemas.openxmlformats.org/officeDocument/2006/relationships/hyperlink" Target="https://www.winpcap.org/windump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Ethical Hacking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MIS 5211.001</a:t>
            </a:r>
          </a:p>
          <a:p>
            <a:r>
              <a:rPr lang="en-US" dirty="0" smtClean="0"/>
              <a:t>Week </a:t>
            </a:r>
            <a:r>
              <a:rPr lang="en-US" dirty="0" smtClean="0"/>
              <a:t>7</a:t>
            </a:r>
            <a:endParaRPr lang="en-US" dirty="0" smtClean="0"/>
          </a:p>
          <a:p>
            <a:r>
              <a:rPr lang="en-US" sz="2200" dirty="0">
                <a:hlinkClick r:id="rId2"/>
              </a:rPr>
              <a:t>http://community.mis.temple.edu/itacs5211fall16</a:t>
            </a:r>
            <a:r>
              <a:rPr lang="en-US" sz="2200" dirty="0" smtClean="0">
                <a:hlinkClick r:id="rId2"/>
              </a:rPr>
              <a:t>/</a:t>
            </a:r>
            <a:endParaRPr lang="en-US" sz="2200" dirty="0" smtClean="0"/>
          </a:p>
          <a:p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Capture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8190" y="2144938"/>
            <a:ext cx="6847619" cy="361904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89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Yet More Capture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more after this, but I’ll stop here.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43" y="2438400"/>
            <a:ext cx="6885714" cy="3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26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</a:t>
            </a:r>
            <a:r>
              <a:rPr lang="en-US" dirty="0" err="1" smtClean="0"/>
              <a:t>tcpdump</a:t>
            </a:r>
            <a:r>
              <a:rPr lang="en-US" dirty="0" smtClean="0"/>
              <a:t> –</a:t>
            </a:r>
            <a:r>
              <a:rPr lang="en-US" dirty="0" err="1" smtClean="0"/>
              <a:t>nnxxXSs</a:t>
            </a:r>
            <a:r>
              <a:rPr lang="en-US" dirty="0" smtClean="0"/>
              <a:t> 0 -c2 </a:t>
            </a:r>
            <a:r>
              <a:rPr lang="en-US" dirty="0" err="1" smtClean="0"/>
              <a:t>icmp</a:t>
            </a:r>
            <a:endParaRPr lang="en-US" dirty="0" smtClean="0"/>
          </a:p>
          <a:p>
            <a:pPr lvl="1"/>
            <a:r>
              <a:rPr lang="en-US" dirty="0" smtClean="0"/>
              <a:t>0 Actually results in no data capture even with X and s set</a:t>
            </a:r>
          </a:p>
          <a:p>
            <a:pPr lvl="1"/>
            <a:r>
              <a:rPr lang="en-US" dirty="0" smtClean="0"/>
              <a:t>-c2 Restricts capture to two packets</a:t>
            </a:r>
          </a:p>
          <a:p>
            <a:pPr lvl="1"/>
            <a:r>
              <a:rPr lang="en-US" dirty="0" smtClean="0"/>
              <a:t>Using </a:t>
            </a:r>
            <a:r>
              <a:rPr lang="en-US" dirty="0" err="1" smtClean="0"/>
              <a:t>icmp</a:t>
            </a:r>
            <a:r>
              <a:rPr lang="en-US" dirty="0" smtClean="0"/>
              <a:t> filters so only </a:t>
            </a:r>
            <a:r>
              <a:rPr lang="en-US" dirty="0" err="1" smtClean="0"/>
              <a:t>icmp</a:t>
            </a:r>
            <a:r>
              <a:rPr lang="en-US" dirty="0" smtClean="0"/>
              <a:t> packet headers are captured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See Next slide for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48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8666" y="1983034"/>
            <a:ext cx="6866667" cy="394285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523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adding </a:t>
            </a:r>
            <a:r>
              <a:rPr lang="en-US" dirty="0" smtClean="0">
                <a:solidFill>
                  <a:srgbClr val="FF0000"/>
                </a:solidFill>
              </a:rPr>
              <a:t>host</a:t>
            </a:r>
            <a:r>
              <a:rPr lang="en-US" dirty="0" smtClean="0"/>
              <a:t> to </a:t>
            </a:r>
            <a:r>
              <a:rPr lang="en-CA" dirty="0" smtClean="0"/>
              <a:t>look </a:t>
            </a:r>
            <a:r>
              <a:rPr lang="en-CA" dirty="0"/>
              <a:t>for traffic based on IP address (also works with hostname if you’re not using -n)</a:t>
            </a:r>
            <a:endParaRPr lang="en-US" dirty="0" smtClean="0"/>
          </a:p>
          <a:p>
            <a:r>
              <a:rPr lang="en-US" dirty="0" smtClean="0"/>
              <a:t>Try adding </a:t>
            </a:r>
            <a:r>
              <a:rPr lang="en-US" dirty="0" smtClean="0">
                <a:solidFill>
                  <a:srgbClr val="FF0000"/>
                </a:solidFill>
              </a:rPr>
              <a:t>SRC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DST</a:t>
            </a:r>
            <a:r>
              <a:rPr lang="en-US" dirty="0" smtClean="0"/>
              <a:t> to </a:t>
            </a:r>
            <a:r>
              <a:rPr lang="en-CA" dirty="0"/>
              <a:t>find traffic from only a source or destination (eliminates one side of a host conversation</a:t>
            </a:r>
            <a:r>
              <a:rPr lang="en-CA" dirty="0" smtClean="0"/>
              <a:t>)</a:t>
            </a:r>
          </a:p>
          <a:p>
            <a:r>
              <a:rPr lang="en-CA" dirty="0" smtClean="0"/>
              <a:t>Try </a:t>
            </a:r>
            <a:r>
              <a:rPr lang="en-CA" dirty="0"/>
              <a:t>adding </a:t>
            </a:r>
            <a:r>
              <a:rPr lang="en-CA" dirty="0">
                <a:solidFill>
                  <a:srgbClr val="FF0000"/>
                </a:solidFill>
              </a:rPr>
              <a:t>port</a:t>
            </a:r>
            <a:r>
              <a:rPr lang="en-CA" dirty="0"/>
              <a:t> to see only traffic to or from a certain </a:t>
            </a:r>
            <a:r>
              <a:rPr lang="en-CA" dirty="0" smtClean="0"/>
              <a:t>port</a:t>
            </a:r>
          </a:p>
          <a:p>
            <a:r>
              <a:rPr lang="en-CA" dirty="0" smtClean="0"/>
              <a:t>Lots more: </a:t>
            </a:r>
            <a:r>
              <a:rPr lang="en-CA" dirty="0" err="1" smtClean="0"/>
              <a:t>portrange</a:t>
            </a:r>
            <a:r>
              <a:rPr lang="en-CA" dirty="0" smtClean="0"/>
              <a:t>, less/more, or &gt;/&lt;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11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to a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–w to write to a file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Resultant file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05" y="2209800"/>
            <a:ext cx="6876190" cy="1285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762" y="4085534"/>
            <a:ext cx="6190476" cy="2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Opens by default in Wireshark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66" y="2286000"/>
            <a:ext cx="8114467" cy="19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6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–r to read a file in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81" y="2133600"/>
            <a:ext cx="6895238" cy="1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52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for </a:t>
            </a:r>
            <a:r>
              <a:rPr lang="en-US" dirty="0" err="1" smtClean="0"/>
              <a:t>tcpdump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more at</a:t>
            </a:r>
            <a:r>
              <a:rPr lang="en-US" dirty="0" smtClean="0"/>
              <a:t>:</a:t>
            </a:r>
          </a:p>
          <a:p>
            <a:r>
              <a:rPr lang="en-US" dirty="0">
                <a:hlinkClick r:id="rId2"/>
              </a:rPr>
              <a:t>http://www.tcpdump.org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89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Sniffing or Taps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>
                <a:latin typeface="Calibri" pitchFamily="34" charset="0"/>
                <a:cs typeface="Calibri" pitchFamily="34" charset="0"/>
              </a:rPr>
              <a:t>Packet Sniffer Definition:</a:t>
            </a:r>
          </a:p>
          <a:p>
            <a:pPr>
              <a:buNone/>
            </a:pPr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A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packet sniffer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is a wire-tap device that plugs into computer networks and eavesdrops on the network traffic</a:t>
            </a:r>
            <a:r>
              <a:rPr lang="en-US" dirty="0" smtClean="0">
                <a:latin typeface="Baskerville Old Face" pitchFamily="18" charset="0"/>
              </a:rPr>
              <a:t>.</a:t>
            </a:r>
            <a:endParaRPr lang="en-US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91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Tcpdump</a:t>
            </a:r>
            <a:endParaRPr lang="en-US" dirty="0" smtClean="0"/>
          </a:p>
          <a:p>
            <a:r>
              <a:rPr lang="en-US" dirty="0" err="1" smtClean="0"/>
              <a:t>Windump</a:t>
            </a:r>
            <a:endParaRPr lang="en-US" dirty="0" smtClean="0"/>
          </a:p>
          <a:p>
            <a:r>
              <a:rPr lang="en-US" dirty="0" smtClean="0"/>
              <a:t>Network Taps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SPAN port on a switch</a:t>
            </a:r>
          </a:p>
          <a:p>
            <a:r>
              <a:rPr lang="en-US" dirty="0" smtClean="0"/>
              <a:t>inline (dedicated) tap</a:t>
            </a:r>
          </a:p>
          <a:p>
            <a:r>
              <a:rPr lang="en-US" dirty="0" smtClean="0"/>
              <a:t>Aggregating tap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02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SPAN 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Commercial switches (Not home and small office gear) have a function called SPAN that mirror all data passing through the switch to a single port where it can be monitored</a:t>
            </a:r>
          </a:p>
          <a:p>
            <a:r>
              <a:rPr lang="en-US" dirty="0" smtClean="0"/>
              <a:t>Both Network Engineering and Security groups will try to use this as it is inexpensive (free) and relatively simple to set 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87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Inline Tap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name implies, the tap is inserted in to the network, typically at a choke point near the central router where it can “see” the most traffic.</a:t>
            </a:r>
          </a:p>
          <a:p>
            <a:pPr lvl="1"/>
            <a:r>
              <a:rPr lang="en-US" dirty="0" smtClean="0"/>
              <a:t>Advantage – Seamless and undetectable</a:t>
            </a:r>
          </a:p>
          <a:p>
            <a:pPr lvl="1"/>
            <a:r>
              <a:rPr lang="en-US" dirty="0" smtClean="0"/>
              <a:t>Disadvantage – creates a network outage when it is inserted, can create a network outage if it fails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77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Aggregating Tap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Basically, multiple inline taps that aggregate their output to a single port for monitoring</a:t>
            </a:r>
          </a:p>
          <a:p>
            <a:r>
              <a:rPr lang="en-US" dirty="0" smtClean="0"/>
              <a:t>Advantage</a:t>
            </a:r>
          </a:p>
          <a:p>
            <a:pPr lvl="1"/>
            <a:r>
              <a:rPr lang="en-US" dirty="0" smtClean="0"/>
              <a:t>Simplifies monitoring (data collection)</a:t>
            </a:r>
          </a:p>
          <a:p>
            <a:r>
              <a:rPr lang="en-US" dirty="0" smtClean="0"/>
              <a:t>Disadvantage</a:t>
            </a:r>
          </a:p>
          <a:p>
            <a:pPr lvl="1"/>
            <a:r>
              <a:rPr lang="en-US" dirty="0" smtClean="0"/>
              <a:t>Expensive (Last time a looked $50,000 per tap)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414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55638" y="301625"/>
            <a:ext cx="79502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Packet Sniffer Mitigation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55613" y="3133725"/>
            <a:ext cx="8383587" cy="35718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The following techniques and tools can be used to mitigate sniffers: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Authentication—Using strong authentication, such as one-time passwords, is a first option for defense against packet sniffers.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Switched infrastructure—Deploy a switched infrastructure to counter the use of packet sniffers in your environment.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Cryptography—The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most effective method for countering packet sniffers does not prevent or detect packet sniffers, but rather renders them irrelevant.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3789363" y="1603375"/>
            <a:ext cx="854075" cy="919163"/>
            <a:chOff x="2387" y="1010"/>
            <a:chExt cx="538" cy="579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2678" y="1148"/>
              <a:ext cx="247" cy="165"/>
              <a:chOff x="2678" y="1148"/>
              <a:chExt cx="247" cy="165"/>
            </a:xfrm>
          </p:grpSpPr>
          <p:grpSp>
            <p:nvGrpSpPr>
              <p:cNvPr id="52" name="Group 8"/>
              <p:cNvGrpSpPr>
                <a:grpSpLocks/>
              </p:cNvGrpSpPr>
              <p:nvPr/>
            </p:nvGrpSpPr>
            <p:grpSpPr bwMode="auto">
              <a:xfrm>
                <a:off x="2678" y="1214"/>
                <a:ext cx="114" cy="99"/>
                <a:chOff x="2678" y="1214"/>
                <a:chExt cx="114" cy="99"/>
              </a:xfrm>
            </p:grpSpPr>
            <p:sp>
              <p:nvSpPr>
                <p:cNvPr id="64" name="Freeform 9"/>
                <p:cNvSpPr>
                  <a:spLocks/>
                </p:cNvSpPr>
                <p:nvPr/>
              </p:nvSpPr>
              <p:spPr bwMode="auto">
                <a:xfrm>
                  <a:off x="2678" y="1214"/>
                  <a:ext cx="114" cy="98"/>
                </a:xfrm>
                <a:custGeom>
                  <a:avLst/>
                  <a:gdLst/>
                  <a:ahLst/>
                  <a:cxnLst>
                    <a:cxn ang="0">
                      <a:pos x="190" y="0"/>
                    </a:cxn>
                    <a:cxn ang="0">
                      <a:pos x="341" y="68"/>
                    </a:cxn>
                    <a:cxn ang="0">
                      <a:pos x="412" y="109"/>
                    </a:cxn>
                    <a:cxn ang="0">
                      <a:pos x="445" y="143"/>
                    </a:cxn>
                    <a:cxn ang="0">
                      <a:pos x="456" y="204"/>
                    </a:cxn>
                    <a:cxn ang="0">
                      <a:pos x="448" y="265"/>
                    </a:cxn>
                    <a:cxn ang="0">
                      <a:pos x="419" y="327"/>
                    </a:cxn>
                    <a:cxn ang="0">
                      <a:pos x="370" y="363"/>
                    </a:cxn>
                    <a:cxn ang="0">
                      <a:pos x="348" y="394"/>
                    </a:cxn>
                    <a:cxn ang="0">
                      <a:pos x="271" y="352"/>
                    </a:cxn>
                    <a:cxn ang="0">
                      <a:pos x="212" y="330"/>
                    </a:cxn>
                    <a:cxn ang="0">
                      <a:pos x="160" y="299"/>
                    </a:cxn>
                    <a:cxn ang="0">
                      <a:pos x="112" y="258"/>
                    </a:cxn>
                    <a:cxn ang="0">
                      <a:pos x="68" y="221"/>
                    </a:cxn>
                    <a:cxn ang="0">
                      <a:pos x="34" y="176"/>
                    </a:cxn>
                    <a:cxn ang="0">
                      <a:pos x="0" y="137"/>
                    </a:cxn>
                    <a:cxn ang="0">
                      <a:pos x="116" y="68"/>
                    </a:cxn>
                    <a:cxn ang="0">
                      <a:pos x="190" y="0"/>
                    </a:cxn>
                  </a:cxnLst>
                  <a:rect l="0" t="0" r="r" b="b"/>
                  <a:pathLst>
                    <a:path w="456" h="394">
                      <a:moveTo>
                        <a:pt x="190" y="0"/>
                      </a:moveTo>
                      <a:lnTo>
                        <a:pt x="341" y="68"/>
                      </a:lnTo>
                      <a:lnTo>
                        <a:pt x="412" y="109"/>
                      </a:lnTo>
                      <a:lnTo>
                        <a:pt x="445" y="143"/>
                      </a:lnTo>
                      <a:lnTo>
                        <a:pt x="456" y="204"/>
                      </a:lnTo>
                      <a:lnTo>
                        <a:pt x="448" y="265"/>
                      </a:lnTo>
                      <a:lnTo>
                        <a:pt x="419" y="327"/>
                      </a:lnTo>
                      <a:lnTo>
                        <a:pt x="370" y="363"/>
                      </a:lnTo>
                      <a:lnTo>
                        <a:pt x="348" y="394"/>
                      </a:lnTo>
                      <a:lnTo>
                        <a:pt x="271" y="352"/>
                      </a:lnTo>
                      <a:lnTo>
                        <a:pt x="212" y="330"/>
                      </a:lnTo>
                      <a:lnTo>
                        <a:pt x="160" y="299"/>
                      </a:lnTo>
                      <a:lnTo>
                        <a:pt x="112" y="258"/>
                      </a:lnTo>
                      <a:lnTo>
                        <a:pt x="68" y="221"/>
                      </a:lnTo>
                      <a:lnTo>
                        <a:pt x="34" y="176"/>
                      </a:lnTo>
                      <a:lnTo>
                        <a:pt x="0" y="137"/>
                      </a:lnTo>
                      <a:lnTo>
                        <a:pt x="116" y="68"/>
                      </a:ln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5" name="Freeform 10"/>
                <p:cNvSpPr>
                  <a:spLocks/>
                </p:cNvSpPr>
                <p:nvPr/>
              </p:nvSpPr>
              <p:spPr bwMode="auto">
                <a:xfrm>
                  <a:off x="2758" y="1250"/>
                  <a:ext cx="32" cy="50"/>
                </a:xfrm>
                <a:custGeom>
                  <a:avLst/>
                  <a:gdLst/>
                  <a:ahLst/>
                  <a:cxnLst>
                    <a:cxn ang="0">
                      <a:pos x="53" y="27"/>
                    </a:cxn>
                    <a:cxn ang="0">
                      <a:pos x="85" y="4"/>
                    </a:cxn>
                    <a:cxn ang="0">
                      <a:pos x="112" y="0"/>
                    </a:cxn>
                    <a:cxn ang="0">
                      <a:pos x="127" y="5"/>
                    </a:cxn>
                    <a:cxn ang="0">
                      <a:pos x="95" y="43"/>
                    </a:cxn>
                    <a:cxn ang="0">
                      <a:pos x="78" y="78"/>
                    </a:cxn>
                    <a:cxn ang="0">
                      <a:pos x="69" y="120"/>
                    </a:cxn>
                    <a:cxn ang="0">
                      <a:pos x="75" y="140"/>
                    </a:cxn>
                    <a:cxn ang="0">
                      <a:pos x="101" y="167"/>
                    </a:cxn>
                    <a:cxn ang="0">
                      <a:pos x="67" y="186"/>
                    </a:cxn>
                    <a:cxn ang="0">
                      <a:pos x="37" y="185"/>
                    </a:cxn>
                    <a:cxn ang="0">
                      <a:pos x="4" y="198"/>
                    </a:cxn>
                    <a:cxn ang="0">
                      <a:pos x="0" y="154"/>
                    </a:cxn>
                    <a:cxn ang="0">
                      <a:pos x="7" y="118"/>
                    </a:cxn>
                    <a:cxn ang="0">
                      <a:pos x="28" y="67"/>
                    </a:cxn>
                    <a:cxn ang="0">
                      <a:pos x="53" y="27"/>
                    </a:cxn>
                  </a:cxnLst>
                  <a:rect l="0" t="0" r="r" b="b"/>
                  <a:pathLst>
                    <a:path w="127" h="198">
                      <a:moveTo>
                        <a:pt x="53" y="27"/>
                      </a:moveTo>
                      <a:lnTo>
                        <a:pt x="85" y="4"/>
                      </a:lnTo>
                      <a:lnTo>
                        <a:pt x="112" y="0"/>
                      </a:lnTo>
                      <a:lnTo>
                        <a:pt x="127" y="5"/>
                      </a:lnTo>
                      <a:lnTo>
                        <a:pt x="95" y="43"/>
                      </a:lnTo>
                      <a:lnTo>
                        <a:pt x="78" y="78"/>
                      </a:lnTo>
                      <a:lnTo>
                        <a:pt x="69" y="120"/>
                      </a:lnTo>
                      <a:lnTo>
                        <a:pt x="75" y="140"/>
                      </a:lnTo>
                      <a:lnTo>
                        <a:pt x="101" y="167"/>
                      </a:lnTo>
                      <a:lnTo>
                        <a:pt x="67" y="186"/>
                      </a:lnTo>
                      <a:lnTo>
                        <a:pt x="37" y="185"/>
                      </a:lnTo>
                      <a:lnTo>
                        <a:pt x="4" y="198"/>
                      </a:lnTo>
                      <a:lnTo>
                        <a:pt x="0" y="154"/>
                      </a:lnTo>
                      <a:lnTo>
                        <a:pt x="7" y="118"/>
                      </a:lnTo>
                      <a:lnTo>
                        <a:pt x="28" y="67"/>
                      </a:lnTo>
                      <a:lnTo>
                        <a:pt x="53" y="27"/>
                      </a:lnTo>
                      <a:close/>
                    </a:path>
                  </a:pathLst>
                </a:custGeom>
                <a:solidFill>
                  <a:srgbClr val="E0E0FF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6" name="Freeform 11"/>
                <p:cNvSpPr>
                  <a:spLocks/>
                </p:cNvSpPr>
                <p:nvPr/>
              </p:nvSpPr>
              <p:spPr bwMode="auto">
                <a:xfrm>
                  <a:off x="2757" y="1249"/>
                  <a:ext cx="32" cy="64"/>
                </a:xfrm>
                <a:custGeom>
                  <a:avLst/>
                  <a:gdLst/>
                  <a:ahLst/>
                  <a:cxnLst>
                    <a:cxn ang="0">
                      <a:pos x="30" y="254"/>
                    </a:cxn>
                    <a:cxn ang="0">
                      <a:pos x="13" y="224"/>
                    </a:cxn>
                    <a:cxn ang="0">
                      <a:pos x="0" y="175"/>
                    </a:cxn>
                    <a:cxn ang="0">
                      <a:pos x="9" y="122"/>
                    </a:cxn>
                    <a:cxn ang="0">
                      <a:pos x="30" y="68"/>
                    </a:cxn>
                    <a:cxn ang="0">
                      <a:pos x="61" y="27"/>
                    </a:cxn>
                    <a:cxn ang="0">
                      <a:pos x="93" y="5"/>
                    </a:cxn>
                    <a:cxn ang="0">
                      <a:pos x="128" y="0"/>
                    </a:cxn>
                  </a:cxnLst>
                  <a:rect l="0" t="0" r="r" b="b"/>
                  <a:pathLst>
                    <a:path w="128" h="254">
                      <a:moveTo>
                        <a:pt x="30" y="254"/>
                      </a:moveTo>
                      <a:lnTo>
                        <a:pt x="13" y="224"/>
                      </a:lnTo>
                      <a:lnTo>
                        <a:pt x="0" y="175"/>
                      </a:lnTo>
                      <a:lnTo>
                        <a:pt x="9" y="122"/>
                      </a:lnTo>
                      <a:lnTo>
                        <a:pt x="30" y="68"/>
                      </a:lnTo>
                      <a:lnTo>
                        <a:pt x="61" y="27"/>
                      </a:lnTo>
                      <a:lnTo>
                        <a:pt x="93" y="5"/>
                      </a:lnTo>
                      <a:lnTo>
                        <a:pt x="128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53" name="Group 12"/>
              <p:cNvGrpSpPr>
                <a:grpSpLocks/>
              </p:cNvGrpSpPr>
              <p:nvPr/>
            </p:nvGrpSpPr>
            <p:grpSpPr bwMode="auto">
              <a:xfrm>
                <a:off x="2773" y="1148"/>
                <a:ext cx="152" cy="156"/>
                <a:chOff x="2773" y="1148"/>
                <a:chExt cx="152" cy="156"/>
              </a:xfrm>
            </p:grpSpPr>
            <p:sp>
              <p:nvSpPr>
                <p:cNvPr id="54" name="Freeform 13"/>
                <p:cNvSpPr>
                  <a:spLocks/>
                </p:cNvSpPr>
                <p:nvPr/>
              </p:nvSpPr>
              <p:spPr bwMode="auto">
                <a:xfrm>
                  <a:off x="2773" y="1210"/>
                  <a:ext cx="68" cy="88"/>
                </a:xfrm>
                <a:custGeom>
                  <a:avLst/>
                  <a:gdLst/>
                  <a:ahLst/>
                  <a:cxnLst>
                    <a:cxn ang="0">
                      <a:pos x="12" y="229"/>
                    </a:cxn>
                    <a:cxn ang="0">
                      <a:pos x="22" y="208"/>
                    </a:cxn>
                    <a:cxn ang="0">
                      <a:pos x="32" y="193"/>
                    </a:cxn>
                    <a:cxn ang="0">
                      <a:pos x="46" y="183"/>
                    </a:cxn>
                    <a:cxn ang="0">
                      <a:pos x="65" y="170"/>
                    </a:cxn>
                    <a:cxn ang="0">
                      <a:pos x="80" y="156"/>
                    </a:cxn>
                    <a:cxn ang="0">
                      <a:pos x="94" y="141"/>
                    </a:cxn>
                    <a:cxn ang="0">
                      <a:pos x="104" y="127"/>
                    </a:cxn>
                    <a:cxn ang="0">
                      <a:pos x="121" y="114"/>
                    </a:cxn>
                    <a:cxn ang="0">
                      <a:pos x="144" y="105"/>
                    </a:cxn>
                    <a:cxn ang="0">
                      <a:pos x="161" y="91"/>
                    </a:cxn>
                    <a:cxn ang="0">
                      <a:pos x="169" y="65"/>
                    </a:cxn>
                    <a:cxn ang="0">
                      <a:pos x="185" y="47"/>
                    </a:cxn>
                    <a:cxn ang="0">
                      <a:pos x="206" y="2"/>
                    </a:cxn>
                    <a:cxn ang="0">
                      <a:pos x="219" y="0"/>
                    </a:cxn>
                    <a:cxn ang="0">
                      <a:pos x="232" y="8"/>
                    </a:cxn>
                    <a:cxn ang="0">
                      <a:pos x="238" y="20"/>
                    </a:cxn>
                    <a:cxn ang="0">
                      <a:pos x="241" y="40"/>
                    </a:cxn>
                    <a:cxn ang="0">
                      <a:pos x="233" y="66"/>
                    </a:cxn>
                    <a:cxn ang="0">
                      <a:pos x="222" y="78"/>
                    </a:cxn>
                    <a:cxn ang="0">
                      <a:pos x="213" y="91"/>
                    </a:cxn>
                    <a:cxn ang="0">
                      <a:pos x="203" y="114"/>
                    </a:cxn>
                    <a:cxn ang="0">
                      <a:pos x="216" y="109"/>
                    </a:cxn>
                    <a:cxn ang="0">
                      <a:pos x="235" y="109"/>
                    </a:cxn>
                    <a:cxn ang="0">
                      <a:pos x="243" y="114"/>
                    </a:cxn>
                    <a:cxn ang="0">
                      <a:pos x="265" y="128"/>
                    </a:cxn>
                    <a:cxn ang="0">
                      <a:pos x="271" y="150"/>
                    </a:cxn>
                    <a:cxn ang="0">
                      <a:pos x="273" y="183"/>
                    </a:cxn>
                    <a:cxn ang="0">
                      <a:pos x="268" y="223"/>
                    </a:cxn>
                    <a:cxn ang="0">
                      <a:pos x="255" y="249"/>
                    </a:cxn>
                    <a:cxn ang="0">
                      <a:pos x="242" y="282"/>
                    </a:cxn>
                    <a:cxn ang="0">
                      <a:pos x="219" y="318"/>
                    </a:cxn>
                    <a:cxn ang="0">
                      <a:pos x="205" y="338"/>
                    </a:cxn>
                    <a:cxn ang="0">
                      <a:pos x="189" y="348"/>
                    </a:cxn>
                    <a:cxn ang="0">
                      <a:pos x="169" y="352"/>
                    </a:cxn>
                    <a:cxn ang="0">
                      <a:pos x="146" y="348"/>
                    </a:cxn>
                    <a:cxn ang="0">
                      <a:pos x="127" y="342"/>
                    </a:cxn>
                    <a:cxn ang="0">
                      <a:pos x="114" y="334"/>
                    </a:cxn>
                    <a:cxn ang="0">
                      <a:pos x="103" y="326"/>
                    </a:cxn>
                    <a:cxn ang="0">
                      <a:pos x="91" y="330"/>
                    </a:cxn>
                    <a:cxn ang="0">
                      <a:pos x="74" y="333"/>
                    </a:cxn>
                    <a:cxn ang="0">
                      <a:pos x="57" y="335"/>
                    </a:cxn>
                    <a:cxn ang="0">
                      <a:pos x="33" y="330"/>
                    </a:cxn>
                    <a:cxn ang="0">
                      <a:pos x="20" y="319"/>
                    </a:cxn>
                    <a:cxn ang="0">
                      <a:pos x="6" y="298"/>
                    </a:cxn>
                    <a:cxn ang="0">
                      <a:pos x="0" y="268"/>
                    </a:cxn>
                    <a:cxn ang="0">
                      <a:pos x="7" y="235"/>
                    </a:cxn>
                    <a:cxn ang="0">
                      <a:pos x="12" y="229"/>
                    </a:cxn>
                  </a:cxnLst>
                  <a:rect l="0" t="0" r="r" b="b"/>
                  <a:pathLst>
                    <a:path w="273" h="352">
                      <a:moveTo>
                        <a:pt x="12" y="229"/>
                      </a:moveTo>
                      <a:lnTo>
                        <a:pt x="22" y="208"/>
                      </a:lnTo>
                      <a:lnTo>
                        <a:pt x="32" y="193"/>
                      </a:lnTo>
                      <a:lnTo>
                        <a:pt x="46" y="183"/>
                      </a:lnTo>
                      <a:lnTo>
                        <a:pt x="65" y="170"/>
                      </a:lnTo>
                      <a:lnTo>
                        <a:pt x="80" y="156"/>
                      </a:lnTo>
                      <a:lnTo>
                        <a:pt x="94" y="141"/>
                      </a:lnTo>
                      <a:lnTo>
                        <a:pt x="104" y="127"/>
                      </a:lnTo>
                      <a:lnTo>
                        <a:pt x="121" y="114"/>
                      </a:lnTo>
                      <a:lnTo>
                        <a:pt x="144" y="105"/>
                      </a:lnTo>
                      <a:lnTo>
                        <a:pt x="161" y="91"/>
                      </a:lnTo>
                      <a:lnTo>
                        <a:pt x="169" y="65"/>
                      </a:lnTo>
                      <a:lnTo>
                        <a:pt x="185" y="47"/>
                      </a:lnTo>
                      <a:lnTo>
                        <a:pt x="206" y="2"/>
                      </a:lnTo>
                      <a:lnTo>
                        <a:pt x="219" y="0"/>
                      </a:lnTo>
                      <a:lnTo>
                        <a:pt x="232" y="8"/>
                      </a:lnTo>
                      <a:lnTo>
                        <a:pt x="238" y="20"/>
                      </a:lnTo>
                      <a:lnTo>
                        <a:pt x="241" y="40"/>
                      </a:lnTo>
                      <a:lnTo>
                        <a:pt x="233" y="66"/>
                      </a:lnTo>
                      <a:lnTo>
                        <a:pt x="222" y="78"/>
                      </a:lnTo>
                      <a:lnTo>
                        <a:pt x="213" y="91"/>
                      </a:lnTo>
                      <a:lnTo>
                        <a:pt x="203" y="114"/>
                      </a:lnTo>
                      <a:lnTo>
                        <a:pt x="216" y="109"/>
                      </a:lnTo>
                      <a:lnTo>
                        <a:pt x="235" y="109"/>
                      </a:lnTo>
                      <a:lnTo>
                        <a:pt x="243" y="114"/>
                      </a:lnTo>
                      <a:lnTo>
                        <a:pt x="265" y="128"/>
                      </a:lnTo>
                      <a:lnTo>
                        <a:pt x="271" y="150"/>
                      </a:lnTo>
                      <a:lnTo>
                        <a:pt x="273" y="183"/>
                      </a:lnTo>
                      <a:lnTo>
                        <a:pt x="268" y="223"/>
                      </a:lnTo>
                      <a:lnTo>
                        <a:pt x="255" y="249"/>
                      </a:lnTo>
                      <a:lnTo>
                        <a:pt x="242" y="282"/>
                      </a:lnTo>
                      <a:lnTo>
                        <a:pt x="219" y="318"/>
                      </a:lnTo>
                      <a:lnTo>
                        <a:pt x="205" y="338"/>
                      </a:lnTo>
                      <a:lnTo>
                        <a:pt x="189" y="348"/>
                      </a:lnTo>
                      <a:lnTo>
                        <a:pt x="169" y="352"/>
                      </a:lnTo>
                      <a:lnTo>
                        <a:pt x="146" y="348"/>
                      </a:lnTo>
                      <a:lnTo>
                        <a:pt x="127" y="342"/>
                      </a:lnTo>
                      <a:lnTo>
                        <a:pt x="114" y="334"/>
                      </a:lnTo>
                      <a:lnTo>
                        <a:pt x="103" y="326"/>
                      </a:lnTo>
                      <a:lnTo>
                        <a:pt x="91" y="330"/>
                      </a:lnTo>
                      <a:lnTo>
                        <a:pt x="74" y="333"/>
                      </a:lnTo>
                      <a:lnTo>
                        <a:pt x="57" y="335"/>
                      </a:lnTo>
                      <a:lnTo>
                        <a:pt x="33" y="330"/>
                      </a:lnTo>
                      <a:lnTo>
                        <a:pt x="20" y="319"/>
                      </a:lnTo>
                      <a:lnTo>
                        <a:pt x="6" y="298"/>
                      </a:lnTo>
                      <a:lnTo>
                        <a:pt x="0" y="268"/>
                      </a:lnTo>
                      <a:lnTo>
                        <a:pt x="7" y="235"/>
                      </a:lnTo>
                      <a:lnTo>
                        <a:pt x="12" y="229"/>
                      </a:lnTo>
                      <a:close/>
                    </a:path>
                  </a:pathLst>
                </a:custGeom>
                <a:solidFill>
                  <a:srgbClr val="E0A08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55" name="Group 14"/>
                <p:cNvGrpSpPr>
                  <a:grpSpLocks/>
                </p:cNvGrpSpPr>
                <p:nvPr/>
              </p:nvGrpSpPr>
              <p:grpSpPr bwMode="auto">
                <a:xfrm>
                  <a:off x="2789" y="1148"/>
                  <a:ext cx="136" cy="156"/>
                  <a:chOff x="2789" y="1148"/>
                  <a:chExt cx="136" cy="156"/>
                </a:xfrm>
              </p:grpSpPr>
              <p:grpSp>
                <p:nvGrpSpPr>
                  <p:cNvPr id="5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789" y="1148"/>
                    <a:ext cx="136" cy="136"/>
                    <a:chOff x="2789" y="1148"/>
                    <a:chExt cx="136" cy="136"/>
                  </a:xfrm>
                </p:grpSpPr>
                <p:sp>
                  <p:nvSpPr>
                    <p:cNvPr id="62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2789" y="1148"/>
                      <a:ext cx="136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484"/>
                        </a:cxn>
                        <a:cxn ang="0">
                          <a:pos x="34" y="447"/>
                        </a:cxn>
                        <a:cxn ang="0">
                          <a:pos x="75" y="397"/>
                        </a:cxn>
                        <a:cxn ang="0">
                          <a:pos x="124" y="349"/>
                        </a:cxn>
                        <a:cxn ang="0">
                          <a:pos x="162" y="320"/>
                        </a:cxn>
                        <a:cxn ang="0">
                          <a:pos x="191" y="308"/>
                        </a:cxn>
                        <a:cxn ang="0">
                          <a:pos x="212" y="303"/>
                        </a:cxn>
                        <a:cxn ang="0">
                          <a:pos x="225" y="288"/>
                        </a:cxn>
                        <a:cxn ang="0">
                          <a:pos x="221" y="254"/>
                        </a:cxn>
                        <a:cxn ang="0">
                          <a:pos x="229" y="216"/>
                        </a:cxn>
                        <a:cxn ang="0">
                          <a:pos x="248" y="180"/>
                        </a:cxn>
                        <a:cxn ang="0">
                          <a:pos x="277" y="140"/>
                        </a:cxn>
                        <a:cxn ang="0">
                          <a:pos x="320" y="98"/>
                        </a:cxn>
                        <a:cxn ang="0">
                          <a:pos x="366" y="59"/>
                        </a:cxn>
                        <a:cxn ang="0">
                          <a:pos x="409" y="27"/>
                        </a:cxn>
                        <a:cxn ang="0">
                          <a:pos x="457" y="6"/>
                        </a:cxn>
                        <a:cxn ang="0">
                          <a:pos x="490" y="0"/>
                        </a:cxn>
                        <a:cxn ang="0">
                          <a:pos x="519" y="10"/>
                        </a:cxn>
                        <a:cxn ang="0">
                          <a:pos x="536" y="29"/>
                        </a:cxn>
                        <a:cxn ang="0">
                          <a:pos x="544" y="56"/>
                        </a:cxn>
                        <a:cxn ang="0">
                          <a:pos x="541" y="93"/>
                        </a:cxn>
                        <a:cxn ang="0">
                          <a:pos x="526" y="134"/>
                        </a:cxn>
                        <a:cxn ang="0">
                          <a:pos x="507" y="169"/>
                        </a:cxn>
                        <a:cxn ang="0">
                          <a:pos x="478" y="208"/>
                        </a:cxn>
                        <a:cxn ang="0">
                          <a:pos x="446" y="240"/>
                        </a:cxn>
                        <a:cxn ang="0">
                          <a:pos x="402" y="276"/>
                        </a:cxn>
                        <a:cxn ang="0">
                          <a:pos x="361" y="306"/>
                        </a:cxn>
                        <a:cxn ang="0">
                          <a:pos x="326" y="323"/>
                        </a:cxn>
                        <a:cxn ang="0">
                          <a:pos x="294" y="325"/>
                        </a:cxn>
                        <a:cxn ang="0">
                          <a:pos x="264" y="322"/>
                        </a:cxn>
                        <a:cxn ang="0">
                          <a:pos x="245" y="329"/>
                        </a:cxn>
                        <a:cxn ang="0">
                          <a:pos x="232" y="347"/>
                        </a:cxn>
                        <a:cxn ang="0">
                          <a:pos x="222" y="379"/>
                        </a:cxn>
                        <a:cxn ang="0">
                          <a:pos x="196" y="414"/>
                        </a:cxn>
                        <a:cxn ang="0">
                          <a:pos x="156" y="453"/>
                        </a:cxn>
                        <a:cxn ang="0">
                          <a:pos x="125" y="486"/>
                        </a:cxn>
                        <a:cxn ang="0">
                          <a:pos x="97" y="515"/>
                        </a:cxn>
                        <a:cxn ang="0">
                          <a:pos x="72" y="534"/>
                        </a:cxn>
                        <a:cxn ang="0">
                          <a:pos x="44" y="543"/>
                        </a:cxn>
                        <a:cxn ang="0">
                          <a:pos x="20" y="544"/>
                        </a:cxn>
                        <a:cxn ang="0">
                          <a:pos x="1" y="534"/>
                        </a:cxn>
                        <a:cxn ang="0">
                          <a:pos x="0" y="509"/>
                        </a:cxn>
                        <a:cxn ang="0">
                          <a:pos x="7" y="484"/>
                        </a:cxn>
                      </a:cxnLst>
                      <a:rect l="0" t="0" r="r" b="b"/>
                      <a:pathLst>
                        <a:path w="544" h="544">
                          <a:moveTo>
                            <a:pt x="7" y="484"/>
                          </a:moveTo>
                          <a:lnTo>
                            <a:pt x="34" y="447"/>
                          </a:lnTo>
                          <a:lnTo>
                            <a:pt x="75" y="397"/>
                          </a:lnTo>
                          <a:lnTo>
                            <a:pt x="124" y="349"/>
                          </a:lnTo>
                          <a:lnTo>
                            <a:pt x="162" y="320"/>
                          </a:lnTo>
                          <a:lnTo>
                            <a:pt x="191" y="308"/>
                          </a:lnTo>
                          <a:lnTo>
                            <a:pt x="212" y="303"/>
                          </a:lnTo>
                          <a:lnTo>
                            <a:pt x="225" y="288"/>
                          </a:lnTo>
                          <a:lnTo>
                            <a:pt x="221" y="254"/>
                          </a:lnTo>
                          <a:lnTo>
                            <a:pt x="229" y="216"/>
                          </a:lnTo>
                          <a:lnTo>
                            <a:pt x="248" y="180"/>
                          </a:lnTo>
                          <a:lnTo>
                            <a:pt x="277" y="140"/>
                          </a:lnTo>
                          <a:lnTo>
                            <a:pt x="320" y="98"/>
                          </a:lnTo>
                          <a:lnTo>
                            <a:pt x="366" y="59"/>
                          </a:lnTo>
                          <a:lnTo>
                            <a:pt x="409" y="27"/>
                          </a:lnTo>
                          <a:lnTo>
                            <a:pt x="457" y="6"/>
                          </a:lnTo>
                          <a:lnTo>
                            <a:pt x="490" y="0"/>
                          </a:lnTo>
                          <a:lnTo>
                            <a:pt x="519" y="10"/>
                          </a:lnTo>
                          <a:lnTo>
                            <a:pt x="536" y="29"/>
                          </a:lnTo>
                          <a:lnTo>
                            <a:pt x="544" y="56"/>
                          </a:lnTo>
                          <a:lnTo>
                            <a:pt x="541" y="93"/>
                          </a:lnTo>
                          <a:lnTo>
                            <a:pt x="526" y="134"/>
                          </a:lnTo>
                          <a:lnTo>
                            <a:pt x="507" y="169"/>
                          </a:lnTo>
                          <a:lnTo>
                            <a:pt x="478" y="208"/>
                          </a:lnTo>
                          <a:lnTo>
                            <a:pt x="446" y="240"/>
                          </a:lnTo>
                          <a:lnTo>
                            <a:pt x="402" y="276"/>
                          </a:lnTo>
                          <a:lnTo>
                            <a:pt x="361" y="306"/>
                          </a:lnTo>
                          <a:lnTo>
                            <a:pt x="326" y="323"/>
                          </a:lnTo>
                          <a:lnTo>
                            <a:pt x="294" y="325"/>
                          </a:lnTo>
                          <a:lnTo>
                            <a:pt x="264" y="322"/>
                          </a:lnTo>
                          <a:lnTo>
                            <a:pt x="245" y="329"/>
                          </a:lnTo>
                          <a:lnTo>
                            <a:pt x="232" y="347"/>
                          </a:lnTo>
                          <a:lnTo>
                            <a:pt x="222" y="379"/>
                          </a:lnTo>
                          <a:lnTo>
                            <a:pt x="196" y="414"/>
                          </a:lnTo>
                          <a:lnTo>
                            <a:pt x="156" y="453"/>
                          </a:lnTo>
                          <a:lnTo>
                            <a:pt x="125" y="486"/>
                          </a:lnTo>
                          <a:lnTo>
                            <a:pt x="97" y="515"/>
                          </a:lnTo>
                          <a:lnTo>
                            <a:pt x="72" y="534"/>
                          </a:lnTo>
                          <a:lnTo>
                            <a:pt x="44" y="543"/>
                          </a:lnTo>
                          <a:lnTo>
                            <a:pt x="20" y="544"/>
                          </a:lnTo>
                          <a:lnTo>
                            <a:pt x="1" y="534"/>
                          </a:lnTo>
                          <a:lnTo>
                            <a:pt x="0" y="509"/>
                          </a:lnTo>
                          <a:lnTo>
                            <a:pt x="7" y="484"/>
                          </a:lnTo>
                          <a:close/>
                        </a:path>
                      </a:pathLst>
                    </a:custGeom>
                    <a:solidFill>
                      <a:srgbClr val="A0A0C0"/>
                    </a:solidFill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3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2852" y="1156"/>
                      <a:ext cx="65" cy="6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11"/>
                        </a:cxn>
                        <a:cxn ang="0">
                          <a:pos x="10" y="180"/>
                        </a:cxn>
                        <a:cxn ang="0">
                          <a:pos x="27" y="151"/>
                        </a:cxn>
                        <a:cxn ang="0">
                          <a:pos x="61" y="111"/>
                        </a:cxn>
                        <a:cxn ang="0">
                          <a:pos x="93" y="80"/>
                        </a:cxn>
                        <a:cxn ang="0">
                          <a:pos x="134" y="48"/>
                        </a:cxn>
                        <a:cxn ang="0">
                          <a:pos x="174" y="22"/>
                        </a:cxn>
                        <a:cxn ang="0">
                          <a:pos x="207" y="3"/>
                        </a:cxn>
                        <a:cxn ang="0">
                          <a:pos x="235" y="0"/>
                        </a:cxn>
                        <a:cxn ang="0">
                          <a:pos x="255" y="8"/>
                        </a:cxn>
                        <a:cxn ang="0">
                          <a:pos x="261" y="34"/>
                        </a:cxn>
                        <a:cxn ang="0">
                          <a:pos x="252" y="64"/>
                        </a:cxn>
                        <a:cxn ang="0">
                          <a:pos x="235" y="98"/>
                        </a:cxn>
                        <a:cxn ang="0">
                          <a:pos x="202" y="141"/>
                        </a:cxn>
                        <a:cxn ang="0">
                          <a:pos x="170" y="173"/>
                        </a:cxn>
                        <a:cxn ang="0">
                          <a:pos x="134" y="204"/>
                        </a:cxn>
                        <a:cxn ang="0">
                          <a:pos x="98" y="234"/>
                        </a:cxn>
                        <a:cxn ang="0">
                          <a:pos x="51" y="259"/>
                        </a:cxn>
                        <a:cxn ang="0">
                          <a:pos x="20" y="256"/>
                        </a:cxn>
                        <a:cxn ang="0">
                          <a:pos x="3" y="241"/>
                        </a:cxn>
                        <a:cxn ang="0">
                          <a:pos x="0" y="211"/>
                        </a:cxn>
                      </a:cxnLst>
                      <a:rect l="0" t="0" r="r" b="b"/>
                      <a:pathLst>
                        <a:path w="261" h="259">
                          <a:moveTo>
                            <a:pt x="0" y="211"/>
                          </a:moveTo>
                          <a:lnTo>
                            <a:pt x="10" y="180"/>
                          </a:lnTo>
                          <a:lnTo>
                            <a:pt x="27" y="151"/>
                          </a:lnTo>
                          <a:lnTo>
                            <a:pt x="61" y="111"/>
                          </a:lnTo>
                          <a:lnTo>
                            <a:pt x="93" y="80"/>
                          </a:lnTo>
                          <a:lnTo>
                            <a:pt x="134" y="48"/>
                          </a:lnTo>
                          <a:lnTo>
                            <a:pt x="174" y="22"/>
                          </a:lnTo>
                          <a:lnTo>
                            <a:pt x="207" y="3"/>
                          </a:lnTo>
                          <a:lnTo>
                            <a:pt x="235" y="0"/>
                          </a:lnTo>
                          <a:lnTo>
                            <a:pt x="255" y="8"/>
                          </a:lnTo>
                          <a:lnTo>
                            <a:pt x="261" y="34"/>
                          </a:lnTo>
                          <a:lnTo>
                            <a:pt x="252" y="64"/>
                          </a:lnTo>
                          <a:lnTo>
                            <a:pt x="235" y="98"/>
                          </a:lnTo>
                          <a:lnTo>
                            <a:pt x="202" y="141"/>
                          </a:lnTo>
                          <a:lnTo>
                            <a:pt x="170" y="173"/>
                          </a:lnTo>
                          <a:lnTo>
                            <a:pt x="134" y="204"/>
                          </a:lnTo>
                          <a:lnTo>
                            <a:pt x="98" y="234"/>
                          </a:lnTo>
                          <a:lnTo>
                            <a:pt x="51" y="259"/>
                          </a:lnTo>
                          <a:lnTo>
                            <a:pt x="20" y="256"/>
                          </a:lnTo>
                          <a:lnTo>
                            <a:pt x="3" y="241"/>
                          </a:lnTo>
                          <a:lnTo>
                            <a:pt x="0" y="211"/>
                          </a:lnTo>
                          <a:close/>
                        </a:path>
                      </a:pathLst>
                    </a:custGeom>
                    <a:solidFill>
                      <a:srgbClr val="E0E0FF"/>
                    </a:solidFill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57" name="Freeform 18"/>
                  <p:cNvSpPr>
                    <a:spLocks/>
                  </p:cNvSpPr>
                  <p:nvPr/>
                </p:nvSpPr>
                <p:spPr bwMode="auto">
                  <a:xfrm>
                    <a:off x="2808" y="1245"/>
                    <a:ext cx="44" cy="59"/>
                  </a:xfrm>
                  <a:custGeom>
                    <a:avLst/>
                    <a:gdLst/>
                    <a:ahLst/>
                    <a:cxnLst>
                      <a:cxn ang="0">
                        <a:pos x="133" y="0"/>
                      </a:cxn>
                      <a:cxn ang="0">
                        <a:pos x="150" y="5"/>
                      </a:cxn>
                      <a:cxn ang="0">
                        <a:pos x="160" y="18"/>
                      </a:cxn>
                      <a:cxn ang="0">
                        <a:pos x="161" y="32"/>
                      </a:cxn>
                      <a:cxn ang="0">
                        <a:pos x="155" y="43"/>
                      </a:cxn>
                      <a:cxn ang="0">
                        <a:pos x="164" y="49"/>
                      </a:cxn>
                      <a:cxn ang="0">
                        <a:pos x="175" y="64"/>
                      </a:cxn>
                      <a:cxn ang="0">
                        <a:pos x="176" y="81"/>
                      </a:cxn>
                      <a:cxn ang="0">
                        <a:pos x="166" y="92"/>
                      </a:cxn>
                      <a:cxn ang="0">
                        <a:pos x="150" y="100"/>
                      </a:cxn>
                      <a:cxn ang="0">
                        <a:pos x="160" y="117"/>
                      </a:cxn>
                      <a:cxn ang="0">
                        <a:pos x="161" y="137"/>
                      </a:cxn>
                      <a:cxn ang="0">
                        <a:pos x="151" y="152"/>
                      </a:cxn>
                      <a:cxn ang="0">
                        <a:pos x="130" y="158"/>
                      </a:cxn>
                      <a:cxn ang="0">
                        <a:pos x="98" y="154"/>
                      </a:cxn>
                      <a:cxn ang="0">
                        <a:pos x="100" y="170"/>
                      </a:cxn>
                      <a:cxn ang="0">
                        <a:pos x="98" y="194"/>
                      </a:cxn>
                      <a:cxn ang="0">
                        <a:pos x="93" y="212"/>
                      </a:cxn>
                      <a:cxn ang="0">
                        <a:pos x="84" y="224"/>
                      </a:cxn>
                      <a:cxn ang="0">
                        <a:pos x="71" y="232"/>
                      </a:cxn>
                      <a:cxn ang="0">
                        <a:pos x="53" y="234"/>
                      </a:cxn>
                      <a:cxn ang="0">
                        <a:pos x="31" y="226"/>
                      </a:cxn>
                      <a:cxn ang="0">
                        <a:pos x="19" y="211"/>
                      </a:cxn>
                      <a:cxn ang="0">
                        <a:pos x="4" y="185"/>
                      </a:cxn>
                      <a:cxn ang="0">
                        <a:pos x="0" y="165"/>
                      </a:cxn>
                      <a:cxn ang="0">
                        <a:pos x="7" y="154"/>
                      </a:cxn>
                      <a:cxn ang="0">
                        <a:pos x="19" y="148"/>
                      </a:cxn>
                      <a:cxn ang="0">
                        <a:pos x="28" y="146"/>
                      </a:cxn>
                      <a:cxn ang="0">
                        <a:pos x="24" y="132"/>
                      </a:cxn>
                      <a:cxn ang="0">
                        <a:pos x="12" y="122"/>
                      </a:cxn>
                      <a:cxn ang="0">
                        <a:pos x="7" y="109"/>
                      </a:cxn>
                      <a:cxn ang="0">
                        <a:pos x="13" y="96"/>
                      </a:cxn>
                      <a:cxn ang="0">
                        <a:pos x="30" y="88"/>
                      </a:cxn>
                      <a:cxn ang="0">
                        <a:pos x="22" y="78"/>
                      </a:cxn>
                      <a:cxn ang="0">
                        <a:pos x="22" y="63"/>
                      </a:cxn>
                      <a:cxn ang="0">
                        <a:pos x="35" y="55"/>
                      </a:cxn>
                      <a:cxn ang="0">
                        <a:pos x="29" y="41"/>
                      </a:cxn>
                      <a:cxn ang="0">
                        <a:pos x="37" y="25"/>
                      </a:cxn>
                      <a:cxn ang="0">
                        <a:pos x="48" y="17"/>
                      </a:cxn>
                      <a:cxn ang="0">
                        <a:pos x="66" y="15"/>
                      </a:cxn>
                      <a:cxn ang="0">
                        <a:pos x="76" y="17"/>
                      </a:cxn>
                      <a:cxn ang="0">
                        <a:pos x="86" y="18"/>
                      </a:cxn>
                      <a:cxn ang="0">
                        <a:pos x="103" y="12"/>
                      </a:cxn>
                      <a:cxn ang="0">
                        <a:pos x="133" y="0"/>
                      </a:cxn>
                    </a:cxnLst>
                    <a:rect l="0" t="0" r="r" b="b"/>
                    <a:pathLst>
                      <a:path w="176" h="234">
                        <a:moveTo>
                          <a:pt x="133" y="0"/>
                        </a:moveTo>
                        <a:lnTo>
                          <a:pt x="150" y="5"/>
                        </a:lnTo>
                        <a:lnTo>
                          <a:pt x="160" y="18"/>
                        </a:lnTo>
                        <a:lnTo>
                          <a:pt x="161" y="32"/>
                        </a:lnTo>
                        <a:lnTo>
                          <a:pt x="155" y="43"/>
                        </a:lnTo>
                        <a:lnTo>
                          <a:pt x="164" y="49"/>
                        </a:lnTo>
                        <a:lnTo>
                          <a:pt x="175" y="64"/>
                        </a:lnTo>
                        <a:lnTo>
                          <a:pt x="176" y="81"/>
                        </a:lnTo>
                        <a:lnTo>
                          <a:pt x="166" y="92"/>
                        </a:lnTo>
                        <a:lnTo>
                          <a:pt x="150" y="100"/>
                        </a:lnTo>
                        <a:lnTo>
                          <a:pt x="160" y="117"/>
                        </a:lnTo>
                        <a:lnTo>
                          <a:pt x="161" y="137"/>
                        </a:lnTo>
                        <a:lnTo>
                          <a:pt x="151" y="152"/>
                        </a:lnTo>
                        <a:lnTo>
                          <a:pt x="130" y="158"/>
                        </a:lnTo>
                        <a:lnTo>
                          <a:pt x="98" y="154"/>
                        </a:lnTo>
                        <a:lnTo>
                          <a:pt x="100" y="170"/>
                        </a:lnTo>
                        <a:lnTo>
                          <a:pt x="98" y="194"/>
                        </a:lnTo>
                        <a:lnTo>
                          <a:pt x="93" y="212"/>
                        </a:lnTo>
                        <a:lnTo>
                          <a:pt x="84" y="224"/>
                        </a:lnTo>
                        <a:lnTo>
                          <a:pt x="71" y="232"/>
                        </a:lnTo>
                        <a:lnTo>
                          <a:pt x="53" y="234"/>
                        </a:lnTo>
                        <a:lnTo>
                          <a:pt x="31" y="226"/>
                        </a:lnTo>
                        <a:lnTo>
                          <a:pt x="19" y="211"/>
                        </a:lnTo>
                        <a:lnTo>
                          <a:pt x="4" y="185"/>
                        </a:lnTo>
                        <a:lnTo>
                          <a:pt x="0" y="165"/>
                        </a:lnTo>
                        <a:lnTo>
                          <a:pt x="7" y="154"/>
                        </a:lnTo>
                        <a:lnTo>
                          <a:pt x="19" y="148"/>
                        </a:lnTo>
                        <a:lnTo>
                          <a:pt x="28" y="146"/>
                        </a:lnTo>
                        <a:lnTo>
                          <a:pt x="24" y="132"/>
                        </a:lnTo>
                        <a:lnTo>
                          <a:pt x="12" y="122"/>
                        </a:lnTo>
                        <a:lnTo>
                          <a:pt x="7" y="109"/>
                        </a:lnTo>
                        <a:lnTo>
                          <a:pt x="13" y="96"/>
                        </a:lnTo>
                        <a:lnTo>
                          <a:pt x="30" y="88"/>
                        </a:lnTo>
                        <a:lnTo>
                          <a:pt x="22" y="78"/>
                        </a:lnTo>
                        <a:lnTo>
                          <a:pt x="22" y="63"/>
                        </a:lnTo>
                        <a:lnTo>
                          <a:pt x="35" y="55"/>
                        </a:lnTo>
                        <a:lnTo>
                          <a:pt x="29" y="41"/>
                        </a:lnTo>
                        <a:lnTo>
                          <a:pt x="37" y="25"/>
                        </a:lnTo>
                        <a:lnTo>
                          <a:pt x="48" y="17"/>
                        </a:lnTo>
                        <a:lnTo>
                          <a:pt x="66" y="15"/>
                        </a:lnTo>
                        <a:lnTo>
                          <a:pt x="76" y="17"/>
                        </a:lnTo>
                        <a:lnTo>
                          <a:pt x="86" y="18"/>
                        </a:lnTo>
                        <a:lnTo>
                          <a:pt x="103" y="12"/>
                        </a:lnTo>
                        <a:lnTo>
                          <a:pt x="133" y="0"/>
                        </a:lnTo>
                        <a:close/>
                      </a:path>
                    </a:pathLst>
                  </a:custGeom>
                  <a:solidFill>
                    <a:srgbClr val="E0A080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8" name="Freeform 19"/>
                  <p:cNvSpPr>
                    <a:spLocks/>
                  </p:cNvSpPr>
                  <p:nvPr/>
                </p:nvSpPr>
                <p:spPr bwMode="auto">
                  <a:xfrm>
                    <a:off x="2824" y="1270"/>
                    <a:ext cx="22" cy="4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4" y="10"/>
                      </a:cxn>
                      <a:cxn ang="0">
                        <a:pos x="35" y="16"/>
                      </a:cxn>
                      <a:cxn ang="0">
                        <a:pos x="56" y="13"/>
                      </a:cxn>
                      <a:cxn ang="0">
                        <a:pos x="76" y="7"/>
                      </a:cxn>
                      <a:cxn ang="0">
                        <a:pos x="89" y="0"/>
                      </a:cxn>
                    </a:cxnLst>
                    <a:rect l="0" t="0" r="r" b="b"/>
                    <a:pathLst>
                      <a:path w="89" h="16">
                        <a:moveTo>
                          <a:pt x="0" y="3"/>
                        </a:moveTo>
                        <a:lnTo>
                          <a:pt x="14" y="10"/>
                        </a:lnTo>
                        <a:lnTo>
                          <a:pt x="35" y="16"/>
                        </a:lnTo>
                        <a:lnTo>
                          <a:pt x="56" y="13"/>
                        </a:lnTo>
                        <a:lnTo>
                          <a:pt x="76" y="7"/>
                        </a:lnTo>
                        <a:lnTo>
                          <a:pt x="89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9" name="Freeform 20"/>
                  <p:cNvSpPr>
                    <a:spLocks/>
                  </p:cNvSpPr>
                  <p:nvPr/>
                </p:nvSpPr>
                <p:spPr bwMode="auto">
                  <a:xfrm>
                    <a:off x="2819" y="1280"/>
                    <a:ext cx="14" cy="4"/>
                  </a:xfrm>
                  <a:custGeom>
                    <a:avLst/>
                    <a:gdLst/>
                    <a:ahLst/>
                    <a:cxnLst>
                      <a:cxn ang="0">
                        <a:pos x="53" y="16"/>
                      </a:cxn>
                      <a:cxn ang="0">
                        <a:pos x="37" y="15"/>
                      </a:cxn>
                      <a:cxn ang="0">
                        <a:pos x="19" y="1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3" h="16">
                        <a:moveTo>
                          <a:pt x="53" y="16"/>
                        </a:moveTo>
                        <a:lnTo>
                          <a:pt x="37" y="15"/>
                        </a:lnTo>
                        <a:lnTo>
                          <a:pt x="19" y="1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" name="Freeform 21"/>
                  <p:cNvSpPr>
                    <a:spLocks/>
                  </p:cNvSpPr>
                  <p:nvPr/>
                </p:nvSpPr>
                <p:spPr bwMode="auto">
                  <a:xfrm>
                    <a:off x="2818" y="1285"/>
                    <a:ext cx="13" cy="5"/>
                  </a:xfrm>
                  <a:custGeom>
                    <a:avLst/>
                    <a:gdLst/>
                    <a:ahLst/>
                    <a:cxnLst>
                      <a:cxn ang="0">
                        <a:pos x="49" y="23"/>
                      </a:cxn>
                      <a:cxn ang="0">
                        <a:pos x="36" y="16"/>
                      </a:cxn>
                      <a:cxn ang="0">
                        <a:pos x="23" y="16"/>
                      </a:cxn>
                      <a:cxn ang="0">
                        <a:pos x="11" y="23"/>
                      </a:cxn>
                      <a:cxn ang="0">
                        <a:pos x="7" y="1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9" h="23">
                        <a:moveTo>
                          <a:pt x="49" y="23"/>
                        </a:moveTo>
                        <a:lnTo>
                          <a:pt x="36" y="16"/>
                        </a:lnTo>
                        <a:lnTo>
                          <a:pt x="23" y="16"/>
                        </a:lnTo>
                        <a:lnTo>
                          <a:pt x="11" y="23"/>
                        </a:lnTo>
                        <a:lnTo>
                          <a:pt x="7" y="1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1" name="Freeform 22"/>
                  <p:cNvSpPr>
                    <a:spLocks/>
                  </p:cNvSpPr>
                  <p:nvPr/>
                </p:nvSpPr>
                <p:spPr bwMode="auto">
                  <a:xfrm>
                    <a:off x="2824" y="1257"/>
                    <a:ext cx="22" cy="5"/>
                  </a:xfrm>
                  <a:custGeom>
                    <a:avLst/>
                    <a:gdLst/>
                    <a:ahLst/>
                    <a:cxnLst>
                      <a:cxn ang="0">
                        <a:pos x="89" y="0"/>
                      </a:cxn>
                      <a:cxn ang="0">
                        <a:pos x="76" y="3"/>
                      </a:cxn>
                      <a:cxn ang="0">
                        <a:pos x="64" y="7"/>
                      </a:cxn>
                      <a:cxn ang="0">
                        <a:pos x="55" y="11"/>
                      </a:cxn>
                      <a:cxn ang="0">
                        <a:pos x="45" y="17"/>
                      </a:cxn>
                      <a:cxn ang="0">
                        <a:pos x="32" y="20"/>
                      </a:cxn>
                      <a:cxn ang="0">
                        <a:pos x="21" y="18"/>
                      </a:cxn>
                      <a:cxn ang="0">
                        <a:pos x="9" y="14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89" h="20">
                        <a:moveTo>
                          <a:pt x="89" y="0"/>
                        </a:moveTo>
                        <a:lnTo>
                          <a:pt x="76" y="3"/>
                        </a:lnTo>
                        <a:lnTo>
                          <a:pt x="64" y="7"/>
                        </a:lnTo>
                        <a:lnTo>
                          <a:pt x="55" y="11"/>
                        </a:lnTo>
                        <a:lnTo>
                          <a:pt x="45" y="17"/>
                        </a:lnTo>
                        <a:lnTo>
                          <a:pt x="32" y="20"/>
                        </a:lnTo>
                        <a:lnTo>
                          <a:pt x="21" y="18"/>
                        </a:lnTo>
                        <a:lnTo>
                          <a:pt x="9" y="14"/>
                        </a:lnTo>
                        <a:lnTo>
                          <a:pt x="0" y="9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2769" y="1053"/>
              <a:ext cx="108" cy="177"/>
              <a:chOff x="2769" y="1053"/>
              <a:chExt cx="108" cy="177"/>
            </a:xfrm>
          </p:grpSpPr>
          <p:grpSp>
            <p:nvGrpSpPr>
              <p:cNvPr id="39" name="Group 24"/>
              <p:cNvGrpSpPr>
                <a:grpSpLocks/>
              </p:cNvGrpSpPr>
              <p:nvPr/>
            </p:nvGrpSpPr>
            <p:grpSpPr bwMode="auto">
              <a:xfrm>
                <a:off x="2769" y="1081"/>
                <a:ext cx="91" cy="149"/>
                <a:chOff x="2769" y="1081"/>
                <a:chExt cx="91" cy="149"/>
              </a:xfrm>
            </p:grpSpPr>
            <p:sp>
              <p:nvSpPr>
                <p:cNvPr id="41" name="Freeform 25"/>
                <p:cNvSpPr>
                  <a:spLocks/>
                </p:cNvSpPr>
                <p:nvPr/>
              </p:nvSpPr>
              <p:spPr bwMode="auto">
                <a:xfrm>
                  <a:off x="2769" y="1081"/>
                  <a:ext cx="91" cy="149"/>
                </a:xfrm>
                <a:custGeom>
                  <a:avLst/>
                  <a:gdLst/>
                  <a:ahLst/>
                  <a:cxnLst>
                    <a:cxn ang="0">
                      <a:pos x="11" y="162"/>
                    </a:cxn>
                    <a:cxn ang="0">
                      <a:pos x="3" y="198"/>
                    </a:cxn>
                    <a:cxn ang="0">
                      <a:pos x="0" y="235"/>
                    </a:cxn>
                    <a:cxn ang="0">
                      <a:pos x="9" y="316"/>
                    </a:cxn>
                    <a:cxn ang="0">
                      <a:pos x="16" y="385"/>
                    </a:cxn>
                    <a:cxn ang="0">
                      <a:pos x="33" y="427"/>
                    </a:cxn>
                    <a:cxn ang="0">
                      <a:pos x="51" y="478"/>
                    </a:cxn>
                    <a:cxn ang="0">
                      <a:pos x="63" y="505"/>
                    </a:cxn>
                    <a:cxn ang="0">
                      <a:pos x="77" y="539"/>
                    </a:cxn>
                    <a:cxn ang="0">
                      <a:pos x="89" y="566"/>
                    </a:cxn>
                    <a:cxn ang="0">
                      <a:pos x="101" y="585"/>
                    </a:cxn>
                    <a:cxn ang="0">
                      <a:pos x="113" y="594"/>
                    </a:cxn>
                    <a:cxn ang="0">
                      <a:pos x="126" y="597"/>
                    </a:cxn>
                    <a:cxn ang="0">
                      <a:pos x="140" y="592"/>
                    </a:cxn>
                    <a:cxn ang="0">
                      <a:pos x="150" y="593"/>
                    </a:cxn>
                    <a:cxn ang="0">
                      <a:pos x="158" y="590"/>
                    </a:cxn>
                    <a:cxn ang="0">
                      <a:pos x="170" y="574"/>
                    </a:cxn>
                    <a:cxn ang="0">
                      <a:pos x="186" y="540"/>
                    </a:cxn>
                    <a:cxn ang="0">
                      <a:pos x="199" y="499"/>
                    </a:cxn>
                    <a:cxn ang="0">
                      <a:pos x="210" y="462"/>
                    </a:cxn>
                    <a:cxn ang="0">
                      <a:pos x="214" y="429"/>
                    </a:cxn>
                    <a:cxn ang="0">
                      <a:pos x="222" y="406"/>
                    </a:cxn>
                    <a:cxn ang="0">
                      <a:pos x="236" y="376"/>
                    </a:cxn>
                    <a:cxn ang="0">
                      <a:pos x="251" y="354"/>
                    </a:cxn>
                    <a:cxn ang="0">
                      <a:pos x="237" y="341"/>
                    </a:cxn>
                    <a:cxn ang="0">
                      <a:pos x="220" y="332"/>
                    </a:cxn>
                    <a:cxn ang="0">
                      <a:pos x="234" y="314"/>
                    </a:cxn>
                    <a:cxn ang="0">
                      <a:pos x="236" y="297"/>
                    </a:cxn>
                    <a:cxn ang="0">
                      <a:pos x="240" y="286"/>
                    </a:cxn>
                    <a:cxn ang="0">
                      <a:pos x="250" y="274"/>
                    </a:cxn>
                    <a:cxn ang="0">
                      <a:pos x="256" y="279"/>
                    </a:cxn>
                    <a:cxn ang="0">
                      <a:pos x="264" y="283"/>
                    </a:cxn>
                    <a:cxn ang="0">
                      <a:pos x="272" y="295"/>
                    </a:cxn>
                    <a:cxn ang="0">
                      <a:pos x="276" y="311"/>
                    </a:cxn>
                    <a:cxn ang="0">
                      <a:pos x="281" y="317"/>
                    </a:cxn>
                    <a:cxn ang="0">
                      <a:pos x="293" y="318"/>
                    </a:cxn>
                    <a:cxn ang="0">
                      <a:pos x="301" y="313"/>
                    </a:cxn>
                    <a:cxn ang="0">
                      <a:pos x="307" y="302"/>
                    </a:cxn>
                    <a:cxn ang="0">
                      <a:pos x="315" y="269"/>
                    </a:cxn>
                    <a:cxn ang="0">
                      <a:pos x="330" y="248"/>
                    </a:cxn>
                    <a:cxn ang="0">
                      <a:pos x="341" y="236"/>
                    </a:cxn>
                    <a:cxn ang="0">
                      <a:pos x="344" y="221"/>
                    </a:cxn>
                    <a:cxn ang="0">
                      <a:pos x="335" y="189"/>
                    </a:cxn>
                    <a:cxn ang="0">
                      <a:pos x="328" y="171"/>
                    </a:cxn>
                    <a:cxn ang="0">
                      <a:pos x="336" y="149"/>
                    </a:cxn>
                    <a:cxn ang="0">
                      <a:pos x="354" y="130"/>
                    </a:cxn>
                    <a:cxn ang="0">
                      <a:pos x="367" y="113"/>
                    </a:cxn>
                    <a:cxn ang="0">
                      <a:pos x="358" y="73"/>
                    </a:cxn>
                    <a:cxn ang="0">
                      <a:pos x="337" y="40"/>
                    </a:cxn>
                    <a:cxn ang="0">
                      <a:pos x="287" y="13"/>
                    </a:cxn>
                    <a:cxn ang="0">
                      <a:pos x="235" y="0"/>
                    </a:cxn>
                    <a:cxn ang="0">
                      <a:pos x="181" y="5"/>
                    </a:cxn>
                    <a:cxn ang="0">
                      <a:pos x="122" y="25"/>
                    </a:cxn>
                    <a:cxn ang="0">
                      <a:pos x="104" y="46"/>
                    </a:cxn>
                    <a:cxn ang="0">
                      <a:pos x="95" y="66"/>
                    </a:cxn>
                    <a:cxn ang="0">
                      <a:pos x="87" y="95"/>
                    </a:cxn>
                    <a:cxn ang="0">
                      <a:pos x="80" y="108"/>
                    </a:cxn>
                    <a:cxn ang="0">
                      <a:pos x="40" y="131"/>
                    </a:cxn>
                    <a:cxn ang="0">
                      <a:pos x="23" y="146"/>
                    </a:cxn>
                    <a:cxn ang="0">
                      <a:pos x="11" y="162"/>
                    </a:cxn>
                  </a:cxnLst>
                  <a:rect l="0" t="0" r="r" b="b"/>
                  <a:pathLst>
                    <a:path w="367" h="597">
                      <a:moveTo>
                        <a:pt x="11" y="162"/>
                      </a:moveTo>
                      <a:lnTo>
                        <a:pt x="3" y="198"/>
                      </a:lnTo>
                      <a:lnTo>
                        <a:pt x="0" y="235"/>
                      </a:lnTo>
                      <a:lnTo>
                        <a:pt x="9" y="316"/>
                      </a:lnTo>
                      <a:lnTo>
                        <a:pt x="16" y="385"/>
                      </a:lnTo>
                      <a:lnTo>
                        <a:pt x="33" y="427"/>
                      </a:lnTo>
                      <a:lnTo>
                        <a:pt x="51" y="478"/>
                      </a:lnTo>
                      <a:lnTo>
                        <a:pt x="63" y="505"/>
                      </a:lnTo>
                      <a:lnTo>
                        <a:pt x="77" y="539"/>
                      </a:lnTo>
                      <a:lnTo>
                        <a:pt x="89" y="566"/>
                      </a:lnTo>
                      <a:lnTo>
                        <a:pt x="101" y="585"/>
                      </a:lnTo>
                      <a:lnTo>
                        <a:pt x="113" y="594"/>
                      </a:lnTo>
                      <a:lnTo>
                        <a:pt x="126" y="597"/>
                      </a:lnTo>
                      <a:lnTo>
                        <a:pt x="140" y="592"/>
                      </a:lnTo>
                      <a:lnTo>
                        <a:pt x="150" y="593"/>
                      </a:lnTo>
                      <a:lnTo>
                        <a:pt x="158" y="590"/>
                      </a:lnTo>
                      <a:lnTo>
                        <a:pt x="170" y="574"/>
                      </a:lnTo>
                      <a:lnTo>
                        <a:pt x="186" y="540"/>
                      </a:lnTo>
                      <a:lnTo>
                        <a:pt x="199" y="499"/>
                      </a:lnTo>
                      <a:lnTo>
                        <a:pt x="210" y="462"/>
                      </a:lnTo>
                      <a:lnTo>
                        <a:pt x="214" y="429"/>
                      </a:lnTo>
                      <a:lnTo>
                        <a:pt x="222" y="406"/>
                      </a:lnTo>
                      <a:lnTo>
                        <a:pt x="236" y="376"/>
                      </a:lnTo>
                      <a:lnTo>
                        <a:pt x="251" y="354"/>
                      </a:lnTo>
                      <a:lnTo>
                        <a:pt x="237" y="341"/>
                      </a:lnTo>
                      <a:lnTo>
                        <a:pt x="220" y="332"/>
                      </a:lnTo>
                      <a:lnTo>
                        <a:pt x="234" y="314"/>
                      </a:lnTo>
                      <a:lnTo>
                        <a:pt x="236" y="297"/>
                      </a:lnTo>
                      <a:lnTo>
                        <a:pt x="240" y="286"/>
                      </a:lnTo>
                      <a:lnTo>
                        <a:pt x="250" y="274"/>
                      </a:lnTo>
                      <a:lnTo>
                        <a:pt x="256" y="279"/>
                      </a:lnTo>
                      <a:lnTo>
                        <a:pt x="264" y="283"/>
                      </a:lnTo>
                      <a:lnTo>
                        <a:pt x="272" y="295"/>
                      </a:lnTo>
                      <a:lnTo>
                        <a:pt x="276" y="311"/>
                      </a:lnTo>
                      <a:lnTo>
                        <a:pt x="281" y="317"/>
                      </a:lnTo>
                      <a:lnTo>
                        <a:pt x="293" y="318"/>
                      </a:lnTo>
                      <a:lnTo>
                        <a:pt x="301" y="313"/>
                      </a:lnTo>
                      <a:lnTo>
                        <a:pt x="307" y="302"/>
                      </a:lnTo>
                      <a:lnTo>
                        <a:pt x="315" y="269"/>
                      </a:lnTo>
                      <a:lnTo>
                        <a:pt x="330" y="248"/>
                      </a:lnTo>
                      <a:lnTo>
                        <a:pt x="341" y="236"/>
                      </a:lnTo>
                      <a:lnTo>
                        <a:pt x="344" y="221"/>
                      </a:lnTo>
                      <a:lnTo>
                        <a:pt x="335" y="189"/>
                      </a:lnTo>
                      <a:lnTo>
                        <a:pt x="328" y="171"/>
                      </a:lnTo>
                      <a:lnTo>
                        <a:pt x="336" y="149"/>
                      </a:lnTo>
                      <a:lnTo>
                        <a:pt x="354" y="130"/>
                      </a:lnTo>
                      <a:lnTo>
                        <a:pt x="367" y="113"/>
                      </a:lnTo>
                      <a:lnTo>
                        <a:pt x="358" y="73"/>
                      </a:lnTo>
                      <a:lnTo>
                        <a:pt x="337" y="40"/>
                      </a:lnTo>
                      <a:lnTo>
                        <a:pt x="287" y="13"/>
                      </a:lnTo>
                      <a:lnTo>
                        <a:pt x="235" y="0"/>
                      </a:lnTo>
                      <a:lnTo>
                        <a:pt x="181" y="5"/>
                      </a:lnTo>
                      <a:lnTo>
                        <a:pt x="122" y="25"/>
                      </a:lnTo>
                      <a:lnTo>
                        <a:pt x="104" y="46"/>
                      </a:lnTo>
                      <a:lnTo>
                        <a:pt x="95" y="66"/>
                      </a:lnTo>
                      <a:lnTo>
                        <a:pt x="87" y="95"/>
                      </a:lnTo>
                      <a:lnTo>
                        <a:pt x="80" y="108"/>
                      </a:lnTo>
                      <a:lnTo>
                        <a:pt x="40" y="131"/>
                      </a:lnTo>
                      <a:lnTo>
                        <a:pt x="23" y="146"/>
                      </a:lnTo>
                      <a:lnTo>
                        <a:pt x="11" y="162"/>
                      </a:lnTo>
                      <a:close/>
                    </a:path>
                  </a:pathLst>
                </a:custGeom>
                <a:solidFill>
                  <a:srgbClr val="E0A08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42" name="Group 26"/>
                <p:cNvGrpSpPr>
                  <a:grpSpLocks/>
                </p:cNvGrpSpPr>
                <p:nvPr/>
              </p:nvGrpSpPr>
              <p:grpSpPr bwMode="auto">
                <a:xfrm>
                  <a:off x="2780" y="1103"/>
                  <a:ext cx="71" cy="79"/>
                  <a:chOff x="2780" y="1103"/>
                  <a:chExt cx="71" cy="79"/>
                </a:xfrm>
              </p:grpSpPr>
              <p:grpSp>
                <p:nvGrpSpPr>
                  <p:cNvPr id="43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2780" y="1103"/>
                    <a:ext cx="71" cy="79"/>
                    <a:chOff x="2780" y="1103"/>
                    <a:chExt cx="71" cy="79"/>
                  </a:xfrm>
                </p:grpSpPr>
                <p:sp>
                  <p:nvSpPr>
                    <p:cNvPr id="45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2780" y="1111"/>
                      <a:ext cx="21" cy="71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284"/>
                        </a:cxn>
                        <a:cxn ang="0">
                          <a:pos x="14" y="256"/>
                        </a:cxn>
                        <a:cxn ang="0">
                          <a:pos x="21" y="237"/>
                        </a:cxn>
                        <a:cxn ang="0">
                          <a:pos x="17" y="203"/>
                        </a:cxn>
                        <a:cxn ang="0">
                          <a:pos x="7" y="172"/>
                        </a:cxn>
                        <a:cxn ang="0">
                          <a:pos x="0" y="137"/>
                        </a:cxn>
                        <a:cxn ang="0">
                          <a:pos x="3" y="108"/>
                        </a:cxn>
                        <a:cxn ang="0">
                          <a:pos x="20" y="79"/>
                        </a:cxn>
                        <a:cxn ang="0">
                          <a:pos x="37" y="59"/>
                        </a:cxn>
                        <a:cxn ang="0">
                          <a:pos x="62" y="41"/>
                        </a:cxn>
                        <a:cxn ang="0">
                          <a:pos x="86" y="32"/>
                        </a:cxn>
                        <a:cxn ang="0">
                          <a:pos x="72" y="31"/>
                        </a:cxn>
                        <a:cxn ang="0">
                          <a:pos x="63" y="27"/>
                        </a:cxn>
                        <a:cxn ang="0">
                          <a:pos x="57" y="21"/>
                        </a:cxn>
                        <a:cxn ang="0">
                          <a:pos x="53" y="8"/>
                        </a:cxn>
                        <a:cxn ang="0">
                          <a:pos x="55" y="0"/>
                        </a:cxn>
                      </a:cxnLst>
                      <a:rect l="0" t="0" r="r" b="b"/>
                      <a:pathLst>
                        <a:path w="86" h="284">
                          <a:moveTo>
                            <a:pt x="3" y="284"/>
                          </a:moveTo>
                          <a:lnTo>
                            <a:pt x="14" y="256"/>
                          </a:lnTo>
                          <a:lnTo>
                            <a:pt x="21" y="237"/>
                          </a:lnTo>
                          <a:lnTo>
                            <a:pt x="17" y="203"/>
                          </a:lnTo>
                          <a:lnTo>
                            <a:pt x="7" y="172"/>
                          </a:lnTo>
                          <a:lnTo>
                            <a:pt x="0" y="137"/>
                          </a:lnTo>
                          <a:lnTo>
                            <a:pt x="3" y="108"/>
                          </a:lnTo>
                          <a:lnTo>
                            <a:pt x="20" y="79"/>
                          </a:lnTo>
                          <a:lnTo>
                            <a:pt x="37" y="59"/>
                          </a:lnTo>
                          <a:lnTo>
                            <a:pt x="62" y="41"/>
                          </a:lnTo>
                          <a:lnTo>
                            <a:pt x="86" y="32"/>
                          </a:lnTo>
                          <a:lnTo>
                            <a:pt x="72" y="31"/>
                          </a:lnTo>
                          <a:lnTo>
                            <a:pt x="63" y="27"/>
                          </a:lnTo>
                          <a:lnTo>
                            <a:pt x="57" y="21"/>
                          </a:lnTo>
                          <a:lnTo>
                            <a:pt x="53" y="8"/>
                          </a:lnTo>
                          <a:lnTo>
                            <a:pt x="55" y="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6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2810" y="1123"/>
                      <a:ext cx="25" cy="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"/>
                        </a:cxn>
                        <a:cxn ang="0">
                          <a:pos x="19" y="32"/>
                        </a:cxn>
                        <a:cxn ang="0">
                          <a:pos x="39" y="38"/>
                        </a:cxn>
                        <a:cxn ang="0">
                          <a:pos x="60" y="40"/>
                        </a:cxn>
                        <a:cxn ang="0">
                          <a:pos x="76" y="38"/>
                        </a:cxn>
                        <a:cxn ang="0">
                          <a:pos x="91" y="34"/>
                        </a:cxn>
                        <a:cxn ang="0">
                          <a:pos x="100" y="23"/>
                        </a:cxn>
                        <a:cxn ang="0">
                          <a:pos x="100" y="9"/>
                        </a:cxn>
                        <a:cxn ang="0">
                          <a:pos x="89" y="2"/>
                        </a:cxn>
                        <a:cxn ang="0">
                          <a:pos x="75" y="0"/>
                        </a:cxn>
                        <a:cxn ang="0">
                          <a:pos x="57" y="4"/>
                        </a:cxn>
                      </a:cxnLst>
                      <a:rect l="0" t="0" r="r" b="b"/>
                      <a:pathLst>
                        <a:path w="100" h="40">
                          <a:moveTo>
                            <a:pt x="0" y="20"/>
                          </a:moveTo>
                          <a:lnTo>
                            <a:pt x="19" y="32"/>
                          </a:lnTo>
                          <a:lnTo>
                            <a:pt x="39" y="38"/>
                          </a:lnTo>
                          <a:lnTo>
                            <a:pt x="60" y="40"/>
                          </a:lnTo>
                          <a:lnTo>
                            <a:pt x="76" y="38"/>
                          </a:lnTo>
                          <a:lnTo>
                            <a:pt x="91" y="34"/>
                          </a:lnTo>
                          <a:lnTo>
                            <a:pt x="100" y="23"/>
                          </a:lnTo>
                          <a:lnTo>
                            <a:pt x="100" y="9"/>
                          </a:lnTo>
                          <a:lnTo>
                            <a:pt x="89" y="2"/>
                          </a:lnTo>
                          <a:lnTo>
                            <a:pt x="75" y="0"/>
                          </a:lnTo>
                          <a:lnTo>
                            <a:pt x="57" y="4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7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2804" y="1145"/>
                      <a:ext cx="11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46" y="0"/>
                        </a:cxn>
                        <a:cxn ang="0">
                          <a:pos x="27" y="8"/>
                        </a:cxn>
                        <a:cxn ang="0">
                          <a:pos x="13" y="21"/>
                        </a:cxn>
                        <a:cxn ang="0">
                          <a:pos x="3" y="41"/>
                        </a:cxn>
                        <a:cxn ang="0">
                          <a:pos x="0" y="59"/>
                        </a:cxn>
                      </a:cxnLst>
                      <a:rect l="0" t="0" r="r" b="b"/>
                      <a:pathLst>
                        <a:path w="46" h="59">
                          <a:moveTo>
                            <a:pt x="46" y="0"/>
                          </a:moveTo>
                          <a:lnTo>
                            <a:pt x="27" y="8"/>
                          </a:lnTo>
                          <a:lnTo>
                            <a:pt x="13" y="21"/>
                          </a:lnTo>
                          <a:lnTo>
                            <a:pt x="3" y="41"/>
                          </a:lnTo>
                          <a:lnTo>
                            <a:pt x="0" y="59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8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2829" y="1109"/>
                      <a:ext cx="9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8" y="46"/>
                        </a:cxn>
                        <a:cxn ang="0">
                          <a:pos x="20" y="34"/>
                        </a:cxn>
                        <a:cxn ang="0">
                          <a:pos x="27" y="27"/>
                        </a:cxn>
                        <a:cxn ang="0">
                          <a:pos x="37" y="29"/>
                        </a:cxn>
                      </a:cxnLst>
                      <a:rect l="0" t="0" r="r" b="b"/>
                      <a:pathLst>
                        <a:path w="37" h="46">
                          <a:moveTo>
                            <a:pt x="0" y="0"/>
                          </a:moveTo>
                          <a:lnTo>
                            <a:pt x="18" y="46"/>
                          </a:lnTo>
                          <a:lnTo>
                            <a:pt x="20" y="34"/>
                          </a:lnTo>
                          <a:lnTo>
                            <a:pt x="27" y="27"/>
                          </a:lnTo>
                          <a:lnTo>
                            <a:pt x="37" y="29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9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2836" y="1119"/>
                      <a:ext cx="4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15"/>
                        </a:cxn>
                        <a:cxn ang="0">
                          <a:pos x="2" y="11"/>
                        </a:cxn>
                        <a:cxn ang="0">
                          <a:pos x="0" y="8"/>
                        </a:cxn>
                        <a:cxn ang="0">
                          <a:pos x="0" y="3"/>
                        </a:cxn>
                        <a:cxn ang="0">
                          <a:pos x="3" y="0"/>
                        </a:cxn>
                        <a:cxn ang="0">
                          <a:pos x="8" y="0"/>
                        </a:cxn>
                        <a:cxn ang="0">
                          <a:pos x="12" y="2"/>
                        </a:cxn>
                        <a:cxn ang="0">
                          <a:pos x="15" y="5"/>
                        </a:cxn>
                        <a:cxn ang="0">
                          <a:pos x="15" y="10"/>
                        </a:cxn>
                        <a:cxn ang="0">
                          <a:pos x="16" y="15"/>
                        </a:cxn>
                        <a:cxn ang="0">
                          <a:pos x="17" y="17"/>
                        </a:cxn>
                        <a:cxn ang="0">
                          <a:pos x="12" y="16"/>
                        </a:cxn>
                        <a:cxn ang="0">
                          <a:pos x="7" y="15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7" y="15"/>
                          </a:moveTo>
                          <a:lnTo>
                            <a:pt x="2" y="11"/>
                          </a:lnTo>
                          <a:lnTo>
                            <a:pt x="0" y="8"/>
                          </a:lnTo>
                          <a:lnTo>
                            <a:pt x="0" y="3"/>
                          </a:lnTo>
                          <a:lnTo>
                            <a:pt x="3" y="0"/>
                          </a:lnTo>
                          <a:lnTo>
                            <a:pt x="8" y="0"/>
                          </a:lnTo>
                          <a:lnTo>
                            <a:pt x="12" y="2"/>
                          </a:lnTo>
                          <a:lnTo>
                            <a:pt x="15" y="5"/>
                          </a:lnTo>
                          <a:lnTo>
                            <a:pt x="15" y="10"/>
                          </a:lnTo>
                          <a:lnTo>
                            <a:pt x="16" y="15"/>
                          </a:lnTo>
                          <a:lnTo>
                            <a:pt x="17" y="17"/>
                          </a:lnTo>
                          <a:lnTo>
                            <a:pt x="12" y="16"/>
                          </a:lnTo>
                          <a:lnTo>
                            <a:pt x="7" y="15"/>
                          </a:lnTo>
                          <a:close/>
                        </a:path>
                      </a:pathLst>
                    </a:custGeom>
                    <a:solidFill>
                      <a:srgbClr val="C08040"/>
                    </a:solidFill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0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2839" y="1103"/>
                      <a:ext cx="12" cy="20"/>
                    </a:xfrm>
                    <a:custGeom>
                      <a:avLst/>
                      <a:gdLst/>
                      <a:ahLst/>
                      <a:cxnLst>
                        <a:cxn ang="0">
                          <a:pos x="49" y="80"/>
                        </a:cxn>
                        <a:cxn ang="0">
                          <a:pos x="48" y="55"/>
                        </a:cxn>
                        <a:cxn ang="0">
                          <a:pos x="39" y="33"/>
                        </a:cxn>
                        <a:cxn ang="0">
                          <a:pos x="21" y="26"/>
                        </a:cxn>
                        <a:cxn ang="0">
                          <a:pos x="2" y="15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9" h="80">
                          <a:moveTo>
                            <a:pt x="49" y="80"/>
                          </a:moveTo>
                          <a:lnTo>
                            <a:pt x="48" y="55"/>
                          </a:lnTo>
                          <a:lnTo>
                            <a:pt x="39" y="33"/>
                          </a:lnTo>
                          <a:lnTo>
                            <a:pt x="21" y="26"/>
                          </a:lnTo>
                          <a:lnTo>
                            <a:pt x="2" y="1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1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2822" y="1131"/>
                      <a:ext cx="17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34" y="72"/>
                        </a:cxn>
                        <a:cxn ang="0">
                          <a:pos x="21" y="75"/>
                        </a:cxn>
                        <a:cxn ang="0">
                          <a:pos x="8" y="74"/>
                        </a:cxn>
                        <a:cxn ang="0">
                          <a:pos x="0" y="65"/>
                        </a:cxn>
                        <a:cxn ang="0">
                          <a:pos x="1" y="50"/>
                        </a:cxn>
                        <a:cxn ang="0">
                          <a:pos x="12" y="40"/>
                        </a:cxn>
                        <a:cxn ang="0">
                          <a:pos x="32" y="31"/>
                        </a:cxn>
                        <a:cxn ang="0">
                          <a:pos x="48" y="20"/>
                        </a:cxn>
                        <a:cxn ang="0">
                          <a:pos x="58" y="13"/>
                        </a:cxn>
                        <a:cxn ang="0">
                          <a:pos x="65" y="0"/>
                        </a:cxn>
                      </a:cxnLst>
                      <a:rect l="0" t="0" r="r" b="b"/>
                      <a:pathLst>
                        <a:path w="65" h="75">
                          <a:moveTo>
                            <a:pt x="34" y="72"/>
                          </a:moveTo>
                          <a:lnTo>
                            <a:pt x="21" y="75"/>
                          </a:lnTo>
                          <a:lnTo>
                            <a:pt x="8" y="74"/>
                          </a:lnTo>
                          <a:lnTo>
                            <a:pt x="0" y="65"/>
                          </a:lnTo>
                          <a:lnTo>
                            <a:pt x="1" y="50"/>
                          </a:lnTo>
                          <a:lnTo>
                            <a:pt x="12" y="40"/>
                          </a:lnTo>
                          <a:lnTo>
                            <a:pt x="32" y="31"/>
                          </a:lnTo>
                          <a:lnTo>
                            <a:pt x="48" y="20"/>
                          </a:lnTo>
                          <a:lnTo>
                            <a:pt x="58" y="13"/>
                          </a:lnTo>
                          <a:lnTo>
                            <a:pt x="65" y="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44" name="Line 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808" y="1151"/>
                    <a:ext cx="18" cy="14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  <p:sp>
            <p:nvSpPr>
              <p:cNvPr id="40" name="Freeform 36"/>
              <p:cNvSpPr>
                <a:spLocks/>
              </p:cNvSpPr>
              <p:nvPr/>
            </p:nvSpPr>
            <p:spPr bwMode="auto">
              <a:xfrm>
                <a:off x="2779" y="1053"/>
                <a:ext cx="98" cy="63"/>
              </a:xfrm>
              <a:custGeom>
                <a:avLst/>
                <a:gdLst/>
                <a:ahLst/>
                <a:cxnLst>
                  <a:cxn ang="0">
                    <a:pos x="14" y="251"/>
                  </a:cxn>
                  <a:cxn ang="0">
                    <a:pos x="40" y="238"/>
                  </a:cxn>
                  <a:cxn ang="0">
                    <a:pos x="55" y="219"/>
                  </a:cxn>
                  <a:cxn ang="0">
                    <a:pos x="64" y="193"/>
                  </a:cxn>
                  <a:cxn ang="0">
                    <a:pos x="69" y="169"/>
                  </a:cxn>
                  <a:cxn ang="0">
                    <a:pos x="79" y="152"/>
                  </a:cxn>
                  <a:cxn ang="0">
                    <a:pos x="94" y="141"/>
                  </a:cxn>
                  <a:cxn ang="0">
                    <a:pos x="112" y="135"/>
                  </a:cxn>
                  <a:cxn ang="0">
                    <a:pos x="129" y="139"/>
                  </a:cxn>
                  <a:cxn ang="0">
                    <a:pos x="143" y="151"/>
                  </a:cxn>
                  <a:cxn ang="0">
                    <a:pos x="153" y="171"/>
                  </a:cxn>
                  <a:cxn ang="0">
                    <a:pos x="147" y="194"/>
                  </a:cxn>
                  <a:cxn ang="0">
                    <a:pos x="133" y="226"/>
                  </a:cxn>
                  <a:cxn ang="0">
                    <a:pos x="164" y="234"/>
                  </a:cxn>
                  <a:cxn ang="0">
                    <a:pos x="167" y="219"/>
                  </a:cxn>
                  <a:cxn ang="0">
                    <a:pos x="183" y="206"/>
                  </a:cxn>
                  <a:cxn ang="0">
                    <a:pos x="196" y="190"/>
                  </a:cxn>
                  <a:cxn ang="0">
                    <a:pos x="203" y="176"/>
                  </a:cxn>
                  <a:cxn ang="0">
                    <a:pos x="206" y="163"/>
                  </a:cxn>
                  <a:cxn ang="0">
                    <a:pos x="216" y="169"/>
                  </a:cxn>
                  <a:cxn ang="0">
                    <a:pos x="230" y="173"/>
                  </a:cxn>
                  <a:cxn ang="0">
                    <a:pos x="243" y="175"/>
                  </a:cxn>
                  <a:cxn ang="0">
                    <a:pos x="254" y="173"/>
                  </a:cxn>
                  <a:cxn ang="0">
                    <a:pos x="264" y="171"/>
                  </a:cxn>
                  <a:cxn ang="0">
                    <a:pos x="273" y="184"/>
                  </a:cxn>
                  <a:cxn ang="0">
                    <a:pos x="286" y="201"/>
                  </a:cxn>
                  <a:cxn ang="0">
                    <a:pos x="304" y="216"/>
                  </a:cxn>
                  <a:cxn ang="0">
                    <a:pos x="319" y="225"/>
                  </a:cxn>
                  <a:cxn ang="0">
                    <a:pos x="338" y="233"/>
                  </a:cxn>
                  <a:cxn ang="0">
                    <a:pos x="360" y="235"/>
                  </a:cxn>
                  <a:cxn ang="0">
                    <a:pos x="377" y="230"/>
                  </a:cxn>
                  <a:cxn ang="0">
                    <a:pos x="391" y="214"/>
                  </a:cxn>
                  <a:cxn ang="0">
                    <a:pos x="394" y="196"/>
                  </a:cxn>
                  <a:cxn ang="0">
                    <a:pos x="388" y="180"/>
                  </a:cxn>
                  <a:cxn ang="0">
                    <a:pos x="379" y="157"/>
                  </a:cxn>
                  <a:cxn ang="0">
                    <a:pos x="373" y="136"/>
                  </a:cxn>
                  <a:cxn ang="0">
                    <a:pos x="366" y="123"/>
                  </a:cxn>
                  <a:cxn ang="0">
                    <a:pos x="347" y="106"/>
                  </a:cxn>
                  <a:cxn ang="0">
                    <a:pos x="330" y="100"/>
                  </a:cxn>
                  <a:cxn ang="0">
                    <a:pos x="313" y="97"/>
                  </a:cxn>
                  <a:cxn ang="0">
                    <a:pos x="302" y="99"/>
                  </a:cxn>
                  <a:cxn ang="0">
                    <a:pos x="288" y="73"/>
                  </a:cxn>
                  <a:cxn ang="0">
                    <a:pos x="268" y="51"/>
                  </a:cxn>
                  <a:cxn ang="0">
                    <a:pos x="233" y="28"/>
                  </a:cxn>
                  <a:cxn ang="0">
                    <a:pos x="189" y="10"/>
                  </a:cxn>
                  <a:cxn ang="0">
                    <a:pos x="145" y="0"/>
                  </a:cxn>
                  <a:cxn ang="0">
                    <a:pos x="113" y="4"/>
                  </a:cxn>
                  <a:cxn ang="0">
                    <a:pos x="106" y="15"/>
                  </a:cxn>
                  <a:cxn ang="0">
                    <a:pos x="98" y="25"/>
                  </a:cxn>
                  <a:cxn ang="0">
                    <a:pos x="82" y="35"/>
                  </a:cxn>
                  <a:cxn ang="0">
                    <a:pos x="61" y="45"/>
                  </a:cxn>
                  <a:cxn ang="0">
                    <a:pos x="45" y="54"/>
                  </a:cxn>
                  <a:cxn ang="0">
                    <a:pos x="34" y="65"/>
                  </a:cxn>
                  <a:cxn ang="0">
                    <a:pos x="24" y="82"/>
                  </a:cxn>
                  <a:cxn ang="0">
                    <a:pos x="16" y="99"/>
                  </a:cxn>
                  <a:cxn ang="0">
                    <a:pos x="14" y="117"/>
                  </a:cxn>
                  <a:cxn ang="0">
                    <a:pos x="8" y="139"/>
                  </a:cxn>
                  <a:cxn ang="0">
                    <a:pos x="2" y="163"/>
                  </a:cxn>
                  <a:cxn ang="0">
                    <a:pos x="0" y="191"/>
                  </a:cxn>
                  <a:cxn ang="0">
                    <a:pos x="1" y="213"/>
                  </a:cxn>
                  <a:cxn ang="0">
                    <a:pos x="6" y="234"/>
                  </a:cxn>
                  <a:cxn ang="0">
                    <a:pos x="14" y="251"/>
                  </a:cxn>
                </a:cxnLst>
                <a:rect l="0" t="0" r="r" b="b"/>
                <a:pathLst>
                  <a:path w="394" h="251">
                    <a:moveTo>
                      <a:pt x="14" y="251"/>
                    </a:moveTo>
                    <a:lnTo>
                      <a:pt x="40" y="238"/>
                    </a:lnTo>
                    <a:lnTo>
                      <a:pt x="55" y="219"/>
                    </a:lnTo>
                    <a:lnTo>
                      <a:pt x="64" y="193"/>
                    </a:lnTo>
                    <a:lnTo>
                      <a:pt x="69" y="169"/>
                    </a:lnTo>
                    <a:lnTo>
                      <a:pt x="79" y="152"/>
                    </a:lnTo>
                    <a:lnTo>
                      <a:pt x="94" y="141"/>
                    </a:lnTo>
                    <a:lnTo>
                      <a:pt x="112" y="135"/>
                    </a:lnTo>
                    <a:lnTo>
                      <a:pt x="129" y="139"/>
                    </a:lnTo>
                    <a:lnTo>
                      <a:pt x="143" y="151"/>
                    </a:lnTo>
                    <a:lnTo>
                      <a:pt x="153" y="171"/>
                    </a:lnTo>
                    <a:lnTo>
                      <a:pt x="147" y="194"/>
                    </a:lnTo>
                    <a:lnTo>
                      <a:pt x="133" y="226"/>
                    </a:lnTo>
                    <a:lnTo>
                      <a:pt x="164" y="234"/>
                    </a:lnTo>
                    <a:lnTo>
                      <a:pt x="167" y="219"/>
                    </a:lnTo>
                    <a:lnTo>
                      <a:pt x="183" y="206"/>
                    </a:lnTo>
                    <a:lnTo>
                      <a:pt x="196" y="190"/>
                    </a:lnTo>
                    <a:lnTo>
                      <a:pt x="203" y="176"/>
                    </a:lnTo>
                    <a:lnTo>
                      <a:pt x="206" y="163"/>
                    </a:lnTo>
                    <a:lnTo>
                      <a:pt x="216" y="169"/>
                    </a:lnTo>
                    <a:lnTo>
                      <a:pt x="230" y="173"/>
                    </a:lnTo>
                    <a:lnTo>
                      <a:pt x="243" y="175"/>
                    </a:lnTo>
                    <a:lnTo>
                      <a:pt x="254" y="173"/>
                    </a:lnTo>
                    <a:lnTo>
                      <a:pt x="264" y="171"/>
                    </a:lnTo>
                    <a:lnTo>
                      <a:pt x="273" y="184"/>
                    </a:lnTo>
                    <a:lnTo>
                      <a:pt x="286" y="201"/>
                    </a:lnTo>
                    <a:lnTo>
                      <a:pt x="304" y="216"/>
                    </a:lnTo>
                    <a:lnTo>
                      <a:pt x="319" y="225"/>
                    </a:lnTo>
                    <a:lnTo>
                      <a:pt x="338" y="233"/>
                    </a:lnTo>
                    <a:lnTo>
                      <a:pt x="360" y="235"/>
                    </a:lnTo>
                    <a:lnTo>
                      <a:pt x="377" y="230"/>
                    </a:lnTo>
                    <a:lnTo>
                      <a:pt x="391" y="214"/>
                    </a:lnTo>
                    <a:lnTo>
                      <a:pt x="394" y="196"/>
                    </a:lnTo>
                    <a:lnTo>
                      <a:pt x="388" y="180"/>
                    </a:lnTo>
                    <a:lnTo>
                      <a:pt x="379" y="157"/>
                    </a:lnTo>
                    <a:lnTo>
                      <a:pt x="373" y="136"/>
                    </a:lnTo>
                    <a:lnTo>
                      <a:pt x="366" y="123"/>
                    </a:lnTo>
                    <a:lnTo>
                      <a:pt x="347" y="106"/>
                    </a:lnTo>
                    <a:lnTo>
                      <a:pt x="330" y="100"/>
                    </a:lnTo>
                    <a:lnTo>
                      <a:pt x="313" y="97"/>
                    </a:lnTo>
                    <a:lnTo>
                      <a:pt x="302" y="99"/>
                    </a:lnTo>
                    <a:lnTo>
                      <a:pt x="288" y="73"/>
                    </a:lnTo>
                    <a:lnTo>
                      <a:pt x="268" y="51"/>
                    </a:lnTo>
                    <a:lnTo>
                      <a:pt x="233" y="28"/>
                    </a:lnTo>
                    <a:lnTo>
                      <a:pt x="189" y="10"/>
                    </a:lnTo>
                    <a:lnTo>
                      <a:pt x="145" y="0"/>
                    </a:lnTo>
                    <a:lnTo>
                      <a:pt x="113" y="4"/>
                    </a:lnTo>
                    <a:lnTo>
                      <a:pt x="106" y="15"/>
                    </a:lnTo>
                    <a:lnTo>
                      <a:pt x="98" y="25"/>
                    </a:lnTo>
                    <a:lnTo>
                      <a:pt x="82" y="35"/>
                    </a:lnTo>
                    <a:lnTo>
                      <a:pt x="61" y="45"/>
                    </a:lnTo>
                    <a:lnTo>
                      <a:pt x="45" y="54"/>
                    </a:lnTo>
                    <a:lnTo>
                      <a:pt x="34" y="65"/>
                    </a:lnTo>
                    <a:lnTo>
                      <a:pt x="24" y="82"/>
                    </a:lnTo>
                    <a:lnTo>
                      <a:pt x="16" y="99"/>
                    </a:lnTo>
                    <a:lnTo>
                      <a:pt x="14" y="117"/>
                    </a:lnTo>
                    <a:lnTo>
                      <a:pt x="8" y="139"/>
                    </a:lnTo>
                    <a:lnTo>
                      <a:pt x="2" y="163"/>
                    </a:lnTo>
                    <a:lnTo>
                      <a:pt x="0" y="191"/>
                    </a:lnTo>
                    <a:lnTo>
                      <a:pt x="1" y="213"/>
                    </a:lnTo>
                    <a:lnTo>
                      <a:pt x="6" y="234"/>
                    </a:lnTo>
                    <a:lnTo>
                      <a:pt x="14" y="251"/>
                    </a:lnTo>
                    <a:close/>
                  </a:path>
                </a:pathLst>
              </a:custGeom>
              <a:solidFill>
                <a:srgbClr val="A0A0A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" name="Group 37"/>
            <p:cNvGrpSpPr>
              <a:grpSpLocks/>
            </p:cNvGrpSpPr>
            <p:nvPr/>
          </p:nvGrpSpPr>
          <p:grpSpPr bwMode="auto">
            <a:xfrm>
              <a:off x="2439" y="1533"/>
              <a:ext cx="184" cy="56"/>
              <a:chOff x="2439" y="1533"/>
              <a:chExt cx="184" cy="56"/>
            </a:xfrm>
          </p:grpSpPr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2439" y="1533"/>
                <a:ext cx="181" cy="43"/>
              </a:xfrm>
              <a:custGeom>
                <a:avLst/>
                <a:gdLst/>
                <a:ahLst/>
                <a:cxnLst>
                  <a:cxn ang="0">
                    <a:pos x="345" y="0"/>
                  </a:cxn>
                  <a:cxn ang="0">
                    <a:pos x="392" y="7"/>
                  </a:cxn>
                  <a:cxn ang="0">
                    <a:pos x="429" y="20"/>
                  </a:cxn>
                  <a:cxn ang="0">
                    <a:pos x="469" y="37"/>
                  </a:cxn>
                  <a:cxn ang="0">
                    <a:pos x="527" y="54"/>
                  </a:cxn>
                  <a:cxn ang="0">
                    <a:pos x="568" y="54"/>
                  </a:cxn>
                  <a:cxn ang="0">
                    <a:pos x="624" y="67"/>
                  </a:cxn>
                  <a:cxn ang="0">
                    <a:pos x="671" y="81"/>
                  </a:cxn>
                  <a:cxn ang="0">
                    <a:pos x="720" y="100"/>
                  </a:cxn>
                  <a:cxn ang="0">
                    <a:pos x="723" y="124"/>
                  </a:cxn>
                  <a:cxn ang="0">
                    <a:pos x="703" y="149"/>
                  </a:cxn>
                  <a:cxn ang="0">
                    <a:pos x="661" y="166"/>
                  </a:cxn>
                  <a:cxn ang="0">
                    <a:pos x="608" y="169"/>
                  </a:cxn>
                  <a:cxn ang="0">
                    <a:pos x="432" y="171"/>
                  </a:cxn>
                  <a:cxn ang="0">
                    <a:pos x="365" y="166"/>
                  </a:cxn>
                  <a:cxn ang="0">
                    <a:pos x="300" y="160"/>
                  </a:cxn>
                  <a:cxn ang="0">
                    <a:pos x="240" y="143"/>
                  </a:cxn>
                  <a:cxn ang="0">
                    <a:pos x="205" y="135"/>
                  </a:cxn>
                  <a:cxn ang="0">
                    <a:pos x="205" y="157"/>
                  </a:cxn>
                  <a:cxn ang="0">
                    <a:pos x="43" y="158"/>
                  </a:cxn>
                  <a:cxn ang="0">
                    <a:pos x="18" y="136"/>
                  </a:cxn>
                  <a:cxn ang="0">
                    <a:pos x="3" y="100"/>
                  </a:cxn>
                  <a:cxn ang="0">
                    <a:pos x="0" y="73"/>
                  </a:cxn>
                  <a:cxn ang="0">
                    <a:pos x="3" y="34"/>
                  </a:cxn>
                  <a:cxn ang="0">
                    <a:pos x="9" y="6"/>
                  </a:cxn>
                  <a:cxn ang="0">
                    <a:pos x="48" y="6"/>
                  </a:cxn>
                  <a:cxn ang="0">
                    <a:pos x="98" y="24"/>
                  </a:cxn>
                  <a:cxn ang="0">
                    <a:pos x="151" y="41"/>
                  </a:cxn>
                  <a:cxn ang="0">
                    <a:pos x="190" y="42"/>
                  </a:cxn>
                  <a:cxn ang="0">
                    <a:pos x="232" y="34"/>
                  </a:cxn>
                  <a:cxn ang="0">
                    <a:pos x="280" y="24"/>
                  </a:cxn>
                  <a:cxn ang="0">
                    <a:pos x="368" y="36"/>
                  </a:cxn>
                  <a:cxn ang="0">
                    <a:pos x="345" y="0"/>
                  </a:cxn>
                </a:cxnLst>
                <a:rect l="0" t="0" r="r" b="b"/>
                <a:pathLst>
                  <a:path w="723" h="171">
                    <a:moveTo>
                      <a:pt x="345" y="0"/>
                    </a:moveTo>
                    <a:lnTo>
                      <a:pt x="392" y="7"/>
                    </a:lnTo>
                    <a:lnTo>
                      <a:pt x="429" y="20"/>
                    </a:lnTo>
                    <a:lnTo>
                      <a:pt x="469" y="37"/>
                    </a:lnTo>
                    <a:lnTo>
                      <a:pt x="527" y="54"/>
                    </a:lnTo>
                    <a:lnTo>
                      <a:pt x="568" y="54"/>
                    </a:lnTo>
                    <a:lnTo>
                      <a:pt x="624" y="67"/>
                    </a:lnTo>
                    <a:lnTo>
                      <a:pt x="671" y="81"/>
                    </a:lnTo>
                    <a:lnTo>
                      <a:pt x="720" y="100"/>
                    </a:lnTo>
                    <a:lnTo>
                      <a:pt x="723" y="124"/>
                    </a:lnTo>
                    <a:lnTo>
                      <a:pt x="703" y="149"/>
                    </a:lnTo>
                    <a:lnTo>
                      <a:pt x="661" y="166"/>
                    </a:lnTo>
                    <a:lnTo>
                      <a:pt x="608" y="169"/>
                    </a:lnTo>
                    <a:lnTo>
                      <a:pt x="432" y="171"/>
                    </a:lnTo>
                    <a:lnTo>
                      <a:pt x="365" y="166"/>
                    </a:lnTo>
                    <a:lnTo>
                      <a:pt x="300" y="160"/>
                    </a:lnTo>
                    <a:lnTo>
                      <a:pt x="240" y="143"/>
                    </a:lnTo>
                    <a:lnTo>
                      <a:pt x="205" y="135"/>
                    </a:lnTo>
                    <a:lnTo>
                      <a:pt x="205" y="157"/>
                    </a:lnTo>
                    <a:lnTo>
                      <a:pt x="43" y="158"/>
                    </a:lnTo>
                    <a:lnTo>
                      <a:pt x="18" y="136"/>
                    </a:lnTo>
                    <a:lnTo>
                      <a:pt x="3" y="100"/>
                    </a:lnTo>
                    <a:lnTo>
                      <a:pt x="0" y="73"/>
                    </a:lnTo>
                    <a:lnTo>
                      <a:pt x="3" y="34"/>
                    </a:lnTo>
                    <a:lnTo>
                      <a:pt x="9" y="6"/>
                    </a:lnTo>
                    <a:lnTo>
                      <a:pt x="48" y="6"/>
                    </a:lnTo>
                    <a:lnTo>
                      <a:pt x="98" y="24"/>
                    </a:lnTo>
                    <a:lnTo>
                      <a:pt x="151" y="41"/>
                    </a:lnTo>
                    <a:lnTo>
                      <a:pt x="190" y="42"/>
                    </a:lnTo>
                    <a:lnTo>
                      <a:pt x="232" y="34"/>
                    </a:lnTo>
                    <a:lnTo>
                      <a:pt x="280" y="24"/>
                    </a:lnTo>
                    <a:lnTo>
                      <a:pt x="368" y="36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rgbClr val="60606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2442" y="1546"/>
                <a:ext cx="181" cy="43"/>
              </a:xfrm>
              <a:custGeom>
                <a:avLst/>
                <a:gdLst/>
                <a:ahLst/>
                <a:cxnLst>
                  <a:cxn ang="0">
                    <a:pos x="345" y="0"/>
                  </a:cxn>
                  <a:cxn ang="0">
                    <a:pos x="392" y="7"/>
                  </a:cxn>
                  <a:cxn ang="0">
                    <a:pos x="429" y="21"/>
                  </a:cxn>
                  <a:cxn ang="0">
                    <a:pos x="469" y="38"/>
                  </a:cxn>
                  <a:cxn ang="0">
                    <a:pos x="527" y="55"/>
                  </a:cxn>
                  <a:cxn ang="0">
                    <a:pos x="567" y="55"/>
                  </a:cxn>
                  <a:cxn ang="0">
                    <a:pos x="624" y="67"/>
                  </a:cxn>
                  <a:cxn ang="0">
                    <a:pos x="671" y="81"/>
                  </a:cxn>
                  <a:cxn ang="0">
                    <a:pos x="720" y="100"/>
                  </a:cxn>
                  <a:cxn ang="0">
                    <a:pos x="723" y="123"/>
                  </a:cxn>
                  <a:cxn ang="0">
                    <a:pos x="703" y="148"/>
                  </a:cxn>
                  <a:cxn ang="0">
                    <a:pos x="661" y="164"/>
                  </a:cxn>
                  <a:cxn ang="0">
                    <a:pos x="608" y="169"/>
                  </a:cxn>
                  <a:cxn ang="0">
                    <a:pos x="432" y="170"/>
                  </a:cxn>
                  <a:cxn ang="0">
                    <a:pos x="364" y="165"/>
                  </a:cxn>
                  <a:cxn ang="0">
                    <a:pos x="301" y="159"/>
                  </a:cxn>
                  <a:cxn ang="0">
                    <a:pos x="240" y="143"/>
                  </a:cxn>
                  <a:cxn ang="0">
                    <a:pos x="205" y="135"/>
                  </a:cxn>
                  <a:cxn ang="0">
                    <a:pos x="205" y="155"/>
                  </a:cxn>
                  <a:cxn ang="0">
                    <a:pos x="43" y="156"/>
                  </a:cxn>
                  <a:cxn ang="0">
                    <a:pos x="18" y="136"/>
                  </a:cxn>
                  <a:cxn ang="0">
                    <a:pos x="3" y="100"/>
                  </a:cxn>
                  <a:cxn ang="0">
                    <a:pos x="0" y="73"/>
                  </a:cxn>
                  <a:cxn ang="0">
                    <a:pos x="3" y="34"/>
                  </a:cxn>
                  <a:cxn ang="0">
                    <a:pos x="9" y="6"/>
                  </a:cxn>
                  <a:cxn ang="0">
                    <a:pos x="48" y="6"/>
                  </a:cxn>
                  <a:cxn ang="0">
                    <a:pos x="98" y="24"/>
                  </a:cxn>
                  <a:cxn ang="0">
                    <a:pos x="151" y="41"/>
                  </a:cxn>
                  <a:cxn ang="0">
                    <a:pos x="190" y="42"/>
                  </a:cxn>
                  <a:cxn ang="0">
                    <a:pos x="232" y="34"/>
                  </a:cxn>
                  <a:cxn ang="0">
                    <a:pos x="280" y="24"/>
                  </a:cxn>
                  <a:cxn ang="0">
                    <a:pos x="367" y="37"/>
                  </a:cxn>
                  <a:cxn ang="0">
                    <a:pos x="345" y="0"/>
                  </a:cxn>
                </a:cxnLst>
                <a:rect l="0" t="0" r="r" b="b"/>
                <a:pathLst>
                  <a:path w="723" h="170">
                    <a:moveTo>
                      <a:pt x="345" y="0"/>
                    </a:moveTo>
                    <a:lnTo>
                      <a:pt x="392" y="7"/>
                    </a:lnTo>
                    <a:lnTo>
                      <a:pt x="429" y="21"/>
                    </a:lnTo>
                    <a:lnTo>
                      <a:pt x="469" y="38"/>
                    </a:lnTo>
                    <a:lnTo>
                      <a:pt x="527" y="55"/>
                    </a:lnTo>
                    <a:lnTo>
                      <a:pt x="567" y="55"/>
                    </a:lnTo>
                    <a:lnTo>
                      <a:pt x="624" y="67"/>
                    </a:lnTo>
                    <a:lnTo>
                      <a:pt x="671" y="81"/>
                    </a:lnTo>
                    <a:lnTo>
                      <a:pt x="720" y="100"/>
                    </a:lnTo>
                    <a:lnTo>
                      <a:pt x="723" y="123"/>
                    </a:lnTo>
                    <a:lnTo>
                      <a:pt x="703" y="148"/>
                    </a:lnTo>
                    <a:lnTo>
                      <a:pt x="661" y="164"/>
                    </a:lnTo>
                    <a:lnTo>
                      <a:pt x="608" y="169"/>
                    </a:lnTo>
                    <a:lnTo>
                      <a:pt x="432" y="170"/>
                    </a:lnTo>
                    <a:lnTo>
                      <a:pt x="364" y="165"/>
                    </a:lnTo>
                    <a:lnTo>
                      <a:pt x="301" y="159"/>
                    </a:lnTo>
                    <a:lnTo>
                      <a:pt x="240" y="143"/>
                    </a:lnTo>
                    <a:lnTo>
                      <a:pt x="205" y="135"/>
                    </a:lnTo>
                    <a:lnTo>
                      <a:pt x="205" y="155"/>
                    </a:lnTo>
                    <a:lnTo>
                      <a:pt x="43" y="156"/>
                    </a:lnTo>
                    <a:lnTo>
                      <a:pt x="18" y="136"/>
                    </a:lnTo>
                    <a:lnTo>
                      <a:pt x="3" y="100"/>
                    </a:lnTo>
                    <a:lnTo>
                      <a:pt x="0" y="73"/>
                    </a:lnTo>
                    <a:lnTo>
                      <a:pt x="3" y="34"/>
                    </a:lnTo>
                    <a:lnTo>
                      <a:pt x="9" y="6"/>
                    </a:lnTo>
                    <a:lnTo>
                      <a:pt x="48" y="6"/>
                    </a:lnTo>
                    <a:lnTo>
                      <a:pt x="98" y="24"/>
                    </a:lnTo>
                    <a:lnTo>
                      <a:pt x="151" y="41"/>
                    </a:lnTo>
                    <a:lnTo>
                      <a:pt x="190" y="42"/>
                    </a:lnTo>
                    <a:lnTo>
                      <a:pt x="232" y="34"/>
                    </a:lnTo>
                    <a:lnTo>
                      <a:pt x="280" y="24"/>
                    </a:lnTo>
                    <a:lnTo>
                      <a:pt x="367" y="37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rgbClr val="80808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0" name="Group 40"/>
            <p:cNvGrpSpPr>
              <a:grpSpLocks/>
            </p:cNvGrpSpPr>
            <p:nvPr/>
          </p:nvGrpSpPr>
          <p:grpSpPr bwMode="auto">
            <a:xfrm>
              <a:off x="2387" y="1039"/>
              <a:ext cx="144" cy="522"/>
              <a:chOff x="2387" y="1039"/>
              <a:chExt cx="144" cy="522"/>
            </a:xfrm>
          </p:grpSpPr>
          <p:sp>
            <p:nvSpPr>
              <p:cNvPr id="35" name="Freeform 41"/>
              <p:cNvSpPr>
                <a:spLocks/>
              </p:cNvSpPr>
              <p:nvPr/>
            </p:nvSpPr>
            <p:spPr bwMode="auto">
              <a:xfrm>
                <a:off x="2387" y="1039"/>
                <a:ext cx="144" cy="522"/>
              </a:xfrm>
              <a:custGeom>
                <a:avLst/>
                <a:gdLst/>
                <a:ahLst/>
                <a:cxnLst>
                  <a:cxn ang="0">
                    <a:pos x="163" y="0"/>
                  </a:cxn>
                  <a:cxn ang="0">
                    <a:pos x="223" y="89"/>
                  </a:cxn>
                  <a:cxn ang="0">
                    <a:pos x="270" y="171"/>
                  </a:cxn>
                  <a:cxn ang="0">
                    <a:pos x="291" y="231"/>
                  </a:cxn>
                  <a:cxn ang="0">
                    <a:pos x="411" y="491"/>
                  </a:cxn>
                  <a:cxn ang="0">
                    <a:pos x="459" y="647"/>
                  </a:cxn>
                  <a:cxn ang="0">
                    <a:pos x="466" y="796"/>
                  </a:cxn>
                  <a:cxn ang="0">
                    <a:pos x="473" y="1006"/>
                  </a:cxn>
                  <a:cxn ang="0">
                    <a:pos x="480" y="1123"/>
                  </a:cxn>
                  <a:cxn ang="0">
                    <a:pos x="504" y="1214"/>
                  </a:cxn>
                  <a:cxn ang="0">
                    <a:pos x="516" y="1293"/>
                  </a:cxn>
                  <a:cxn ang="0">
                    <a:pos x="514" y="1368"/>
                  </a:cxn>
                  <a:cxn ang="0">
                    <a:pos x="496" y="1423"/>
                  </a:cxn>
                  <a:cxn ang="0">
                    <a:pos x="487" y="1490"/>
                  </a:cxn>
                  <a:cxn ang="0">
                    <a:pos x="493" y="1598"/>
                  </a:cxn>
                  <a:cxn ang="0">
                    <a:pos x="497" y="1783"/>
                  </a:cxn>
                  <a:cxn ang="0">
                    <a:pos x="507" y="1871"/>
                  </a:cxn>
                  <a:cxn ang="0">
                    <a:pos x="536" y="1952"/>
                  </a:cxn>
                  <a:cxn ang="0">
                    <a:pos x="575" y="2034"/>
                  </a:cxn>
                  <a:cxn ang="0">
                    <a:pos x="500" y="2061"/>
                  </a:cxn>
                  <a:cxn ang="0">
                    <a:pos x="418" y="2088"/>
                  </a:cxn>
                  <a:cxn ang="0">
                    <a:pos x="358" y="2082"/>
                  </a:cxn>
                  <a:cxn ang="0">
                    <a:pos x="235" y="2054"/>
                  </a:cxn>
                  <a:cxn ang="0">
                    <a:pos x="220" y="1955"/>
                  </a:cxn>
                  <a:cxn ang="0">
                    <a:pos x="210" y="1870"/>
                  </a:cxn>
                  <a:cxn ang="0">
                    <a:pos x="216" y="1811"/>
                  </a:cxn>
                  <a:cxn ang="0">
                    <a:pos x="226" y="1729"/>
                  </a:cxn>
                  <a:cxn ang="0">
                    <a:pos x="216" y="1654"/>
                  </a:cxn>
                  <a:cxn ang="0">
                    <a:pos x="189" y="1579"/>
                  </a:cxn>
                  <a:cxn ang="0">
                    <a:pos x="170" y="1524"/>
                  </a:cxn>
                  <a:cxn ang="0">
                    <a:pos x="163" y="1435"/>
                  </a:cxn>
                  <a:cxn ang="0">
                    <a:pos x="149" y="1389"/>
                  </a:cxn>
                  <a:cxn ang="0">
                    <a:pos x="136" y="1218"/>
                  </a:cxn>
                  <a:cxn ang="0">
                    <a:pos x="115" y="1082"/>
                  </a:cxn>
                  <a:cxn ang="0">
                    <a:pos x="101" y="979"/>
                  </a:cxn>
                  <a:cxn ang="0">
                    <a:pos x="81" y="938"/>
                  </a:cxn>
                  <a:cxn ang="0">
                    <a:pos x="59" y="826"/>
                  </a:cxn>
                  <a:cxn ang="0">
                    <a:pos x="44" y="695"/>
                  </a:cxn>
                  <a:cxn ang="0">
                    <a:pos x="50" y="578"/>
                  </a:cxn>
                  <a:cxn ang="0">
                    <a:pos x="46" y="503"/>
                  </a:cxn>
                  <a:cxn ang="0">
                    <a:pos x="26" y="408"/>
                  </a:cxn>
                  <a:cxn ang="0">
                    <a:pos x="19" y="319"/>
                  </a:cxn>
                  <a:cxn ang="0">
                    <a:pos x="10" y="213"/>
                  </a:cxn>
                  <a:cxn ang="0">
                    <a:pos x="0" y="123"/>
                  </a:cxn>
                  <a:cxn ang="0">
                    <a:pos x="16" y="73"/>
                  </a:cxn>
                  <a:cxn ang="0">
                    <a:pos x="47" y="38"/>
                  </a:cxn>
                  <a:cxn ang="0">
                    <a:pos x="97" y="10"/>
                  </a:cxn>
                  <a:cxn ang="0">
                    <a:pos x="163" y="0"/>
                  </a:cxn>
                </a:cxnLst>
                <a:rect l="0" t="0" r="r" b="b"/>
                <a:pathLst>
                  <a:path w="575" h="2088">
                    <a:moveTo>
                      <a:pt x="163" y="0"/>
                    </a:moveTo>
                    <a:lnTo>
                      <a:pt x="223" y="89"/>
                    </a:lnTo>
                    <a:lnTo>
                      <a:pt x="270" y="171"/>
                    </a:lnTo>
                    <a:lnTo>
                      <a:pt x="291" y="231"/>
                    </a:lnTo>
                    <a:lnTo>
                      <a:pt x="411" y="491"/>
                    </a:lnTo>
                    <a:lnTo>
                      <a:pt x="459" y="647"/>
                    </a:lnTo>
                    <a:lnTo>
                      <a:pt x="466" y="796"/>
                    </a:lnTo>
                    <a:lnTo>
                      <a:pt x="473" y="1006"/>
                    </a:lnTo>
                    <a:lnTo>
                      <a:pt x="480" y="1123"/>
                    </a:lnTo>
                    <a:lnTo>
                      <a:pt x="504" y="1214"/>
                    </a:lnTo>
                    <a:lnTo>
                      <a:pt x="516" y="1293"/>
                    </a:lnTo>
                    <a:lnTo>
                      <a:pt x="514" y="1368"/>
                    </a:lnTo>
                    <a:lnTo>
                      <a:pt x="496" y="1423"/>
                    </a:lnTo>
                    <a:lnTo>
                      <a:pt x="487" y="1490"/>
                    </a:lnTo>
                    <a:lnTo>
                      <a:pt x="493" y="1598"/>
                    </a:lnTo>
                    <a:lnTo>
                      <a:pt x="497" y="1783"/>
                    </a:lnTo>
                    <a:lnTo>
                      <a:pt x="507" y="1871"/>
                    </a:lnTo>
                    <a:lnTo>
                      <a:pt x="536" y="1952"/>
                    </a:lnTo>
                    <a:lnTo>
                      <a:pt x="575" y="2034"/>
                    </a:lnTo>
                    <a:lnTo>
                      <a:pt x="500" y="2061"/>
                    </a:lnTo>
                    <a:lnTo>
                      <a:pt x="418" y="2088"/>
                    </a:lnTo>
                    <a:lnTo>
                      <a:pt x="358" y="2082"/>
                    </a:lnTo>
                    <a:lnTo>
                      <a:pt x="235" y="2054"/>
                    </a:lnTo>
                    <a:lnTo>
                      <a:pt x="220" y="1955"/>
                    </a:lnTo>
                    <a:lnTo>
                      <a:pt x="210" y="1870"/>
                    </a:lnTo>
                    <a:lnTo>
                      <a:pt x="216" y="1811"/>
                    </a:lnTo>
                    <a:lnTo>
                      <a:pt x="226" y="1729"/>
                    </a:lnTo>
                    <a:lnTo>
                      <a:pt x="216" y="1654"/>
                    </a:lnTo>
                    <a:lnTo>
                      <a:pt x="189" y="1579"/>
                    </a:lnTo>
                    <a:lnTo>
                      <a:pt x="170" y="1524"/>
                    </a:lnTo>
                    <a:lnTo>
                      <a:pt x="163" y="1435"/>
                    </a:lnTo>
                    <a:lnTo>
                      <a:pt x="149" y="1389"/>
                    </a:lnTo>
                    <a:lnTo>
                      <a:pt x="136" y="1218"/>
                    </a:lnTo>
                    <a:lnTo>
                      <a:pt x="115" y="1082"/>
                    </a:lnTo>
                    <a:lnTo>
                      <a:pt x="101" y="979"/>
                    </a:lnTo>
                    <a:lnTo>
                      <a:pt x="81" y="938"/>
                    </a:lnTo>
                    <a:lnTo>
                      <a:pt x="59" y="826"/>
                    </a:lnTo>
                    <a:lnTo>
                      <a:pt x="44" y="695"/>
                    </a:lnTo>
                    <a:lnTo>
                      <a:pt x="50" y="578"/>
                    </a:lnTo>
                    <a:lnTo>
                      <a:pt x="46" y="503"/>
                    </a:lnTo>
                    <a:lnTo>
                      <a:pt x="26" y="408"/>
                    </a:lnTo>
                    <a:lnTo>
                      <a:pt x="19" y="319"/>
                    </a:lnTo>
                    <a:lnTo>
                      <a:pt x="10" y="213"/>
                    </a:lnTo>
                    <a:lnTo>
                      <a:pt x="0" y="123"/>
                    </a:lnTo>
                    <a:lnTo>
                      <a:pt x="16" y="73"/>
                    </a:lnTo>
                    <a:lnTo>
                      <a:pt x="47" y="38"/>
                    </a:lnTo>
                    <a:lnTo>
                      <a:pt x="97" y="10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Freeform 42"/>
              <p:cNvSpPr>
                <a:spLocks/>
              </p:cNvSpPr>
              <p:nvPr/>
            </p:nvSpPr>
            <p:spPr bwMode="auto">
              <a:xfrm>
                <a:off x="2406" y="1184"/>
                <a:ext cx="35" cy="216"/>
              </a:xfrm>
              <a:custGeom>
                <a:avLst/>
                <a:gdLst/>
                <a:ahLst/>
                <a:cxnLst>
                  <a:cxn ang="0">
                    <a:pos x="109" y="864"/>
                  </a:cxn>
                  <a:cxn ang="0">
                    <a:pos x="109" y="749"/>
                  </a:cxn>
                  <a:cxn ang="0">
                    <a:pos x="129" y="688"/>
                  </a:cxn>
                  <a:cxn ang="0">
                    <a:pos x="142" y="633"/>
                  </a:cxn>
                  <a:cxn ang="0">
                    <a:pos x="109" y="573"/>
                  </a:cxn>
                  <a:cxn ang="0">
                    <a:pos x="109" y="545"/>
                  </a:cxn>
                  <a:cxn ang="0">
                    <a:pos x="96" y="498"/>
                  </a:cxn>
                  <a:cxn ang="0">
                    <a:pos x="75" y="455"/>
                  </a:cxn>
                  <a:cxn ang="0">
                    <a:pos x="82" y="394"/>
                  </a:cxn>
                  <a:cxn ang="0">
                    <a:pos x="55" y="360"/>
                  </a:cxn>
                  <a:cxn ang="0">
                    <a:pos x="41" y="298"/>
                  </a:cxn>
                  <a:cxn ang="0">
                    <a:pos x="41" y="231"/>
                  </a:cxn>
                  <a:cxn ang="0">
                    <a:pos x="34" y="163"/>
                  </a:cxn>
                  <a:cxn ang="0">
                    <a:pos x="14" y="95"/>
                  </a:cxn>
                  <a:cxn ang="0">
                    <a:pos x="0" y="21"/>
                  </a:cxn>
                  <a:cxn ang="0">
                    <a:pos x="0" y="0"/>
                  </a:cxn>
                </a:cxnLst>
                <a:rect l="0" t="0" r="r" b="b"/>
                <a:pathLst>
                  <a:path w="142" h="864">
                    <a:moveTo>
                      <a:pt x="109" y="864"/>
                    </a:moveTo>
                    <a:lnTo>
                      <a:pt x="109" y="749"/>
                    </a:lnTo>
                    <a:lnTo>
                      <a:pt x="129" y="688"/>
                    </a:lnTo>
                    <a:lnTo>
                      <a:pt x="142" y="633"/>
                    </a:lnTo>
                    <a:lnTo>
                      <a:pt x="109" y="573"/>
                    </a:lnTo>
                    <a:lnTo>
                      <a:pt x="109" y="545"/>
                    </a:lnTo>
                    <a:lnTo>
                      <a:pt x="96" y="498"/>
                    </a:lnTo>
                    <a:lnTo>
                      <a:pt x="75" y="455"/>
                    </a:lnTo>
                    <a:lnTo>
                      <a:pt x="82" y="394"/>
                    </a:lnTo>
                    <a:lnTo>
                      <a:pt x="55" y="360"/>
                    </a:lnTo>
                    <a:lnTo>
                      <a:pt x="41" y="298"/>
                    </a:lnTo>
                    <a:lnTo>
                      <a:pt x="41" y="231"/>
                    </a:lnTo>
                    <a:lnTo>
                      <a:pt x="34" y="163"/>
                    </a:lnTo>
                    <a:lnTo>
                      <a:pt x="14" y="95"/>
                    </a:lnTo>
                    <a:lnTo>
                      <a:pt x="0" y="2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2415" y="1010"/>
              <a:ext cx="369" cy="284"/>
              <a:chOff x="2415" y="1010"/>
              <a:chExt cx="369" cy="284"/>
            </a:xfrm>
          </p:grpSpPr>
          <p:sp>
            <p:nvSpPr>
              <p:cNvPr id="12" name="Freeform 44"/>
              <p:cNvSpPr>
                <a:spLocks/>
              </p:cNvSpPr>
              <p:nvPr/>
            </p:nvSpPr>
            <p:spPr bwMode="auto">
              <a:xfrm>
                <a:off x="2639" y="1196"/>
                <a:ext cx="135" cy="75"/>
              </a:xfrm>
              <a:custGeom>
                <a:avLst/>
                <a:gdLst/>
                <a:ahLst/>
                <a:cxnLst>
                  <a:cxn ang="0">
                    <a:pos x="460" y="0"/>
                  </a:cxn>
                  <a:cxn ang="0">
                    <a:pos x="535" y="54"/>
                  </a:cxn>
                  <a:cxn ang="0">
                    <a:pos x="542" y="81"/>
                  </a:cxn>
                  <a:cxn ang="0">
                    <a:pos x="537" y="122"/>
                  </a:cxn>
                  <a:cxn ang="0">
                    <a:pos x="523" y="156"/>
                  </a:cxn>
                  <a:cxn ang="0">
                    <a:pos x="501" y="188"/>
                  </a:cxn>
                  <a:cxn ang="0">
                    <a:pos x="458" y="221"/>
                  </a:cxn>
                  <a:cxn ang="0">
                    <a:pos x="403" y="250"/>
                  </a:cxn>
                  <a:cxn ang="0">
                    <a:pos x="333" y="279"/>
                  </a:cxn>
                  <a:cxn ang="0">
                    <a:pos x="265" y="297"/>
                  </a:cxn>
                  <a:cxn ang="0">
                    <a:pos x="190" y="302"/>
                  </a:cxn>
                  <a:cxn ang="0">
                    <a:pos x="129" y="298"/>
                  </a:cxn>
                  <a:cxn ang="0">
                    <a:pos x="68" y="271"/>
                  </a:cxn>
                  <a:cxn ang="0">
                    <a:pos x="0" y="238"/>
                  </a:cxn>
                  <a:cxn ang="0">
                    <a:pos x="95" y="257"/>
                  </a:cxn>
                  <a:cxn ang="0">
                    <a:pos x="196" y="264"/>
                  </a:cxn>
                  <a:cxn ang="0">
                    <a:pos x="272" y="238"/>
                  </a:cxn>
                  <a:cxn ang="0">
                    <a:pos x="359" y="197"/>
                  </a:cxn>
                  <a:cxn ang="0">
                    <a:pos x="420" y="135"/>
                  </a:cxn>
                  <a:cxn ang="0">
                    <a:pos x="460" y="0"/>
                  </a:cxn>
                </a:cxnLst>
                <a:rect l="0" t="0" r="r" b="b"/>
                <a:pathLst>
                  <a:path w="542" h="302">
                    <a:moveTo>
                      <a:pt x="460" y="0"/>
                    </a:moveTo>
                    <a:lnTo>
                      <a:pt x="535" y="54"/>
                    </a:lnTo>
                    <a:lnTo>
                      <a:pt x="542" y="81"/>
                    </a:lnTo>
                    <a:lnTo>
                      <a:pt x="537" y="122"/>
                    </a:lnTo>
                    <a:lnTo>
                      <a:pt x="523" y="156"/>
                    </a:lnTo>
                    <a:lnTo>
                      <a:pt x="501" y="188"/>
                    </a:lnTo>
                    <a:lnTo>
                      <a:pt x="458" y="221"/>
                    </a:lnTo>
                    <a:lnTo>
                      <a:pt x="403" y="250"/>
                    </a:lnTo>
                    <a:lnTo>
                      <a:pt x="333" y="279"/>
                    </a:lnTo>
                    <a:lnTo>
                      <a:pt x="265" y="297"/>
                    </a:lnTo>
                    <a:lnTo>
                      <a:pt x="190" y="302"/>
                    </a:lnTo>
                    <a:lnTo>
                      <a:pt x="129" y="298"/>
                    </a:lnTo>
                    <a:lnTo>
                      <a:pt x="68" y="271"/>
                    </a:lnTo>
                    <a:lnTo>
                      <a:pt x="0" y="238"/>
                    </a:lnTo>
                    <a:lnTo>
                      <a:pt x="95" y="257"/>
                    </a:lnTo>
                    <a:lnTo>
                      <a:pt x="196" y="264"/>
                    </a:lnTo>
                    <a:lnTo>
                      <a:pt x="272" y="238"/>
                    </a:lnTo>
                    <a:lnTo>
                      <a:pt x="359" y="197"/>
                    </a:lnTo>
                    <a:lnTo>
                      <a:pt x="420" y="135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00008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45"/>
              <p:cNvSpPr>
                <a:spLocks/>
              </p:cNvSpPr>
              <p:nvPr/>
            </p:nvSpPr>
            <p:spPr bwMode="auto">
              <a:xfrm>
                <a:off x="2727" y="1196"/>
                <a:ext cx="57" cy="57"/>
              </a:xfrm>
              <a:custGeom>
                <a:avLst/>
                <a:gdLst/>
                <a:ahLst/>
                <a:cxnLst>
                  <a:cxn ang="0">
                    <a:pos x="178" y="6"/>
                  </a:cxn>
                  <a:cxn ang="0">
                    <a:pos x="216" y="0"/>
                  </a:cxn>
                  <a:cxn ang="0">
                    <a:pos x="227" y="13"/>
                  </a:cxn>
                  <a:cxn ang="0">
                    <a:pos x="231" y="35"/>
                  </a:cxn>
                  <a:cxn ang="0">
                    <a:pos x="220" y="66"/>
                  </a:cxn>
                  <a:cxn ang="0">
                    <a:pos x="196" y="81"/>
                  </a:cxn>
                  <a:cxn ang="0">
                    <a:pos x="169" y="84"/>
                  </a:cxn>
                  <a:cxn ang="0">
                    <a:pos x="142" y="149"/>
                  </a:cxn>
                  <a:cxn ang="0">
                    <a:pos x="80" y="191"/>
                  </a:cxn>
                  <a:cxn ang="0">
                    <a:pos x="39" y="216"/>
                  </a:cxn>
                  <a:cxn ang="0">
                    <a:pos x="0" y="230"/>
                  </a:cxn>
                  <a:cxn ang="0">
                    <a:pos x="47" y="175"/>
                  </a:cxn>
                  <a:cxn ang="0">
                    <a:pos x="77" y="145"/>
                  </a:cxn>
                  <a:cxn ang="0">
                    <a:pos x="103" y="106"/>
                  </a:cxn>
                  <a:cxn ang="0">
                    <a:pos x="145" y="55"/>
                  </a:cxn>
                  <a:cxn ang="0">
                    <a:pos x="158" y="44"/>
                  </a:cxn>
                  <a:cxn ang="0">
                    <a:pos x="163" y="31"/>
                  </a:cxn>
                  <a:cxn ang="0">
                    <a:pos x="167" y="19"/>
                  </a:cxn>
                  <a:cxn ang="0">
                    <a:pos x="178" y="6"/>
                  </a:cxn>
                </a:cxnLst>
                <a:rect l="0" t="0" r="r" b="b"/>
                <a:pathLst>
                  <a:path w="231" h="230">
                    <a:moveTo>
                      <a:pt x="178" y="6"/>
                    </a:moveTo>
                    <a:lnTo>
                      <a:pt x="216" y="0"/>
                    </a:lnTo>
                    <a:lnTo>
                      <a:pt x="227" y="13"/>
                    </a:lnTo>
                    <a:lnTo>
                      <a:pt x="231" y="35"/>
                    </a:lnTo>
                    <a:lnTo>
                      <a:pt x="220" y="66"/>
                    </a:lnTo>
                    <a:lnTo>
                      <a:pt x="196" y="81"/>
                    </a:lnTo>
                    <a:lnTo>
                      <a:pt x="169" y="84"/>
                    </a:lnTo>
                    <a:lnTo>
                      <a:pt x="142" y="149"/>
                    </a:lnTo>
                    <a:lnTo>
                      <a:pt x="80" y="191"/>
                    </a:lnTo>
                    <a:lnTo>
                      <a:pt x="39" y="216"/>
                    </a:lnTo>
                    <a:lnTo>
                      <a:pt x="0" y="230"/>
                    </a:lnTo>
                    <a:lnTo>
                      <a:pt x="47" y="175"/>
                    </a:lnTo>
                    <a:lnTo>
                      <a:pt x="77" y="145"/>
                    </a:lnTo>
                    <a:lnTo>
                      <a:pt x="103" y="106"/>
                    </a:lnTo>
                    <a:lnTo>
                      <a:pt x="145" y="55"/>
                    </a:lnTo>
                    <a:lnTo>
                      <a:pt x="158" y="44"/>
                    </a:lnTo>
                    <a:lnTo>
                      <a:pt x="163" y="31"/>
                    </a:lnTo>
                    <a:lnTo>
                      <a:pt x="167" y="19"/>
                    </a:lnTo>
                    <a:lnTo>
                      <a:pt x="178" y="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4" name="Group 46"/>
              <p:cNvGrpSpPr>
                <a:grpSpLocks/>
              </p:cNvGrpSpPr>
              <p:nvPr/>
            </p:nvGrpSpPr>
            <p:grpSpPr bwMode="auto">
              <a:xfrm>
                <a:off x="2415" y="1010"/>
                <a:ext cx="366" cy="284"/>
                <a:chOff x="2415" y="1010"/>
                <a:chExt cx="366" cy="284"/>
              </a:xfrm>
            </p:grpSpPr>
            <p:grpSp>
              <p:nvGrpSpPr>
                <p:cNvPr id="15" name="Group 47"/>
                <p:cNvGrpSpPr>
                  <a:grpSpLocks/>
                </p:cNvGrpSpPr>
                <p:nvPr/>
              </p:nvGrpSpPr>
              <p:grpSpPr bwMode="auto">
                <a:xfrm>
                  <a:off x="2415" y="1010"/>
                  <a:ext cx="366" cy="284"/>
                  <a:chOff x="2415" y="1010"/>
                  <a:chExt cx="366" cy="284"/>
                </a:xfrm>
              </p:grpSpPr>
              <p:grpSp>
                <p:nvGrpSpPr>
                  <p:cNvPr id="2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415" y="1010"/>
                    <a:ext cx="366" cy="284"/>
                    <a:chOff x="2415" y="1010"/>
                    <a:chExt cx="366" cy="284"/>
                  </a:xfrm>
                </p:grpSpPr>
                <p:grpSp>
                  <p:nvGrpSpPr>
                    <p:cNvPr id="29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79" y="1010"/>
                      <a:ext cx="60" cy="84"/>
                      <a:chOff x="2479" y="1010"/>
                      <a:chExt cx="60" cy="84"/>
                    </a:xfrm>
                  </p:grpSpPr>
                  <p:sp>
                    <p:nvSpPr>
                      <p:cNvPr id="31" name="Freeform 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79" y="1010"/>
                        <a:ext cx="60" cy="8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42" y="207"/>
                          </a:cxn>
                          <a:cxn ang="0">
                            <a:pos x="204" y="178"/>
                          </a:cxn>
                          <a:cxn ang="0">
                            <a:pos x="188" y="154"/>
                          </a:cxn>
                          <a:cxn ang="0">
                            <a:pos x="194" y="132"/>
                          </a:cxn>
                          <a:cxn ang="0">
                            <a:pos x="195" y="115"/>
                          </a:cxn>
                          <a:cxn ang="0">
                            <a:pos x="189" y="101"/>
                          </a:cxn>
                          <a:cxn ang="0">
                            <a:pos x="178" y="96"/>
                          </a:cxn>
                          <a:cxn ang="0">
                            <a:pos x="187" y="82"/>
                          </a:cxn>
                          <a:cxn ang="0">
                            <a:pos x="185" y="66"/>
                          </a:cxn>
                          <a:cxn ang="0">
                            <a:pos x="175" y="53"/>
                          </a:cxn>
                          <a:cxn ang="0">
                            <a:pos x="163" y="48"/>
                          </a:cxn>
                          <a:cxn ang="0">
                            <a:pos x="150" y="44"/>
                          </a:cxn>
                          <a:cxn ang="0">
                            <a:pos x="137" y="47"/>
                          </a:cxn>
                          <a:cxn ang="0">
                            <a:pos x="142" y="34"/>
                          </a:cxn>
                          <a:cxn ang="0">
                            <a:pos x="139" y="19"/>
                          </a:cxn>
                          <a:cxn ang="0">
                            <a:pos x="132" y="14"/>
                          </a:cxn>
                          <a:cxn ang="0">
                            <a:pos x="121" y="10"/>
                          </a:cxn>
                          <a:cxn ang="0">
                            <a:pos x="109" y="11"/>
                          </a:cxn>
                          <a:cxn ang="0">
                            <a:pos x="98" y="17"/>
                          </a:cxn>
                          <a:cxn ang="0">
                            <a:pos x="89" y="3"/>
                          </a:cxn>
                          <a:cxn ang="0">
                            <a:pos x="72" y="0"/>
                          </a:cxn>
                          <a:cxn ang="0">
                            <a:pos x="50" y="0"/>
                          </a:cxn>
                          <a:cxn ang="0">
                            <a:pos x="26" y="8"/>
                          </a:cxn>
                          <a:cxn ang="0">
                            <a:pos x="11" y="22"/>
                          </a:cxn>
                          <a:cxn ang="0">
                            <a:pos x="2" y="35"/>
                          </a:cxn>
                          <a:cxn ang="0">
                            <a:pos x="0" y="55"/>
                          </a:cxn>
                          <a:cxn ang="0">
                            <a:pos x="3" y="75"/>
                          </a:cxn>
                          <a:cxn ang="0">
                            <a:pos x="11" y="98"/>
                          </a:cxn>
                          <a:cxn ang="0">
                            <a:pos x="18" y="124"/>
                          </a:cxn>
                          <a:cxn ang="0">
                            <a:pos x="30" y="150"/>
                          </a:cxn>
                          <a:cxn ang="0">
                            <a:pos x="50" y="171"/>
                          </a:cxn>
                          <a:cxn ang="0">
                            <a:pos x="88" y="198"/>
                          </a:cxn>
                          <a:cxn ang="0">
                            <a:pos x="128" y="215"/>
                          </a:cxn>
                          <a:cxn ang="0">
                            <a:pos x="169" y="228"/>
                          </a:cxn>
                          <a:cxn ang="0">
                            <a:pos x="215" y="280"/>
                          </a:cxn>
                          <a:cxn ang="0">
                            <a:pos x="234" y="336"/>
                          </a:cxn>
                          <a:cxn ang="0">
                            <a:pos x="242" y="207"/>
                          </a:cxn>
                        </a:cxnLst>
                        <a:rect l="0" t="0" r="r" b="b"/>
                        <a:pathLst>
                          <a:path w="242" h="336">
                            <a:moveTo>
                              <a:pt x="242" y="207"/>
                            </a:moveTo>
                            <a:lnTo>
                              <a:pt x="204" y="178"/>
                            </a:lnTo>
                            <a:lnTo>
                              <a:pt x="188" y="154"/>
                            </a:lnTo>
                            <a:lnTo>
                              <a:pt x="194" y="132"/>
                            </a:lnTo>
                            <a:lnTo>
                              <a:pt x="195" y="115"/>
                            </a:lnTo>
                            <a:lnTo>
                              <a:pt x="189" y="101"/>
                            </a:lnTo>
                            <a:lnTo>
                              <a:pt x="178" y="96"/>
                            </a:lnTo>
                            <a:lnTo>
                              <a:pt x="187" y="82"/>
                            </a:lnTo>
                            <a:lnTo>
                              <a:pt x="185" y="66"/>
                            </a:lnTo>
                            <a:lnTo>
                              <a:pt x="175" y="53"/>
                            </a:lnTo>
                            <a:lnTo>
                              <a:pt x="163" y="48"/>
                            </a:lnTo>
                            <a:lnTo>
                              <a:pt x="150" y="44"/>
                            </a:lnTo>
                            <a:lnTo>
                              <a:pt x="137" y="47"/>
                            </a:lnTo>
                            <a:lnTo>
                              <a:pt x="142" y="34"/>
                            </a:lnTo>
                            <a:lnTo>
                              <a:pt x="139" y="19"/>
                            </a:lnTo>
                            <a:lnTo>
                              <a:pt x="132" y="14"/>
                            </a:lnTo>
                            <a:lnTo>
                              <a:pt x="121" y="10"/>
                            </a:lnTo>
                            <a:lnTo>
                              <a:pt x="109" y="11"/>
                            </a:lnTo>
                            <a:lnTo>
                              <a:pt x="98" y="17"/>
                            </a:lnTo>
                            <a:lnTo>
                              <a:pt x="89" y="3"/>
                            </a:lnTo>
                            <a:lnTo>
                              <a:pt x="72" y="0"/>
                            </a:lnTo>
                            <a:lnTo>
                              <a:pt x="50" y="0"/>
                            </a:lnTo>
                            <a:lnTo>
                              <a:pt x="26" y="8"/>
                            </a:lnTo>
                            <a:lnTo>
                              <a:pt x="11" y="22"/>
                            </a:lnTo>
                            <a:lnTo>
                              <a:pt x="2" y="35"/>
                            </a:lnTo>
                            <a:lnTo>
                              <a:pt x="0" y="55"/>
                            </a:lnTo>
                            <a:lnTo>
                              <a:pt x="3" y="75"/>
                            </a:lnTo>
                            <a:lnTo>
                              <a:pt x="11" y="98"/>
                            </a:lnTo>
                            <a:lnTo>
                              <a:pt x="18" y="124"/>
                            </a:lnTo>
                            <a:lnTo>
                              <a:pt x="30" y="150"/>
                            </a:lnTo>
                            <a:lnTo>
                              <a:pt x="50" y="171"/>
                            </a:lnTo>
                            <a:lnTo>
                              <a:pt x="88" y="198"/>
                            </a:lnTo>
                            <a:lnTo>
                              <a:pt x="128" y="215"/>
                            </a:lnTo>
                            <a:lnTo>
                              <a:pt x="169" y="228"/>
                            </a:lnTo>
                            <a:lnTo>
                              <a:pt x="215" y="280"/>
                            </a:lnTo>
                            <a:lnTo>
                              <a:pt x="234" y="336"/>
                            </a:lnTo>
                            <a:lnTo>
                              <a:pt x="242" y="207"/>
                            </a:lnTo>
                            <a:close/>
                          </a:path>
                        </a:pathLst>
                      </a:custGeom>
                      <a:solidFill>
                        <a:srgbClr val="E0A080"/>
                      </a:solidFill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2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91" y="1015"/>
                        <a:ext cx="13" cy="1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64"/>
                          </a:cxn>
                          <a:cxn ang="0">
                            <a:pos x="0" y="46"/>
                          </a:cxn>
                          <a:cxn ang="0">
                            <a:pos x="1" y="28"/>
                          </a:cxn>
                          <a:cxn ang="0">
                            <a:pos x="9" y="14"/>
                          </a:cxn>
                          <a:cxn ang="0">
                            <a:pos x="19" y="7"/>
                          </a:cxn>
                          <a:cxn ang="0">
                            <a:pos x="31" y="3"/>
                          </a:cxn>
                          <a:cxn ang="0">
                            <a:pos x="39" y="4"/>
                          </a:cxn>
                          <a:cxn ang="0">
                            <a:pos x="50" y="0"/>
                          </a:cxn>
                        </a:cxnLst>
                        <a:rect l="0" t="0" r="r" b="b"/>
                        <a:pathLst>
                          <a:path w="50" h="64">
                            <a:moveTo>
                              <a:pt x="2" y="64"/>
                            </a:moveTo>
                            <a:lnTo>
                              <a:pt x="0" y="46"/>
                            </a:lnTo>
                            <a:lnTo>
                              <a:pt x="1" y="28"/>
                            </a:lnTo>
                            <a:lnTo>
                              <a:pt x="9" y="14"/>
                            </a:lnTo>
                            <a:lnTo>
                              <a:pt x="19" y="7"/>
                            </a:lnTo>
                            <a:lnTo>
                              <a:pt x="31" y="3"/>
                            </a:lnTo>
                            <a:lnTo>
                              <a:pt x="39" y="4"/>
                            </a:lnTo>
                            <a:lnTo>
                              <a:pt x="50" y="0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3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01" y="1022"/>
                        <a:ext cx="10" cy="1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1" y="0"/>
                          </a:cxn>
                          <a:cxn ang="0">
                            <a:pos x="22" y="3"/>
                          </a:cxn>
                          <a:cxn ang="0">
                            <a:pos x="8" y="10"/>
                          </a:cxn>
                          <a:cxn ang="0">
                            <a:pos x="0" y="23"/>
                          </a:cxn>
                          <a:cxn ang="0">
                            <a:pos x="2" y="34"/>
                          </a:cxn>
                          <a:cxn ang="0">
                            <a:pos x="12" y="48"/>
                          </a:cxn>
                          <a:cxn ang="0">
                            <a:pos x="16" y="64"/>
                          </a:cxn>
                        </a:cxnLst>
                        <a:rect l="0" t="0" r="r" b="b"/>
                        <a:pathLst>
                          <a:path w="41" h="64">
                            <a:moveTo>
                              <a:pt x="41" y="0"/>
                            </a:moveTo>
                            <a:lnTo>
                              <a:pt x="22" y="3"/>
                            </a:lnTo>
                            <a:lnTo>
                              <a:pt x="8" y="10"/>
                            </a:lnTo>
                            <a:lnTo>
                              <a:pt x="0" y="23"/>
                            </a:lnTo>
                            <a:lnTo>
                              <a:pt x="2" y="34"/>
                            </a:lnTo>
                            <a:lnTo>
                              <a:pt x="12" y="48"/>
                            </a:lnTo>
                            <a:lnTo>
                              <a:pt x="16" y="64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4" name="Freeform 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1" y="1032"/>
                        <a:ext cx="11" cy="1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4" y="5"/>
                          </a:cxn>
                          <a:cxn ang="0">
                            <a:pos x="28" y="0"/>
                          </a:cxn>
                          <a:cxn ang="0">
                            <a:pos x="13" y="3"/>
                          </a:cxn>
                          <a:cxn ang="0">
                            <a:pos x="3" y="12"/>
                          </a:cxn>
                          <a:cxn ang="0">
                            <a:pos x="0" y="26"/>
                          </a:cxn>
                          <a:cxn ang="0">
                            <a:pos x="5" y="37"/>
                          </a:cxn>
                          <a:cxn ang="0">
                            <a:pos x="13" y="51"/>
                          </a:cxn>
                        </a:cxnLst>
                        <a:rect l="0" t="0" r="r" b="b"/>
                        <a:pathLst>
                          <a:path w="44" h="51">
                            <a:moveTo>
                              <a:pt x="44" y="5"/>
                            </a:moveTo>
                            <a:lnTo>
                              <a:pt x="28" y="0"/>
                            </a:lnTo>
                            <a:lnTo>
                              <a:pt x="13" y="3"/>
                            </a:lnTo>
                            <a:lnTo>
                              <a:pt x="3" y="12"/>
                            </a:lnTo>
                            <a:lnTo>
                              <a:pt x="0" y="26"/>
                            </a:lnTo>
                            <a:lnTo>
                              <a:pt x="5" y="37"/>
                            </a:lnTo>
                            <a:lnTo>
                              <a:pt x="13" y="51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</p:grpSp>
                <p:sp>
                  <p:nvSpPr>
                    <p:cNvPr id="30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2415" y="1026"/>
                      <a:ext cx="366" cy="268"/>
                    </a:xfrm>
                    <a:custGeom>
                      <a:avLst/>
                      <a:gdLst/>
                      <a:ahLst/>
                      <a:cxnLst>
                        <a:cxn ang="0">
                          <a:pos x="563" y="825"/>
                        </a:cxn>
                        <a:cxn ang="0">
                          <a:pos x="515" y="888"/>
                        </a:cxn>
                        <a:cxn ang="0">
                          <a:pos x="471" y="925"/>
                        </a:cxn>
                        <a:cxn ang="0">
                          <a:pos x="414" y="957"/>
                        </a:cxn>
                        <a:cxn ang="0">
                          <a:pos x="402" y="997"/>
                        </a:cxn>
                        <a:cxn ang="0">
                          <a:pos x="376" y="1027"/>
                        </a:cxn>
                        <a:cxn ang="0">
                          <a:pos x="354" y="1073"/>
                        </a:cxn>
                        <a:cxn ang="0">
                          <a:pos x="338" y="950"/>
                        </a:cxn>
                        <a:cxn ang="0">
                          <a:pos x="318" y="869"/>
                        </a:cxn>
                        <a:cxn ang="0">
                          <a:pos x="338" y="726"/>
                        </a:cxn>
                        <a:cxn ang="0">
                          <a:pos x="304" y="652"/>
                        </a:cxn>
                        <a:cxn ang="0">
                          <a:pos x="257" y="516"/>
                        </a:cxn>
                        <a:cxn ang="0">
                          <a:pos x="170" y="365"/>
                        </a:cxn>
                        <a:cxn ang="0">
                          <a:pos x="144" y="270"/>
                        </a:cxn>
                        <a:cxn ang="0">
                          <a:pos x="96" y="155"/>
                        </a:cxn>
                        <a:cxn ang="0">
                          <a:pos x="42" y="74"/>
                        </a:cxn>
                        <a:cxn ang="0">
                          <a:pos x="0" y="42"/>
                        </a:cxn>
                        <a:cxn ang="0">
                          <a:pos x="49" y="15"/>
                        </a:cxn>
                        <a:cxn ang="0">
                          <a:pos x="115" y="0"/>
                        </a:cxn>
                        <a:cxn ang="0">
                          <a:pos x="194" y="9"/>
                        </a:cxn>
                        <a:cxn ang="0">
                          <a:pos x="273" y="33"/>
                        </a:cxn>
                        <a:cxn ang="0">
                          <a:pos x="347" y="66"/>
                        </a:cxn>
                        <a:cxn ang="0">
                          <a:pos x="400" y="94"/>
                        </a:cxn>
                        <a:cxn ang="0">
                          <a:pos x="422" y="84"/>
                        </a:cxn>
                        <a:cxn ang="0">
                          <a:pos x="456" y="64"/>
                        </a:cxn>
                        <a:cxn ang="0">
                          <a:pos x="461" y="18"/>
                        </a:cxn>
                        <a:cxn ang="0">
                          <a:pos x="493" y="43"/>
                        </a:cxn>
                        <a:cxn ang="0">
                          <a:pos x="536" y="52"/>
                        </a:cxn>
                        <a:cxn ang="0">
                          <a:pos x="594" y="64"/>
                        </a:cxn>
                        <a:cxn ang="0">
                          <a:pos x="649" y="70"/>
                        </a:cxn>
                        <a:cxn ang="0">
                          <a:pos x="702" y="76"/>
                        </a:cxn>
                        <a:cxn ang="0">
                          <a:pos x="776" y="74"/>
                        </a:cxn>
                        <a:cxn ang="0">
                          <a:pos x="840" y="99"/>
                        </a:cxn>
                        <a:cxn ang="0">
                          <a:pos x="893" y="145"/>
                        </a:cxn>
                        <a:cxn ang="0">
                          <a:pos x="946" y="215"/>
                        </a:cxn>
                        <a:cxn ang="0">
                          <a:pos x="986" y="267"/>
                        </a:cxn>
                        <a:cxn ang="0">
                          <a:pos x="1036" y="310"/>
                        </a:cxn>
                        <a:cxn ang="0">
                          <a:pos x="1089" y="341"/>
                        </a:cxn>
                        <a:cxn ang="0">
                          <a:pos x="1134" y="375"/>
                        </a:cxn>
                        <a:cxn ang="0">
                          <a:pos x="1158" y="420"/>
                        </a:cxn>
                        <a:cxn ang="0">
                          <a:pos x="1241" y="410"/>
                        </a:cxn>
                        <a:cxn ang="0">
                          <a:pos x="1346" y="426"/>
                        </a:cxn>
                        <a:cxn ang="0">
                          <a:pos x="1325" y="379"/>
                        </a:cxn>
                        <a:cxn ang="0">
                          <a:pos x="1435" y="392"/>
                        </a:cxn>
                        <a:cxn ang="0">
                          <a:pos x="1441" y="523"/>
                        </a:cxn>
                        <a:cxn ang="0">
                          <a:pos x="1448" y="631"/>
                        </a:cxn>
                        <a:cxn ang="0">
                          <a:pos x="1461" y="665"/>
                        </a:cxn>
                        <a:cxn ang="0">
                          <a:pos x="1435" y="679"/>
                        </a:cxn>
                        <a:cxn ang="0">
                          <a:pos x="1407" y="679"/>
                        </a:cxn>
                        <a:cxn ang="0">
                          <a:pos x="1380" y="753"/>
                        </a:cxn>
                        <a:cxn ang="0">
                          <a:pos x="1325" y="835"/>
                        </a:cxn>
                        <a:cxn ang="0">
                          <a:pos x="1285" y="876"/>
                        </a:cxn>
                        <a:cxn ang="0">
                          <a:pos x="1239" y="903"/>
                        </a:cxn>
                        <a:cxn ang="0">
                          <a:pos x="1151" y="943"/>
                        </a:cxn>
                        <a:cxn ang="0">
                          <a:pos x="1062" y="960"/>
                        </a:cxn>
                        <a:cxn ang="0">
                          <a:pos x="967" y="964"/>
                        </a:cxn>
                        <a:cxn ang="0">
                          <a:pos x="897" y="949"/>
                        </a:cxn>
                        <a:cxn ang="0">
                          <a:pos x="833" y="926"/>
                        </a:cxn>
                        <a:cxn ang="0">
                          <a:pos x="778" y="896"/>
                        </a:cxn>
                        <a:cxn ang="0">
                          <a:pos x="737" y="855"/>
                        </a:cxn>
                        <a:cxn ang="0">
                          <a:pos x="703" y="821"/>
                        </a:cxn>
                        <a:cxn ang="0">
                          <a:pos x="637" y="803"/>
                        </a:cxn>
                        <a:cxn ang="0">
                          <a:pos x="563" y="825"/>
                        </a:cxn>
                      </a:cxnLst>
                      <a:rect l="0" t="0" r="r" b="b"/>
                      <a:pathLst>
                        <a:path w="1461" h="1073">
                          <a:moveTo>
                            <a:pt x="563" y="825"/>
                          </a:moveTo>
                          <a:lnTo>
                            <a:pt x="515" y="888"/>
                          </a:lnTo>
                          <a:lnTo>
                            <a:pt x="471" y="925"/>
                          </a:lnTo>
                          <a:lnTo>
                            <a:pt x="414" y="957"/>
                          </a:lnTo>
                          <a:lnTo>
                            <a:pt x="402" y="997"/>
                          </a:lnTo>
                          <a:lnTo>
                            <a:pt x="376" y="1027"/>
                          </a:lnTo>
                          <a:lnTo>
                            <a:pt x="354" y="1073"/>
                          </a:lnTo>
                          <a:lnTo>
                            <a:pt x="338" y="950"/>
                          </a:lnTo>
                          <a:lnTo>
                            <a:pt x="318" y="869"/>
                          </a:lnTo>
                          <a:lnTo>
                            <a:pt x="338" y="726"/>
                          </a:lnTo>
                          <a:lnTo>
                            <a:pt x="304" y="652"/>
                          </a:lnTo>
                          <a:lnTo>
                            <a:pt x="257" y="516"/>
                          </a:lnTo>
                          <a:lnTo>
                            <a:pt x="170" y="365"/>
                          </a:lnTo>
                          <a:lnTo>
                            <a:pt x="144" y="270"/>
                          </a:lnTo>
                          <a:lnTo>
                            <a:pt x="96" y="155"/>
                          </a:lnTo>
                          <a:lnTo>
                            <a:pt x="42" y="74"/>
                          </a:lnTo>
                          <a:lnTo>
                            <a:pt x="0" y="42"/>
                          </a:lnTo>
                          <a:lnTo>
                            <a:pt x="49" y="15"/>
                          </a:lnTo>
                          <a:lnTo>
                            <a:pt x="115" y="0"/>
                          </a:lnTo>
                          <a:lnTo>
                            <a:pt x="194" y="9"/>
                          </a:lnTo>
                          <a:lnTo>
                            <a:pt x="273" y="33"/>
                          </a:lnTo>
                          <a:lnTo>
                            <a:pt x="347" y="66"/>
                          </a:lnTo>
                          <a:lnTo>
                            <a:pt x="400" y="94"/>
                          </a:lnTo>
                          <a:lnTo>
                            <a:pt x="422" y="84"/>
                          </a:lnTo>
                          <a:lnTo>
                            <a:pt x="456" y="64"/>
                          </a:lnTo>
                          <a:lnTo>
                            <a:pt x="461" y="18"/>
                          </a:lnTo>
                          <a:lnTo>
                            <a:pt x="493" y="43"/>
                          </a:lnTo>
                          <a:lnTo>
                            <a:pt x="536" y="52"/>
                          </a:lnTo>
                          <a:lnTo>
                            <a:pt x="594" y="64"/>
                          </a:lnTo>
                          <a:lnTo>
                            <a:pt x="649" y="70"/>
                          </a:lnTo>
                          <a:lnTo>
                            <a:pt x="702" y="76"/>
                          </a:lnTo>
                          <a:lnTo>
                            <a:pt x="776" y="74"/>
                          </a:lnTo>
                          <a:lnTo>
                            <a:pt x="840" y="99"/>
                          </a:lnTo>
                          <a:lnTo>
                            <a:pt x="893" y="145"/>
                          </a:lnTo>
                          <a:lnTo>
                            <a:pt x="946" y="215"/>
                          </a:lnTo>
                          <a:lnTo>
                            <a:pt x="986" y="267"/>
                          </a:lnTo>
                          <a:lnTo>
                            <a:pt x="1036" y="310"/>
                          </a:lnTo>
                          <a:lnTo>
                            <a:pt x="1089" y="341"/>
                          </a:lnTo>
                          <a:lnTo>
                            <a:pt x="1134" y="375"/>
                          </a:lnTo>
                          <a:lnTo>
                            <a:pt x="1158" y="420"/>
                          </a:lnTo>
                          <a:lnTo>
                            <a:pt x="1241" y="410"/>
                          </a:lnTo>
                          <a:lnTo>
                            <a:pt x="1346" y="426"/>
                          </a:lnTo>
                          <a:lnTo>
                            <a:pt x="1325" y="379"/>
                          </a:lnTo>
                          <a:lnTo>
                            <a:pt x="1435" y="392"/>
                          </a:lnTo>
                          <a:lnTo>
                            <a:pt x="1441" y="523"/>
                          </a:lnTo>
                          <a:lnTo>
                            <a:pt x="1448" y="631"/>
                          </a:lnTo>
                          <a:lnTo>
                            <a:pt x="1461" y="665"/>
                          </a:lnTo>
                          <a:lnTo>
                            <a:pt x="1435" y="679"/>
                          </a:lnTo>
                          <a:lnTo>
                            <a:pt x="1407" y="679"/>
                          </a:lnTo>
                          <a:lnTo>
                            <a:pt x="1380" y="753"/>
                          </a:lnTo>
                          <a:lnTo>
                            <a:pt x="1325" y="835"/>
                          </a:lnTo>
                          <a:lnTo>
                            <a:pt x="1285" y="876"/>
                          </a:lnTo>
                          <a:lnTo>
                            <a:pt x="1239" y="903"/>
                          </a:lnTo>
                          <a:lnTo>
                            <a:pt x="1151" y="943"/>
                          </a:lnTo>
                          <a:lnTo>
                            <a:pt x="1062" y="960"/>
                          </a:lnTo>
                          <a:lnTo>
                            <a:pt x="967" y="964"/>
                          </a:lnTo>
                          <a:lnTo>
                            <a:pt x="897" y="949"/>
                          </a:lnTo>
                          <a:lnTo>
                            <a:pt x="833" y="926"/>
                          </a:lnTo>
                          <a:lnTo>
                            <a:pt x="778" y="896"/>
                          </a:lnTo>
                          <a:lnTo>
                            <a:pt x="737" y="855"/>
                          </a:lnTo>
                          <a:lnTo>
                            <a:pt x="703" y="821"/>
                          </a:lnTo>
                          <a:lnTo>
                            <a:pt x="637" y="803"/>
                          </a:lnTo>
                          <a:lnTo>
                            <a:pt x="563" y="825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28" name="Freeform 55"/>
                  <p:cNvSpPr>
                    <a:spLocks/>
                  </p:cNvSpPr>
                  <p:nvPr/>
                </p:nvSpPr>
                <p:spPr bwMode="auto">
                  <a:xfrm>
                    <a:off x="2516" y="1048"/>
                    <a:ext cx="191" cy="13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4" y="46"/>
                      </a:cxn>
                      <a:cxn ang="0">
                        <a:pos x="100" y="74"/>
                      </a:cxn>
                      <a:cxn ang="0">
                        <a:pos x="144" y="105"/>
                      </a:cxn>
                      <a:cxn ang="0">
                        <a:pos x="166" y="136"/>
                      </a:cxn>
                      <a:cxn ang="0">
                        <a:pos x="187" y="164"/>
                      </a:cxn>
                      <a:cxn ang="0">
                        <a:pos x="220" y="189"/>
                      </a:cxn>
                      <a:cxn ang="0">
                        <a:pos x="262" y="207"/>
                      </a:cxn>
                      <a:cxn ang="0">
                        <a:pos x="292" y="234"/>
                      </a:cxn>
                      <a:cxn ang="0">
                        <a:pos x="316" y="267"/>
                      </a:cxn>
                      <a:cxn ang="0">
                        <a:pos x="343" y="308"/>
                      </a:cxn>
                      <a:cxn ang="0">
                        <a:pos x="364" y="349"/>
                      </a:cxn>
                      <a:cxn ang="0">
                        <a:pos x="384" y="404"/>
                      </a:cxn>
                      <a:cxn ang="0">
                        <a:pos x="410" y="449"/>
                      </a:cxn>
                      <a:cxn ang="0">
                        <a:pos x="440" y="482"/>
                      </a:cxn>
                      <a:cxn ang="0">
                        <a:pos x="480" y="507"/>
                      </a:cxn>
                      <a:cxn ang="0">
                        <a:pos x="519" y="521"/>
                      </a:cxn>
                      <a:cxn ang="0">
                        <a:pos x="557" y="530"/>
                      </a:cxn>
                      <a:cxn ang="0">
                        <a:pos x="601" y="527"/>
                      </a:cxn>
                      <a:cxn ang="0">
                        <a:pos x="642" y="519"/>
                      </a:cxn>
                      <a:cxn ang="0">
                        <a:pos x="685" y="498"/>
                      </a:cxn>
                      <a:cxn ang="0">
                        <a:pos x="719" y="472"/>
                      </a:cxn>
                      <a:cxn ang="0">
                        <a:pos x="744" y="440"/>
                      </a:cxn>
                      <a:cxn ang="0">
                        <a:pos x="759" y="404"/>
                      </a:cxn>
                      <a:cxn ang="0">
                        <a:pos x="766" y="363"/>
                      </a:cxn>
                      <a:cxn ang="0">
                        <a:pos x="758" y="323"/>
                      </a:cxn>
                    </a:cxnLst>
                    <a:rect l="0" t="0" r="r" b="b"/>
                    <a:pathLst>
                      <a:path w="766" h="530">
                        <a:moveTo>
                          <a:pt x="0" y="0"/>
                        </a:moveTo>
                        <a:lnTo>
                          <a:pt x="54" y="46"/>
                        </a:lnTo>
                        <a:lnTo>
                          <a:pt x="100" y="74"/>
                        </a:lnTo>
                        <a:lnTo>
                          <a:pt x="144" y="105"/>
                        </a:lnTo>
                        <a:lnTo>
                          <a:pt x="166" y="136"/>
                        </a:lnTo>
                        <a:lnTo>
                          <a:pt x="187" y="164"/>
                        </a:lnTo>
                        <a:lnTo>
                          <a:pt x="220" y="189"/>
                        </a:lnTo>
                        <a:lnTo>
                          <a:pt x="262" y="207"/>
                        </a:lnTo>
                        <a:lnTo>
                          <a:pt x="292" y="234"/>
                        </a:lnTo>
                        <a:lnTo>
                          <a:pt x="316" y="267"/>
                        </a:lnTo>
                        <a:lnTo>
                          <a:pt x="343" y="308"/>
                        </a:lnTo>
                        <a:lnTo>
                          <a:pt x="364" y="349"/>
                        </a:lnTo>
                        <a:lnTo>
                          <a:pt x="384" y="404"/>
                        </a:lnTo>
                        <a:lnTo>
                          <a:pt x="410" y="449"/>
                        </a:lnTo>
                        <a:lnTo>
                          <a:pt x="440" y="482"/>
                        </a:lnTo>
                        <a:lnTo>
                          <a:pt x="480" y="507"/>
                        </a:lnTo>
                        <a:lnTo>
                          <a:pt x="519" y="521"/>
                        </a:lnTo>
                        <a:lnTo>
                          <a:pt x="557" y="530"/>
                        </a:lnTo>
                        <a:lnTo>
                          <a:pt x="601" y="527"/>
                        </a:lnTo>
                        <a:lnTo>
                          <a:pt x="642" y="519"/>
                        </a:lnTo>
                        <a:lnTo>
                          <a:pt x="685" y="498"/>
                        </a:lnTo>
                        <a:lnTo>
                          <a:pt x="719" y="472"/>
                        </a:lnTo>
                        <a:lnTo>
                          <a:pt x="744" y="440"/>
                        </a:lnTo>
                        <a:lnTo>
                          <a:pt x="759" y="404"/>
                        </a:lnTo>
                        <a:lnTo>
                          <a:pt x="766" y="363"/>
                        </a:lnTo>
                        <a:lnTo>
                          <a:pt x="758" y="323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6" name="Group 56"/>
                <p:cNvGrpSpPr>
                  <a:grpSpLocks/>
                </p:cNvGrpSpPr>
                <p:nvPr/>
              </p:nvGrpSpPr>
              <p:grpSpPr bwMode="auto">
                <a:xfrm>
                  <a:off x="2548" y="1063"/>
                  <a:ext cx="230" cy="202"/>
                  <a:chOff x="2548" y="1063"/>
                  <a:chExt cx="230" cy="202"/>
                </a:xfrm>
              </p:grpSpPr>
              <p:sp>
                <p:nvSpPr>
                  <p:cNvPr id="17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2702" y="1159"/>
                    <a:ext cx="46" cy="15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8" name="Freeform 58"/>
                  <p:cNvSpPr>
                    <a:spLocks/>
                  </p:cNvSpPr>
                  <p:nvPr/>
                </p:nvSpPr>
                <p:spPr bwMode="auto">
                  <a:xfrm>
                    <a:off x="2582" y="1141"/>
                    <a:ext cx="21" cy="45"/>
                  </a:xfrm>
                  <a:custGeom>
                    <a:avLst/>
                    <a:gdLst/>
                    <a:ahLst/>
                    <a:cxnLst>
                      <a:cxn ang="0">
                        <a:pos x="9" y="179"/>
                      </a:cxn>
                      <a:cxn ang="0">
                        <a:pos x="0" y="133"/>
                      </a:cxn>
                      <a:cxn ang="0">
                        <a:pos x="11" y="82"/>
                      </a:cxn>
                      <a:cxn ang="0">
                        <a:pos x="38" y="34"/>
                      </a:cxn>
                      <a:cxn ang="0">
                        <a:pos x="84" y="0"/>
                      </a:cxn>
                    </a:cxnLst>
                    <a:rect l="0" t="0" r="r" b="b"/>
                    <a:pathLst>
                      <a:path w="84" h="179">
                        <a:moveTo>
                          <a:pt x="9" y="179"/>
                        </a:moveTo>
                        <a:lnTo>
                          <a:pt x="0" y="133"/>
                        </a:lnTo>
                        <a:lnTo>
                          <a:pt x="11" y="82"/>
                        </a:lnTo>
                        <a:lnTo>
                          <a:pt x="38" y="34"/>
                        </a:lnTo>
                        <a:lnTo>
                          <a:pt x="84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9" name="Freeform 59"/>
                  <p:cNvSpPr>
                    <a:spLocks/>
                  </p:cNvSpPr>
                  <p:nvPr/>
                </p:nvSpPr>
                <p:spPr bwMode="auto">
                  <a:xfrm>
                    <a:off x="2594" y="1150"/>
                    <a:ext cx="13" cy="48"/>
                  </a:xfrm>
                  <a:custGeom>
                    <a:avLst/>
                    <a:gdLst/>
                    <a:ahLst/>
                    <a:cxnLst>
                      <a:cxn ang="0">
                        <a:pos x="55" y="192"/>
                      </a:cxn>
                      <a:cxn ang="0">
                        <a:pos x="27" y="174"/>
                      </a:cxn>
                      <a:cxn ang="0">
                        <a:pos x="9" y="147"/>
                      </a:cxn>
                      <a:cxn ang="0">
                        <a:pos x="0" y="106"/>
                      </a:cxn>
                      <a:cxn ang="0">
                        <a:pos x="6" y="68"/>
                      </a:cxn>
                      <a:cxn ang="0">
                        <a:pos x="27" y="29"/>
                      </a:cxn>
                      <a:cxn ang="0">
                        <a:pos x="52" y="0"/>
                      </a:cxn>
                    </a:cxnLst>
                    <a:rect l="0" t="0" r="r" b="b"/>
                    <a:pathLst>
                      <a:path w="55" h="192">
                        <a:moveTo>
                          <a:pt x="55" y="192"/>
                        </a:moveTo>
                        <a:lnTo>
                          <a:pt x="27" y="174"/>
                        </a:lnTo>
                        <a:lnTo>
                          <a:pt x="9" y="147"/>
                        </a:lnTo>
                        <a:lnTo>
                          <a:pt x="0" y="106"/>
                        </a:lnTo>
                        <a:lnTo>
                          <a:pt x="6" y="68"/>
                        </a:lnTo>
                        <a:lnTo>
                          <a:pt x="27" y="29"/>
                        </a:lnTo>
                        <a:lnTo>
                          <a:pt x="52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0" name="Freeform 60"/>
                  <p:cNvSpPr>
                    <a:spLocks/>
                  </p:cNvSpPr>
                  <p:nvPr/>
                </p:nvSpPr>
                <p:spPr bwMode="auto">
                  <a:xfrm>
                    <a:off x="2613" y="1157"/>
                    <a:ext cx="11" cy="2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37"/>
                      </a:cxn>
                      <a:cxn ang="0">
                        <a:pos x="18" y="71"/>
                      </a:cxn>
                      <a:cxn ang="0">
                        <a:pos x="42" y="85"/>
                      </a:cxn>
                    </a:cxnLst>
                    <a:rect l="0" t="0" r="r" b="b"/>
                    <a:pathLst>
                      <a:path w="42" h="85">
                        <a:moveTo>
                          <a:pt x="0" y="0"/>
                        </a:moveTo>
                        <a:lnTo>
                          <a:pt x="1" y="37"/>
                        </a:lnTo>
                        <a:lnTo>
                          <a:pt x="18" y="71"/>
                        </a:lnTo>
                        <a:lnTo>
                          <a:pt x="42" y="85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" name="Freeform 61"/>
                  <p:cNvSpPr>
                    <a:spLocks/>
                  </p:cNvSpPr>
                  <p:nvPr/>
                </p:nvSpPr>
                <p:spPr bwMode="auto">
                  <a:xfrm>
                    <a:off x="2548" y="1125"/>
                    <a:ext cx="51" cy="28"/>
                  </a:xfrm>
                  <a:custGeom>
                    <a:avLst/>
                    <a:gdLst/>
                    <a:ahLst/>
                    <a:cxnLst>
                      <a:cxn ang="0">
                        <a:pos x="0" y="112"/>
                      </a:cxn>
                      <a:cxn ang="0">
                        <a:pos x="18" y="77"/>
                      </a:cxn>
                      <a:cxn ang="0">
                        <a:pos x="46" y="41"/>
                      </a:cxn>
                      <a:cxn ang="0">
                        <a:pos x="81" y="16"/>
                      </a:cxn>
                      <a:cxn ang="0">
                        <a:pos x="114" y="3"/>
                      </a:cxn>
                      <a:cxn ang="0">
                        <a:pos x="143" y="0"/>
                      </a:cxn>
                      <a:cxn ang="0">
                        <a:pos x="180" y="8"/>
                      </a:cxn>
                      <a:cxn ang="0">
                        <a:pos x="205" y="23"/>
                      </a:cxn>
                    </a:cxnLst>
                    <a:rect l="0" t="0" r="r" b="b"/>
                    <a:pathLst>
                      <a:path w="205" h="112">
                        <a:moveTo>
                          <a:pt x="0" y="112"/>
                        </a:moveTo>
                        <a:lnTo>
                          <a:pt x="18" y="77"/>
                        </a:lnTo>
                        <a:lnTo>
                          <a:pt x="46" y="41"/>
                        </a:lnTo>
                        <a:lnTo>
                          <a:pt x="81" y="16"/>
                        </a:lnTo>
                        <a:lnTo>
                          <a:pt x="114" y="3"/>
                        </a:lnTo>
                        <a:lnTo>
                          <a:pt x="143" y="0"/>
                        </a:lnTo>
                        <a:lnTo>
                          <a:pt x="180" y="8"/>
                        </a:lnTo>
                        <a:lnTo>
                          <a:pt x="205" y="23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" name="Freeform 62"/>
                  <p:cNvSpPr>
                    <a:spLocks/>
                  </p:cNvSpPr>
                  <p:nvPr/>
                </p:nvSpPr>
                <p:spPr bwMode="auto">
                  <a:xfrm>
                    <a:off x="2591" y="1196"/>
                    <a:ext cx="111" cy="69"/>
                  </a:xfrm>
                  <a:custGeom>
                    <a:avLst/>
                    <a:gdLst/>
                    <a:ahLst/>
                    <a:cxnLst>
                      <a:cxn ang="0">
                        <a:pos x="0" y="142"/>
                      </a:cxn>
                      <a:cxn ang="0">
                        <a:pos x="67" y="124"/>
                      </a:cxn>
                      <a:cxn ang="0">
                        <a:pos x="129" y="100"/>
                      </a:cxn>
                      <a:cxn ang="0">
                        <a:pos x="193" y="68"/>
                      </a:cxn>
                      <a:cxn ang="0">
                        <a:pos x="252" y="33"/>
                      </a:cxn>
                      <a:cxn ang="0">
                        <a:pos x="299" y="0"/>
                      </a:cxn>
                      <a:cxn ang="0">
                        <a:pos x="318" y="52"/>
                      </a:cxn>
                      <a:cxn ang="0">
                        <a:pos x="351" y="102"/>
                      </a:cxn>
                      <a:cxn ang="0">
                        <a:pos x="391" y="148"/>
                      </a:cxn>
                      <a:cxn ang="0">
                        <a:pos x="441" y="183"/>
                      </a:cxn>
                      <a:cxn ang="0">
                        <a:pos x="395" y="220"/>
                      </a:cxn>
                      <a:cxn ang="0">
                        <a:pos x="354" y="244"/>
                      </a:cxn>
                      <a:cxn ang="0">
                        <a:pos x="299" y="264"/>
                      </a:cxn>
                      <a:cxn ang="0">
                        <a:pos x="246" y="277"/>
                      </a:cxn>
                      <a:cxn ang="0">
                        <a:pos x="210" y="274"/>
                      </a:cxn>
                      <a:cxn ang="0">
                        <a:pos x="180" y="266"/>
                      </a:cxn>
                    </a:cxnLst>
                    <a:rect l="0" t="0" r="r" b="b"/>
                    <a:pathLst>
                      <a:path w="441" h="277">
                        <a:moveTo>
                          <a:pt x="0" y="142"/>
                        </a:moveTo>
                        <a:lnTo>
                          <a:pt x="67" y="124"/>
                        </a:lnTo>
                        <a:lnTo>
                          <a:pt x="129" y="100"/>
                        </a:lnTo>
                        <a:lnTo>
                          <a:pt x="193" y="68"/>
                        </a:lnTo>
                        <a:lnTo>
                          <a:pt x="252" y="33"/>
                        </a:lnTo>
                        <a:lnTo>
                          <a:pt x="299" y="0"/>
                        </a:lnTo>
                        <a:lnTo>
                          <a:pt x="318" y="52"/>
                        </a:lnTo>
                        <a:lnTo>
                          <a:pt x="351" y="102"/>
                        </a:lnTo>
                        <a:lnTo>
                          <a:pt x="391" y="148"/>
                        </a:lnTo>
                        <a:lnTo>
                          <a:pt x="441" y="183"/>
                        </a:lnTo>
                        <a:lnTo>
                          <a:pt x="395" y="220"/>
                        </a:lnTo>
                        <a:lnTo>
                          <a:pt x="354" y="244"/>
                        </a:lnTo>
                        <a:lnTo>
                          <a:pt x="299" y="264"/>
                        </a:lnTo>
                        <a:lnTo>
                          <a:pt x="246" y="277"/>
                        </a:lnTo>
                        <a:lnTo>
                          <a:pt x="210" y="274"/>
                        </a:lnTo>
                        <a:lnTo>
                          <a:pt x="180" y="266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" name="Freeform 63"/>
                  <p:cNvSpPr>
                    <a:spLocks/>
                  </p:cNvSpPr>
                  <p:nvPr/>
                </p:nvSpPr>
                <p:spPr bwMode="auto">
                  <a:xfrm>
                    <a:off x="2632" y="1217"/>
                    <a:ext cx="36" cy="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4" y="123"/>
                      </a:cxn>
                      <a:cxn ang="0">
                        <a:pos x="146" y="169"/>
                      </a:cxn>
                    </a:cxnLst>
                    <a:rect l="0" t="0" r="r" b="b"/>
                    <a:pathLst>
                      <a:path w="146" h="169">
                        <a:moveTo>
                          <a:pt x="0" y="0"/>
                        </a:moveTo>
                        <a:lnTo>
                          <a:pt x="34" y="123"/>
                        </a:lnTo>
                        <a:lnTo>
                          <a:pt x="146" y="169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4" name="Freeform 64"/>
                  <p:cNvSpPr>
                    <a:spLocks/>
                  </p:cNvSpPr>
                  <p:nvPr/>
                </p:nvSpPr>
                <p:spPr bwMode="auto">
                  <a:xfrm>
                    <a:off x="2576" y="1063"/>
                    <a:ext cx="14" cy="4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5" y="20"/>
                      </a:cxn>
                      <a:cxn ang="0">
                        <a:pos x="41" y="46"/>
                      </a:cxn>
                      <a:cxn ang="0">
                        <a:pos x="42" y="72"/>
                      </a:cxn>
                      <a:cxn ang="0">
                        <a:pos x="52" y="102"/>
                      </a:cxn>
                      <a:cxn ang="0">
                        <a:pos x="57" y="133"/>
                      </a:cxn>
                      <a:cxn ang="0">
                        <a:pos x="57" y="162"/>
                      </a:cxn>
                    </a:cxnLst>
                    <a:rect l="0" t="0" r="r" b="b"/>
                    <a:pathLst>
                      <a:path w="57" h="162">
                        <a:moveTo>
                          <a:pt x="0" y="0"/>
                        </a:moveTo>
                        <a:lnTo>
                          <a:pt x="25" y="20"/>
                        </a:lnTo>
                        <a:lnTo>
                          <a:pt x="41" y="46"/>
                        </a:lnTo>
                        <a:lnTo>
                          <a:pt x="42" y="72"/>
                        </a:lnTo>
                        <a:lnTo>
                          <a:pt x="52" y="102"/>
                        </a:lnTo>
                        <a:lnTo>
                          <a:pt x="57" y="133"/>
                        </a:lnTo>
                        <a:lnTo>
                          <a:pt x="57" y="162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5" name="Freeform 65"/>
                  <p:cNvSpPr>
                    <a:spLocks/>
                  </p:cNvSpPr>
                  <p:nvPr/>
                </p:nvSpPr>
                <p:spPr bwMode="auto">
                  <a:xfrm>
                    <a:off x="2573" y="1071"/>
                    <a:ext cx="13" cy="23"/>
                  </a:xfrm>
                  <a:custGeom>
                    <a:avLst/>
                    <a:gdLst/>
                    <a:ahLst/>
                    <a:cxnLst>
                      <a:cxn ang="0">
                        <a:pos x="11" y="0"/>
                      </a:cxn>
                      <a:cxn ang="0">
                        <a:pos x="0" y="19"/>
                      </a:cxn>
                      <a:cxn ang="0">
                        <a:pos x="2" y="41"/>
                      </a:cxn>
                      <a:cxn ang="0">
                        <a:pos x="11" y="61"/>
                      </a:cxn>
                      <a:cxn ang="0">
                        <a:pos x="24" y="73"/>
                      </a:cxn>
                      <a:cxn ang="0">
                        <a:pos x="34" y="85"/>
                      </a:cxn>
                      <a:cxn ang="0">
                        <a:pos x="54" y="95"/>
                      </a:cxn>
                    </a:cxnLst>
                    <a:rect l="0" t="0" r="r" b="b"/>
                    <a:pathLst>
                      <a:path w="54" h="95">
                        <a:moveTo>
                          <a:pt x="11" y="0"/>
                        </a:moveTo>
                        <a:lnTo>
                          <a:pt x="0" y="19"/>
                        </a:lnTo>
                        <a:lnTo>
                          <a:pt x="2" y="41"/>
                        </a:lnTo>
                        <a:lnTo>
                          <a:pt x="11" y="61"/>
                        </a:lnTo>
                        <a:lnTo>
                          <a:pt x="24" y="73"/>
                        </a:lnTo>
                        <a:lnTo>
                          <a:pt x="34" y="85"/>
                        </a:lnTo>
                        <a:lnTo>
                          <a:pt x="54" y="95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6" name="Freeform 66"/>
                  <p:cNvSpPr>
                    <a:spLocks/>
                  </p:cNvSpPr>
                  <p:nvPr/>
                </p:nvSpPr>
                <p:spPr bwMode="auto">
                  <a:xfrm>
                    <a:off x="2707" y="1122"/>
                    <a:ext cx="71" cy="140"/>
                  </a:xfrm>
                  <a:custGeom>
                    <a:avLst/>
                    <a:gdLst/>
                    <a:ahLst/>
                    <a:cxnLst>
                      <a:cxn ang="0">
                        <a:pos x="286" y="291"/>
                      </a:cxn>
                      <a:cxn ang="0">
                        <a:pos x="250" y="296"/>
                      </a:cxn>
                      <a:cxn ang="0">
                        <a:pos x="241" y="318"/>
                      </a:cxn>
                      <a:cxn ang="0">
                        <a:pos x="235" y="334"/>
                      </a:cxn>
                      <a:cxn ang="0">
                        <a:pos x="217" y="343"/>
                      </a:cxn>
                      <a:cxn ang="0">
                        <a:pos x="170" y="403"/>
                      </a:cxn>
                      <a:cxn ang="0">
                        <a:pos x="135" y="456"/>
                      </a:cxn>
                      <a:cxn ang="0">
                        <a:pos x="90" y="499"/>
                      </a:cxn>
                      <a:cxn ang="0">
                        <a:pos x="71" y="527"/>
                      </a:cxn>
                      <a:cxn ang="0">
                        <a:pos x="0" y="558"/>
                      </a:cxn>
                      <a:cxn ang="0">
                        <a:pos x="30" y="533"/>
                      </a:cxn>
                      <a:cxn ang="0">
                        <a:pos x="60" y="491"/>
                      </a:cxn>
                      <a:cxn ang="0">
                        <a:pos x="70" y="454"/>
                      </a:cxn>
                      <a:cxn ang="0">
                        <a:pos x="75" y="409"/>
                      </a:cxn>
                      <a:cxn ang="0">
                        <a:pos x="63" y="354"/>
                      </a:cxn>
                      <a:cxn ang="0">
                        <a:pos x="96" y="320"/>
                      </a:cxn>
                      <a:cxn ang="0">
                        <a:pos x="100" y="264"/>
                      </a:cxn>
                      <a:cxn ang="0">
                        <a:pos x="100" y="239"/>
                      </a:cxn>
                      <a:cxn ang="0">
                        <a:pos x="194" y="301"/>
                      </a:cxn>
                      <a:cxn ang="0">
                        <a:pos x="148" y="226"/>
                      </a:cxn>
                      <a:cxn ang="0">
                        <a:pos x="160" y="186"/>
                      </a:cxn>
                      <a:cxn ang="0">
                        <a:pos x="181" y="123"/>
                      </a:cxn>
                      <a:cxn ang="0">
                        <a:pos x="184" y="76"/>
                      </a:cxn>
                      <a:cxn ang="0">
                        <a:pos x="170" y="38"/>
                      </a:cxn>
                      <a:cxn ang="0">
                        <a:pos x="158" y="0"/>
                      </a:cxn>
                    </a:cxnLst>
                    <a:rect l="0" t="0" r="r" b="b"/>
                    <a:pathLst>
                      <a:path w="286" h="558">
                        <a:moveTo>
                          <a:pt x="286" y="291"/>
                        </a:moveTo>
                        <a:lnTo>
                          <a:pt x="250" y="296"/>
                        </a:lnTo>
                        <a:lnTo>
                          <a:pt x="241" y="318"/>
                        </a:lnTo>
                        <a:lnTo>
                          <a:pt x="235" y="334"/>
                        </a:lnTo>
                        <a:lnTo>
                          <a:pt x="217" y="343"/>
                        </a:lnTo>
                        <a:lnTo>
                          <a:pt x="170" y="403"/>
                        </a:lnTo>
                        <a:lnTo>
                          <a:pt x="135" y="456"/>
                        </a:lnTo>
                        <a:lnTo>
                          <a:pt x="90" y="499"/>
                        </a:lnTo>
                        <a:lnTo>
                          <a:pt x="71" y="527"/>
                        </a:lnTo>
                        <a:lnTo>
                          <a:pt x="0" y="558"/>
                        </a:lnTo>
                        <a:lnTo>
                          <a:pt x="30" y="533"/>
                        </a:lnTo>
                        <a:lnTo>
                          <a:pt x="60" y="491"/>
                        </a:lnTo>
                        <a:lnTo>
                          <a:pt x="70" y="454"/>
                        </a:lnTo>
                        <a:lnTo>
                          <a:pt x="75" y="409"/>
                        </a:lnTo>
                        <a:lnTo>
                          <a:pt x="63" y="354"/>
                        </a:lnTo>
                        <a:lnTo>
                          <a:pt x="96" y="320"/>
                        </a:lnTo>
                        <a:lnTo>
                          <a:pt x="100" y="264"/>
                        </a:lnTo>
                        <a:lnTo>
                          <a:pt x="100" y="239"/>
                        </a:lnTo>
                        <a:lnTo>
                          <a:pt x="194" y="301"/>
                        </a:lnTo>
                        <a:lnTo>
                          <a:pt x="148" y="226"/>
                        </a:lnTo>
                        <a:lnTo>
                          <a:pt x="160" y="186"/>
                        </a:lnTo>
                        <a:lnTo>
                          <a:pt x="181" y="123"/>
                        </a:lnTo>
                        <a:lnTo>
                          <a:pt x="184" y="76"/>
                        </a:lnTo>
                        <a:lnTo>
                          <a:pt x="170" y="38"/>
                        </a:lnTo>
                        <a:lnTo>
                          <a:pt x="158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</p:grpSp>
      <p:sp>
        <p:nvSpPr>
          <p:cNvPr id="67" name="Line 67"/>
          <p:cNvSpPr>
            <a:spLocks noChangeShapeType="1"/>
          </p:cNvSpPr>
          <p:nvPr/>
        </p:nvSpPr>
        <p:spPr bwMode="auto">
          <a:xfrm flipV="1">
            <a:off x="1752600" y="2590800"/>
            <a:ext cx="5181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" name="Line 68"/>
          <p:cNvSpPr>
            <a:spLocks noChangeShapeType="1"/>
          </p:cNvSpPr>
          <p:nvPr/>
        </p:nvSpPr>
        <p:spPr bwMode="auto">
          <a:xfrm>
            <a:off x="1752600" y="2286000"/>
            <a:ext cx="0" cy="5286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9" name="Line 69"/>
          <p:cNvSpPr>
            <a:spLocks noChangeShapeType="1"/>
          </p:cNvSpPr>
          <p:nvPr/>
        </p:nvSpPr>
        <p:spPr bwMode="auto">
          <a:xfrm>
            <a:off x="6934200" y="2286000"/>
            <a:ext cx="0" cy="5286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70" name="Line 70"/>
          <p:cNvSpPr>
            <a:spLocks noChangeShapeType="1"/>
          </p:cNvSpPr>
          <p:nvPr/>
        </p:nvSpPr>
        <p:spPr bwMode="auto">
          <a:xfrm rot="16200000">
            <a:off x="1488282" y="2174081"/>
            <a:ext cx="0" cy="5286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endParaRPr lang="en-US" dirty="0"/>
          </a:p>
        </p:txBody>
      </p:sp>
      <p:pic>
        <p:nvPicPr>
          <p:cNvPr id="71" name="Picture 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09800"/>
            <a:ext cx="6302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" name="Line 72"/>
          <p:cNvSpPr>
            <a:spLocks noChangeShapeType="1"/>
          </p:cNvSpPr>
          <p:nvPr/>
        </p:nvSpPr>
        <p:spPr bwMode="auto">
          <a:xfrm rot="16200000">
            <a:off x="7198519" y="2174081"/>
            <a:ext cx="0" cy="5286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endParaRPr lang="en-US" dirty="0"/>
          </a:p>
        </p:txBody>
      </p:sp>
      <p:grpSp>
        <p:nvGrpSpPr>
          <p:cNvPr id="73" name="Group 73"/>
          <p:cNvGrpSpPr>
            <a:grpSpLocks/>
          </p:cNvGrpSpPr>
          <p:nvPr/>
        </p:nvGrpSpPr>
        <p:grpSpPr bwMode="auto">
          <a:xfrm>
            <a:off x="7318375" y="2212975"/>
            <a:ext cx="620713" cy="558800"/>
            <a:chOff x="4610" y="1394"/>
            <a:chExt cx="391" cy="352"/>
          </a:xfrm>
        </p:grpSpPr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4610" y="1630"/>
              <a:ext cx="354" cy="65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4611" y="1631"/>
              <a:ext cx="352" cy="63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4610" y="1595"/>
              <a:ext cx="39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38" y="0"/>
                </a:cxn>
                <a:cxn ang="0">
                  <a:pos x="391" y="0"/>
                </a:cxn>
                <a:cxn ang="0">
                  <a:pos x="354" y="35"/>
                </a:cxn>
                <a:cxn ang="0">
                  <a:pos x="0" y="35"/>
                </a:cxn>
              </a:cxnLst>
              <a:rect l="0" t="0" r="r" b="b"/>
              <a:pathLst>
                <a:path w="391" h="35">
                  <a:moveTo>
                    <a:pt x="0" y="35"/>
                  </a:moveTo>
                  <a:lnTo>
                    <a:pt x="38" y="0"/>
                  </a:lnTo>
                  <a:lnTo>
                    <a:pt x="391" y="0"/>
                  </a:lnTo>
                  <a:lnTo>
                    <a:pt x="354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4610" y="1595"/>
              <a:ext cx="39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38" y="0"/>
                </a:cxn>
                <a:cxn ang="0">
                  <a:pos x="391" y="0"/>
                </a:cxn>
                <a:cxn ang="0">
                  <a:pos x="354" y="35"/>
                </a:cxn>
                <a:cxn ang="0">
                  <a:pos x="0" y="35"/>
                </a:cxn>
              </a:cxnLst>
              <a:rect l="0" t="0" r="r" b="b"/>
              <a:pathLst>
                <a:path w="391" h="35">
                  <a:moveTo>
                    <a:pt x="0" y="35"/>
                  </a:moveTo>
                  <a:lnTo>
                    <a:pt x="38" y="0"/>
                  </a:lnTo>
                  <a:lnTo>
                    <a:pt x="391" y="0"/>
                  </a:lnTo>
                  <a:lnTo>
                    <a:pt x="354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Line 78"/>
            <p:cNvSpPr>
              <a:spLocks noChangeShapeType="1"/>
            </p:cNvSpPr>
            <p:nvPr/>
          </p:nvSpPr>
          <p:spPr bwMode="auto">
            <a:xfrm flipH="1">
              <a:off x="4859" y="1660"/>
              <a:ext cx="8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4964" y="1595"/>
              <a:ext cx="37" cy="100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37" y="63"/>
                </a:cxn>
                <a:cxn ang="0">
                  <a:pos x="37" y="0"/>
                </a:cxn>
                <a:cxn ang="0">
                  <a:pos x="0" y="35"/>
                </a:cxn>
                <a:cxn ang="0">
                  <a:pos x="0" y="100"/>
                </a:cxn>
              </a:cxnLst>
              <a:rect l="0" t="0" r="r" b="b"/>
              <a:pathLst>
                <a:path w="37" h="100">
                  <a:moveTo>
                    <a:pt x="0" y="100"/>
                  </a:moveTo>
                  <a:lnTo>
                    <a:pt x="37" y="63"/>
                  </a:lnTo>
                  <a:lnTo>
                    <a:pt x="37" y="0"/>
                  </a:lnTo>
                  <a:lnTo>
                    <a:pt x="0" y="35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4964" y="1595"/>
              <a:ext cx="37" cy="100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37" y="63"/>
                </a:cxn>
                <a:cxn ang="0">
                  <a:pos x="37" y="0"/>
                </a:cxn>
                <a:cxn ang="0">
                  <a:pos x="0" y="35"/>
                </a:cxn>
                <a:cxn ang="0">
                  <a:pos x="0" y="100"/>
                </a:cxn>
              </a:cxnLst>
              <a:rect l="0" t="0" r="r" b="b"/>
              <a:pathLst>
                <a:path w="37" h="100">
                  <a:moveTo>
                    <a:pt x="0" y="100"/>
                  </a:moveTo>
                  <a:lnTo>
                    <a:pt x="37" y="63"/>
                  </a:lnTo>
                  <a:lnTo>
                    <a:pt x="37" y="0"/>
                  </a:lnTo>
                  <a:lnTo>
                    <a:pt x="0" y="35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4612" y="1687"/>
              <a:ext cx="312" cy="49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39" y="0"/>
                </a:cxn>
                <a:cxn ang="0">
                  <a:pos x="312" y="0"/>
                </a:cxn>
                <a:cxn ang="0">
                  <a:pos x="273" y="49"/>
                </a:cxn>
                <a:cxn ang="0">
                  <a:pos x="0" y="49"/>
                </a:cxn>
              </a:cxnLst>
              <a:rect l="0" t="0" r="r" b="b"/>
              <a:pathLst>
                <a:path w="312" h="49">
                  <a:moveTo>
                    <a:pt x="0" y="49"/>
                  </a:moveTo>
                  <a:lnTo>
                    <a:pt x="39" y="0"/>
                  </a:lnTo>
                  <a:lnTo>
                    <a:pt x="312" y="0"/>
                  </a:lnTo>
                  <a:lnTo>
                    <a:pt x="273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4612" y="1687"/>
              <a:ext cx="312" cy="49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39" y="0"/>
                </a:cxn>
                <a:cxn ang="0">
                  <a:pos x="312" y="0"/>
                </a:cxn>
                <a:cxn ang="0">
                  <a:pos x="273" y="49"/>
                </a:cxn>
                <a:cxn ang="0">
                  <a:pos x="0" y="49"/>
                </a:cxn>
              </a:cxnLst>
              <a:rect l="0" t="0" r="r" b="b"/>
              <a:pathLst>
                <a:path w="312" h="49">
                  <a:moveTo>
                    <a:pt x="0" y="49"/>
                  </a:moveTo>
                  <a:lnTo>
                    <a:pt x="39" y="0"/>
                  </a:lnTo>
                  <a:lnTo>
                    <a:pt x="312" y="0"/>
                  </a:lnTo>
                  <a:lnTo>
                    <a:pt x="273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4885" y="1687"/>
              <a:ext cx="39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39" y="18"/>
                </a:cxn>
                <a:cxn ang="0">
                  <a:pos x="39" y="0"/>
                </a:cxn>
                <a:cxn ang="0">
                  <a:pos x="0" y="49"/>
                </a:cxn>
                <a:cxn ang="0">
                  <a:pos x="0" y="59"/>
                </a:cxn>
              </a:cxnLst>
              <a:rect l="0" t="0" r="r" b="b"/>
              <a:pathLst>
                <a:path w="39" h="59">
                  <a:moveTo>
                    <a:pt x="0" y="59"/>
                  </a:moveTo>
                  <a:lnTo>
                    <a:pt x="39" y="18"/>
                  </a:lnTo>
                  <a:lnTo>
                    <a:pt x="39" y="0"/>
                  </a:lnTo>
                  <a:lnTo>
                    <a:pt x="0" y="4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4885" y="1687"/>
              <a:ext cx="39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39" y="18"/>
                </a:cxn>
                <a:cxn ang="0">
                  <a:pos x="39" y="0"/>
                </a:cxn>
                <a:cxn ang="0">
                  <a:pos x="0" y="49"/>
                </a:cxn>
                <a:cxn ang="0">
                  <a:pos x="0" y="59"/>
                </a:cxn>
              </a:cxnLst>
              <a:rect l="0" t="0" r="r" b="b"/>
              <a:pathLst>
                <a:path w="39" h="59">
                  <a:moveTo>
                    <a:pt x="0" y="59"/>
                  </a:moveTo>
                  <a:lnTo>
                    <a:pt x="39" y="18"/>
                  </a:lnTo>
                  <a:lnTo>
                    <a:pt x="39" y="0"/>
                  </a:lnTo>
                  <a:lnTo>
                    <a:pt x="0" y="4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Rectangle 85"/>
            <p:cNvSpPr>
              <a:spLocks noChangeArrowheads="1"/>
            </p:cNvSpPr>
            <p:nvPr/>
          </p:nvSpPr>
          <p:spPr bwMode="auto">
            <a:xfrm>
              <a:off x="4612" y="1736"/>
              <a:ext cx="273" cy="10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Rectangle 86"/>
            <p:cNvSpPr>
              <a:spLocks noChangeArrowheads="1"/>
            </p:cNvSpPr>
            <p:nvPr/>
          </p:nvSpPr>
          <p:spPr bwMode="auto">
            <a:xfrm>
              <a:off x="4613" y="1737"/>
              <a:ext cx="271" cy="8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4663" y="1595"/>
              <a:ext cx="281" cy="27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30" y="0"/>
                </a:cxn>
                <a:cxn ang="0">
                  <a:pos x="281" y="0"/>
                </a:cxn>
                <a:cxn ang="0">
                  <a:pos x="253" y="27"/>
                </a:cxn>
                <a:cxn ang="0">
                  <a:pos x="0" y="27"/>
                </a:cxn>
              </a:cxnLst>
              <a:rect l="0" t="0" r="r" b="b"/>
              <a:pathLst>
                <a:path w="281" h="27">
                  <a:moveTo>
                    <a:pt x="0" y="27"/>
                  </a:moveTo>
                  <a:lnTo>
                    <a:pt x="30" y="0"/>
                  </a:lnTo>
                  <a:lnTo>
                    <a:pt x="281" y="0"/>
                  </a:lnTo>
                  <a:lnTo>
                    <a:pt x="253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4663" y="1595"/>
              <a:ext cx="281" cy="27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30" y="0"/>
                </a:cxn>
                <a:cxn ang="0">
                  <a:pos x="281" y="0"/>
                </a:cxn>
                <a:cxn ang="0">
                  <a:pos x="253" y="27"/>
                </a:cxn>
                <a:cxn ang="0">
                  <a:pos x="0" y="27"/>
                </a:cxn>
              </a:cxnLst>
              <a:rect l="0" t="0" r="r" b="b"/>
              <a:pathLst>
                <a:path w="281" h="27">
                  <a:moveTo>
                    <a:pt x="0" y="27"/>
                  </a:moveTo>
                  <a:lnTo>
                    <a:pt x="30" y="0"/>
                  </a:lnTo>
                  <a:lnTo>
                    <a:pt x="281" y="0"/>
                  </a:lnTo>
                  <a:lnTo>
                    <a:pt x="253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4661" y="1394"/>
              <a:ext cx="279" cy="2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28" y="0"/>
                </a:cxn>
                <a:cxn ang="0">
                  <a:pos x="279" y="0"/>
                </a:cxn>
                <a:cxn ang="0">
                  <a:pos x="251" y="26"/>
                </a:cxn>
                <a:cxn ang="0">
                  <a:pos x="0" y="26"/>
                </a:cxn>
              </a:cxnLst>
              <a:rect l="0" t="0" r="r" b="b"/>
              <a:pathLst>
                <a:path w="279" h="26">
                  <a:moveTo>
                    <a:pt x="0" y="26"/>
                  </a:moveTo>
                  <a:lnTo>
                    <a:pt x="28" y="0"/>
                  </a:lnTo>
                  <a:lnTo>
                    <a:pt x="279" y="0"/>
                  </a:lnTo>
                  <a:lnTo>
                    <a:pt x="251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4661" y="1394"/>
              <a:ext cx="279" cy="2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28" y="0"/>
                </a:cxn>
                <a:cxn ang="0">
                  <a:pos x="279" y="0"/>
                </a:cxn>
                <a:cxn ang="0">
                  <a:pos x="251" y="26"/>
                </a:cxn>
                <a:cxn ang="0">
                  <a:pos x="0" y="26"/>
                </a:cxn>
              </a:cxnLst>
              <a:rect l="0" t="0" r="r" b="b"/>
              <a:pathLst>
                <a:path w="279" h="26">
                  <a:moveTo>
                    <a:pt x="0" y="26"/>
                  </a:moveTo>
                  <a:lnTo>
                    <a:pt x="28" y="0"/>
                  </a:lnTo>
                  <a:lnTo>
                    <a:pt x="279" y="0"/>
                  </a:lnTo>
                  <a:lnTo>
                    <a:pt x="251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Rectangle 91"/>
            <p:cNvSpPr>
              <a:spLocks noChangeArrowheads="1"/>
            </p:cNvSpPr>
            <p:nvPr/>
          </p:nvSpPr>
          <p:spPr bwMode="auto">
            <a:xfrm>
              <a:off x="4662" y="1421"/>
              <a:ext cx="251" cy="196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Rectangle 92"/>
            <p:cNvSpPr>
              <a:spLocks noChangeArrowheads="1"/>
            </p:cNvSpPr>
            <p:nvPr/>
          </p:nvSpPr>
          <p:spPr bwMode="auto">
            <a:xfrm>
              <a:off x="4684" y="1446"/>
              <a:ext cx="207" cy="152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4912" y="1394"/>
              <a:ext cx="28" cy="222"/>
            </a:xfrm>
            <a:custGeom>
              <a:avLst/>
              <a:gdLst/>
              <a:ahLst/>
              <a:cxnLst>
                <a:cxn ang="0">
                  <a:pos x="0" y="222"/>
                </a:cxn>
                <a:cxn ang="0">
                  <a:pos x="28" y="195"/>
                </a:cxn>
                <a:cxn ang="0">
                  <a:pos x="28" y="0"/>
                </a:cxn>
                <a:cxn ang="0">
                  <a:pos x="0" y="26"/>
                </a:cxn>
                <a:cxn ang="0">
                  <a:pos x="0" y="222"/>
                </a:cxn>
              </a:cxnLst>
              <a:rect l="0" t="0" r="r" b="b"/>
              <a:pathLst>
                <a:path w="28" h="222">
                  <a:moveTo>
                    <a:pt x="0" y="222"/>
                  </a:moveTo>
                  <a:lnTo>
                    <a:pt x="28" y="195"/>
                  </a:lnTo>
                  <a:lnTo>
                    <a:pt x="28" y="0"/>
                  </a:lnTo>
                  <a:lnTo>
                    <a:pt x="0" y="26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4912" y="1394"/>
              <a:ext cx="28" cy="222"/>
            </a:xfrm>
            <a:custGeom>
              <a:avLst/>
              <a:gdLst/>
              <a:ahLst/>
              <a:cxnLst>
                <a:cxn ang="0">
                  <a:pos x="0" y="222"/>
                </a:cxn>
                <a:cxn ang="0">
                  <a:pos x="28" y="195"/>
                </a:cxn>
                <a:cxn ang="0">
                  <a:pos x="28" y="0"/>
                </a:cxn>
                <a:cxn ang="0">
                  <a:pos x="0" y="26"/>
                </a:cxn>
                <a:cxn ang="0">
                  <a:pos x="0" y="222"/>
                </a:cxn>
              </a:cxnLst>
              <a:rect l="0" t="0" r="r" b="b"/>
              <a:pathLst>
                <a:path w="28" h="222">
                  <a:moveTo>
                    <a:pt x="0" y="222"/>
                  </a:moveTo>
                  <a:lnTo>
                    <a:pt x="28" y="195"/>
                  </a:lnTo>
                  <a:lnTo>
                    <a:pt x="28" y="0"/>
                  </a:lnTo>
                  <a:lnTo>
                    <a:pt x="0" y="26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5" name="Rectangle 95"/>
          <p:cNvSpPr>
            <a:spLocks noChangeArrowheads="1"/>
          </p:cNvSpPr>
          <p:nvPr/>
        </p:nvSpPr>
        <p:spPr bwMode="auto">
          <a:xfrm>
            <a:off x="685800" y="1905000"/>
            <a:ext cx="75088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Helvetica" pitchFamily="34" charset="0"/>
              </a:rPr>
              <a:t>Host A</a:t>
            </a:r>
          </a:p>
        </p:txBody>
      </p: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7162800" y="1905000"/>
            <a:ext cx="7397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Helvetica" pitchFamily="34" charset="0"/>
              </a:rPr>
              <a:t>Host B</a:t>
            </a: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1981200" y="2057400"/>
            <a:ext cx="10033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Helvetica" pitchFamily="34" charset="0"/>
              </a:rPr>
              <a:t>Router A </a:t>
            </a:r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5638800" y="2057400"/>
            <a:ext cx="99218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Helvetica" pitchFamily="34" charset="0"/>
              </a:rPr>
              <a:t>Router B </a:t>
            </a:r>
          </a:p>
        </p:txBody>
      </p:sp>
      <p:grpSp>
        <p:nvGrpSpPr>
          <p:cNvPr id="99" name="Group 99"/>
          <p:cNvGrpSpPr>
            <a:grpSpLocks/>
          </p:cNvGrpSpPr>
          <p:nvPr/>
        </p:nvGrpSpPr>
        <p:grpSpPr bwMode="auto">
          <a:xfrm>
            <a:off x="2106613" y="2376488"/>
            <a:ext cx="711200" cy="411162"/>
            <a:chOff x="1327" y="1497"/>
            <a:chExt cx="448" cy="259"/>
          </a:xfrm>
        </p:grpSpPr>
        <p:sp>
          <p:nvSpPr>
            <p:cNvPr id="100" name="Oval 100"/>
            <p:cNvSpPr>
              <a:spLocks noChangeArrowheads="1"/>
            </p:cNvSpPr>
            <p:nvPr/>
          </p:nvSpPr>
          <p:spPr bwMode="auto">
            <a:xfrm>
              <a:off x="1328" y="1605"/>
              <a:ext cx="447" cy="151"/>
            </a:xfrm>
            <a:prstGeom prst="ellipse">
              <a:avLst/>
            </a:prstGeom>
            <a:solidFill>
              <a:srgbClr val="0078AA"/>
            </a:solidFill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Rectangle 101"/>
            <p:cNvSpPr>
              <a:spLocks noChangeArrowheads="1"/>
            </p:cNvSpPr>
            <p:nvPr/>
          </p:nvSpPr>
          <p:spPr bwMode="auto">
            <a:xfrm>
              <a:off x="1327" y="1574"/>
              <a:ext cx="446" cy="108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Rectangle 102"/>
            <p:cNvSpPr>
              <a:spLocks noChangeArrowheads="1"/>
            </p:cNvSpPr>
            <p:nvPr/>
          </p:nvSpPr>
          <p:spPr bwMode="auto">
            <a:xfrm>
              <a:off x="1327" y="1574"/>
              <a:ext cx="446" cy="108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Oval 103"/>
            <p:cNvSpPr>
              <a:spLocks noChangeArrowheads="1"/>
            </p:cNvSpPr>
            <p:nvPr/>
          </p:nvSpPr>
          <p:spPr bwMode="auto">
            <a:xfrm>
              <a:off x="1328" y="1497"/>
              <a:ext cx="447" cy="151"/>
            </a:xfrm>
            <a:prstGeom prst="ellipse">
              <a:avLst/>
            </a:prstGeom>
            <a:solidFill>
              <a:srgbClr val="00B4FF"/>
            </a:solidFill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04" name="Group 104"/>
            <p:cNvGrpSpPr>
              <a:grpSpLocks/>
            </p:cNvGrpSpPr>
            <p:nvPr/>
          </p:nvGrpSpPr>
          <p:grpSpPr bwMode="auto">
            <a:xfrm>
              <a:off x="1395" y="1515"/>
              <a:ext cx="310" cy="116"/>
              <a:chOff x="1395" y="1515"/>
              <a:chExt cx="310" cy="116"/>
            </a:xfrm>
          </p:grpSpPr>
          <p:grpSp>
            <p:nvGrpSpPr>
              <p:cNvPr id="107" name="Group 105"/>
              <p:cNvGrpSpPr>
                <a:grpSpLocks/>
              </p:cNvGrpSpPr>
              <p:nvPr/>
            </p:nvGrpSpPr>
            <p:grpSpPr bwMode="auto">
              <a:xfrm>
                <a:off x="1395" y="1515"/>
                <a:ext cx="307" cy="113"/>
                <a:chOff x="1395" y="1515"/>
                <a:chExt cx="307" cy="113"/>
              </a:xfrm>
            </p:grpSpPr>
            <p:sp>
              <p:nvSpPr>
                <p:cNvPr id="117" name="Freeform 106"/>
                <p:cNvSpPr>
                  <a:spLocks/>
                </p:cNvSpPr>
                <p:nvPr/>
              </p:nvSpPr>
              <p:spPr bwMode="auto">
                <a:xfrm>
                  <a:off x="1556" y="1518"/>
                  <a:ext cx="146" cy="48"/>
                </a:xfrm>
                <a:custGeom>
                  <a:avLst/>
                  <a:gdLst/>
                  <a:ahLst/>
                  <a:cxnLst>
                    <a:cxn ang="0">
                      <a:pos x="0" y="113"/>
                    </a:cxn>
                    <a:cxn ang="0">
                      <a:pos x="98" y="144"/>
                    </a:cxn>
                    <a:cxn ang="0">
                      <a:pos x="334" y="48"/>
                    </a:cxn>
                    <a:cxn ang="0">
                      <a:pos x="440" y="81"/>
                    </a:cxn>
                    <a:cxn ang="0">
                      <a:pos x="383" y="0"/>
                    </a:cxn>
                    <a:cxn ang="0">
                      <a:pos x="106" y="0"/>
                    </a:cxn>
                    <a:cxn ang="0">
                      <a:pos x="221" y="24"/>
                    </a:cxn>
                    <a:cxn ang="0">
                      <a:pos x="0" y="113"/>
                    </a:cxn>
                  </a:cxnLst>
                  <a:rect l="0" t="0" r="r" b="b"/>
                  <a:pathLst>
                    <a:path w="440" h="144">
                      <a:moveTo>
                        <a:pt x="0" y="113"/>
                      </a:moveTo>
                      <a:lnTo>
                        <a:pt x="98" y="144"/>
                      </a:lnTo>
                      <a:lnTo>
                        <a:pt x="334" y="48"/>
                      </a:lnTo>
                      <a:lnTo>
                        <a:pt x="440" y="81"/>
                      </a:lnTo>
                      <a:lnTo>
                        <a:pt x="383" y="0"/>
                      </a:lnTo>
                      <a:lnTo>
                        <a:pt x="106" y="0"/>
                      </a:lnTo>
                      <a:lnTo>
                        <a:pt x="221" y="24"/>
                      </a:ln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8" name="Freeform 107"/>
                <p:cNvSpPr>
                  <a:spLocks/>
                </p:cNvSpPr>
                <p:nvPr/>
              </p:nvSpPr>
              <p:spPr bwMode="auto">
                <a:xfrm>
                  <a:off x="1556" y="1518"/>
                  <a:ext cx="146" cy="48"/>
                </a:xfrm>
                <a:custGeom>
                  <a:avLst/>
                  <a:gdLst/>
                  <a:ahLst/>
                  <a:cxnLst>
                    <a:cxn ang="0">
                      <a:pos x="0" y="113"/>
                    </a:cxn>
                    <a:cxn ang="0">
                      <a:pos x="98" y="144"/>
                    </a:cxn>
                    <a:cxn ang="0">
                      <a:pos x="334" y="48"/>
                    </a:cxn>
                    <a:cxn ang="0">
                      <a:pos x="440" y="81"/>
                    </a:cxn>
                    <a:cxn ang="0">
                      <a:pos x="383" y="0"/>
                    </a:cxn>
                    <a:cxn ang="0">
                      <a:pos x="106" y="0"/>
                    </a:cxn>
                    <a:cxn ang="0">
                      <a:pos x="221" y="24"/>
                    </a:cxn>
                    <a:cxn ang="0">
                      <a:pos x="0" y="113"/>
                    </a:cxn>
                  </a:cxnLst>
                  <a:rect l="0" t="0" r="r" b="b"/>
                  <a:pathLst>
                    <a:path w="440" h="144">
                      <a:moveTo>
                        <a:pt x="0" y="113"/>
                      </a:moveTo>
                      <a:lnTo>
                        <a:pt x="98" y="144"/>
                      </a:lnTo>
                      <a:lnTo>
                        <a:pt x="334" y="48"/>
                      </a:lnTo>
                      <a:lnTo>
                        <a:pt x="440" y="81"/>
                      </a:lnTo>
                      <a:lnTo>
                        <a:pt x="383" y="0"/>
                      </a:lnTo>
                      <a:lnTo>
                        <a:pt x="106" y="0"/>
                      </a:lnTo>
                      <a:lnTo>
                        <a:pt x="221" y="24"/>
                      </a:ln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9" name="Freeform 108"/>
                <p:cNvSpPr>
                  <a:spLocks/>
                </p:cNvSpPr>
                <p:nvPr/>
              </p:nvSpPr>
              <p:spPr bwMode="auto">
                <a:xfrm>
                  <a:off x="1395" y="1574"/>
                  <a:ext cx="147" cy="51"/>
                </a:xfrm>
                <a:custGeom>
                  <a:avLst/>
                  <a:gdLst/>
                  <a:ahLst/>
                  <a:cxnLst>
                    <a:cxn ang="0">
                      <a:pos x="441" y="32"/>
                    </a:cxn>
                    <a:cxn ang="0">
                      <a:pos x="343" y="0"/>
                    </a:cxn>
                    <a:cxn ang="0">
                      <a:pos x="115" y="97"/>
                    </a:cxn>
                    <a:cxn ang="0">
                      <a:pos x="0" y="64"/>
                    </a:cxn>
                    <a:cxn ang="0">
                      <a:pos x="58" y="153"/>
                    </a:cxn>
                    <a:cxn ang="0">
                      <a:pos x="343" y="153"/>
                    </a:cxn>
                    <a:cxn ang="0">
                      <a:pos x="220" y="121"/>
                    </a:cxn>
                    <a:cxn ang="0">
                      <a:pos x="441" y="32"/>
                    </a:cxn>
                  </a:cxnLst>
                  <a:rect l="0" t="0" r="r" b="b"/>
                  <a:pathLst>
                    <a:path w="441" h="153">
                      <a:moveTo>
                        <a:pt x="441" y="32"/>
                      </a:moveTo>
                      <a:lnTo>
                        <a:pt x="343" y="0"/>
                      </a:lnTo>
                      <a:lnTo>
                        <a:pt x="115" y="97"/>
                      </a:lnTo>
                      <a:lnTo>
                        <a:pt x="0" y="64"/>
                      </a:lnTo>
                      <a:lnTo>
                        <a:pt x="58" y="153"/>
                      </a:lnTo>
                      <a:lnTo>
                        <a:pt x="343" y="153"/>
                      </a:lnTo>
                      <a:lnTo>
                        <a:pt x="220" y="121"/>
                      </a:lnTo>
                      <a:lnTo>
                        <a:pt x="441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0" name="Freeform 109"/>
                <p:cNvSpPr>
                  <a:spLocks/>
                </p:cNvSpPr>
                <p:nvPr/>
              </p:nvSpPr>
              <p:spPr bwMode="auto">
                <a:xfrm>
                  <a:off x="1395" y="1574"/>
                  <a:ext cx="147" cy="51"/>
                </a:xfrm>
                <a:custGeom>
                  <a:avLst/>
                  <a:gdLst/>
                  <a:ahLst/>
                  <a:cxnLst>
                    <a:cxn ang="0">
                      <a:pos x="441" y="32"/>
                    </a:cxn>
                    <a:cxn ang="0">
                      <a:pos x="343" y="0"/>
                    </a:cxn>
                    <a:cxn ang="0">
                      <a:pos x="115" y="97"/>
                    </a:cxn>
                    <a:cxn ang="0">
                      <a:pos x="0" y="64"/>
                    </a:cxn>
                    <a:cxn ang="0">
                      <a:pos x="58" y="153"/>
                    </a:cxn>
                    <a:cxn ang="0">
                      <a:pos x="343" y="153"/>
                    </a:cxn>
                    <a:cxn ang="0">
                      <a:pos x="220" y="121"/>
                    </a:cxn>
                    <a:cxn ang="0">
                      <a:pos x="441" y="32"/>
                    </a:cxn>
                  </a:cxnLst>
                  <a:rect l="0" t="0" r="r" b="b"/>
                  <a:pathLst>
                    <a:path w="441" h="153">
                      <a:moveTo>
                        <a:pt x="441" y="32"/>
                      </a:moveTo>
                      <a:lnTo>
                        <a:pt x="343" y="0"/>
                      </a:lnTo>
                      <a:lnTo>
                        <a:pt x="115" y="97"/>
                      </a:lnTo>
                      <a:lnTo>
                        <a:pt x="0" y="64"/>
                      </a:lnTo>
                      <a:lnTo>
                        <a:pt x="58" y="153"/>
                      </a:lnTo>
                      <a:lnTo>
                        <a:pt x="343" y="153"/>
                      </a:lnTo>
                      <a:lnTo>
                        <a:pt x="220" y="121"/>
                      </a:lnTo>
                      <a:lnTo>
                        <a:pt x="441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1" name="Freeform 110"/>
                <p:cNvSpPr>
                  <a:spLocks/>
                </p:cNvSpPr>
                <p:nvPr/>
              </p:nvSpPr>
              <p:spPr bwMode="auto">
                <a:xfrm>
                  <a:off x="1403" y="1515"/>
                  <a:ext cx="147" cy="48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98" y="0"/>
                    </a:cxn>
                    <a:cxn ang="0">
                      <a:pos x="334" y="89"/>
                    </a:cxn>
                    <a:cxn ang="0">
                      <a:pos x="440" y="64"/>
                    </a:cxn>
                    <a:cxn ang="0">
                      <a:pos x="383" y="144"/>
                    </a:cxn>
                    <a:cxn ang="0">
                      <a:pos x="105" y="144"/>
                    </a:cxn>
                    <a:cxn ang="0">
                      <a:pos x="220" y="121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440" h="144">
                      <a:moveTo>
                        <a:pt x="0" y="32"/>
                      </a:moveTo>
                      <a:lnTo>
                        <a:pt x="98" y="0"/>
                      </a:lnTo>
                      <a:lnTo>
                        <a:pt x="334" y="89"/>
                      </a:lnTo>
                      <a:lnTo>
                        <a:pt x="440" y="64"/>
                      </a:lnTo>
                      <a:lnTo>
                        <a:pt x="383" y="144"/>
                      </a:lnTo>
                      <a:lnTo>
                        <a:pt x="105" y="144"/>
                      </a:lnTo>
                      <a:lnTo>
                        <a:pt x="220" y="121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2" name="Freeform 111"/>
                <p:cNvSpPr>
                  <a:spLocks/>
                </p:cNvSpPr>
                <p:nvPr/>
              </p:nvSpPr>
              <p:spPr bwMode="auto">
                <a:xfrm>
                  <a:off x="1403" y="1515"/>
                  <a:ext cx="147" cy="48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98" y="0"/>
                    </a:cxn>
                    <a:cxn ang="0">
                      <a:pos x="334" y="89"/>
                    </a:cxn>
                    <a:cxn ang="0">
                      <a:pos x="440" y="64"/>
                    </a:cxn>
                    <a:cxn ang="0">
                      <a:pos x="383" y="144"/>
                    </a:cxn>
                    <a:cxn ang="0">
                      <a:pos x="105" y="144"/>
                    </a:cxn>
                    <a:cxn ang="0">
                      <a:pos x="220" y="121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440" h="144">
                      <a:moveTo>
                        <a:pt x="0" y="32"/>
                      </a:moveTo>
                      <a:lnTo>
                        <a:pt x="98" y="0"/>
                      </a:lnTo>
                      <a:lnTo>
                        <a:pt x="334" y="89"/>
                      </a:lnTo>
                      <a:lnTo>
                        <a:pt x="440" y="64"/>
                      </a:lnTo>
                      <a:lnTo>
                        <a:pt x="383" y="144"/>
                      </a:lnTo>
                      <a:lnTo>
                        <a:pt x="105" y="144"/>
                      </a:lnTo>
                      <a:lnTo>
                        <a:pt x="220" y="121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3" name="Freeform 112"/>
                <p:cNvSpPr>
                  <a:spLocks/>
                </p:cNvSpPr>
                <p:nvPr/>
              </p:nvSpPr>
              <p:spPr bwMode="auto">
                <a:xfrm>
                  <a:off x="1550" y="1579"/>
                  <a:ext cx="147" cy="49"/>
                </a:xfrm>
                <a:custGeom>
                  <a:avLst/>
                  <a:gdLst/>
                  <a:ahLst/>
                  <a:cxnLst>
                    <a:cxn ang="0">
                      <a:pos x="441" y="113"/>
                    </a:cxn>
                    <a:cxn ang="0">
                      <a:pos x="343" y="146"/>
                    </a:cxn>
                    <a:cxn ang="0">
                      <a:pos x="115" y="48"/>
                    </a:cxn>
                    <a:cxn ang="0">
                      <a:pos x="0" y="81"/>
                    </a:cxn>
                    <a:cxn ang="0">
                      <a:pos x="58" y="0"/>
                    </a:cxn>
                    <a:cxn ang="0">
                      <a:pos x="343" y="0"/>
                    </a:cxn>
                    <a:cxn ang="0">
                      <a:pos x="221" y="24"/>
                    </a:cxn>
                    <a:cxn ang="0">
                      <a:pos x="441" y="113"/>
                    </a:cxn>
                  </a:cxnLst>
                  <a:rect l="0" t="0" r="r" b="b"/>
                  <a:pathLst>
                    <a:path w="441" h="146">
                      <a:moveTo>
                        <a:pt x="441" y="113"/>
                      </a:moveTo>
                      <a:lnTo>
                        <a:pt x="343" y="146"/>
                      </a:lnTo>
                      <a:lnTo>
                        <a:pt x="115" y="48"/>
                      </a:lnTo>
                      <a:lnTo>
                        <a:pt x="0" y="81"/>
                      </a:lnTo>
                      <a:lnTo>
                        <a:pt x="58" y="0"/>
                      </a:lnTo>
                      <a:lnTo>
                        <a:pt x="343" y="0"/>
                      </a:lnTo>
                      <a:lnTo>
                        <a:pt x="221" y="24"/>
                      </a:lnTo>
                      <a:lnTo>
                        <a:pt x="441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4" name="Freeform 113"/>
                <p:cNvSpPr>
                  <a:spLocks/>
                </p:cNvSpPr>
                <p:nvPr/>
              </p:nvSpPr>
              <p:spPr bwMode="auto">
                <a:xfrm>
                  <a:off x="1550" y="1579"/>
                  <a:ext cx="147" cy="49"/>
                </a:xfrm>
                <a:custGeom>
                  <a:avLst/>
                  <a:gdLst/>
                  <a:ahLst/>
                  <a:cxnLst>
                    <a:cxn ang="0">
                      <a:pos x="441" y="113"/>
                    </a:cxn>
                    <a:cxn ang="0">
                      <a:pos x="343" y="146"/>
                    </a:cxn>
                    <a:cxn ang="0">
                      <a:pos x="115" y="48"/>
                    </a:cxn>
                    <a:cxn ang="0">
                      <a:pos x="0" y="81"/>
                    </a:cxn>
                    <a:cxn ang="0">
                      <a:pos x="58" y="0"/>
                    </a:cxn>
                    <a:cxn ang="0">
                      <a:pos x="343" y="0"/>
                    </a:cxn>
                    <a:cxn ang="0">
                      <a:pos x="221" y="24"/>
                    </a:cxn>
                    <a:cxn ang="0">
                      <a:pos x="441" y="113"/>
                    </a:cxn>
                  </a:cxnLst>
                  <a:rect l="0" t="0" r="r" b="b"/>
                  <a:pathLst>
                    <a:path w="441" h="146">
                      <a:moveTo>
                        <a:pt x="441" y="113"/>
                      </a:moveTo>
                      <a:lnTo>
                        <a:pt x="343" y="146"/>
                      </a:lnTo>
                      <a:lnTo>
                        <a:pt x="115" y="48"/>
                      </a:lnTo>
                      <a:lnTo>
                        <a:pt x="0" y="81"/>
                      </a:lnTo>
                      <a:lnTo>
                        <a:pt x="58" y="0"/>
                      </a:lnTo>
                      <a:lnTo>
                        <a:pt x="343" y="0"/>
                      </a:lnTo>
                      <a:lnTo>
                        <a:pt x="221" y="24"/>
                      </a:lnTo>
                      <a:lnTo>
                        <a:pt x="441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8" name="Group 114"/>
              <p:cNvGrpSpPr>
                <a:grpSpLocks/>
              </p:cNvGrpSpPr>
              <p:nvPr/>
            </p:nvGrpSpPr>
            <p:grpSpPr bwMode="auto">
              <a:xfrm>
                <a:off x="1398" y="1518"/>
                <a:ext cx="307" cy="113"/>
                <a:chOff x="1398" y="1518"/>
                <a:chExt cx="307" cy="113"/>
              </a:xfrm>
            </p:grpSpPr>
            <p:sp>
              <p:nvSpPr>
                <p:cNvPr id="109" name="Freeform 115"/>
                <p:cNvSpPr>
                  <a:spLocks/>
                </p:cNvSpPr>
                <p:nvPr/>
              </p:nvSpPr>
              <p:spPr bwMode="auto">
                <a:xfrm>
                  <a:off x="1558" y="1520"/>
                  <a:ext cx="147" cy="49"/>
                </a:xfrm>
                <a:custGeom>
                  <a:avLst/>
                  <a:gdLst/>
                  <a:ahLst/>
                  <a:cxnLst>
                    <a:cxn ang="0">
                      <a:pos x="0" y="113"/>
                    </a:cxn>
                    <a:cxn ang="0">
                      <a:pos x="98" y="145"/>
                    </a:cxn>
                    <a:cxn ang="0">
                      <a:pos x="334" y="48"/>
                    </a:cxn>
                    <a:cxn ang="0">
                      <a:pos x="440" y="81"/>
                    </a:cxn>
                    <a:cxn ang="0">
                      <a:pos x="383" y="0"/>
                    </a:cxn>
                    <a:cxn ang="0">
                      <a:pos x="106" y="0"/>
                    </a:cxn>
                    <a:cxn ang="0">
                      <a:pos x="221" y="24"/>
                    </a:cxn>
                    <a:cxn ang="0">
                      <a:pos x="0" y="113"/>
                    </a:cxn>
                  </a:cxnLst>
                  <a:rect l="0" t="0" r="r" b="b"/>
                  <a:pathLst>
                    <a:path w="440" h="145">
                      <a:moveTo>
                        <a:pt x="0" y="113"/>
                      </a:moveTo>
                      <a:lnTo>
                        <a:pt x="98" y="145"/>
                      </a:lnTo>
                      <a:lnTo>
                        <a:pt x="334" y="48"/>
                      </a:lnTo>
                      <a:lnTo>
                        <a:pt x="440" y="81"/>
                      </a:lnTo>
                      <a:lnTo>
                        <a:pt x="383" y="0"/>
                      </a:lnTo>
                      <a:lnTo>
                        <a:pt x="106" y="0"/>
                      </a:lnTo>
                      <a:lnTo>
                        <a:pt x="221" y="24"/>
                      </a:ln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0" name="Freeform 116"/>
                <p:cNvSpPr>
                  <a:spLocks/>
                </p:cNvSpPr>
                <p:nvPr/>
              </p:nvSpPr>
              <p:spPr bwMode="auto">
                <a:xfrm>
                  <a:off x="1558" y="1520"/>
                  <a:ext cx="147" cy="49"/>
                </a:xfrm>
                <a:custGeom>
                  <a:avLst/>
                  <a:gdLst/>
                  <a:ahLst/>
                  <a:cxnLst>
                    <a:cxn ang="0">
                      <a:pos x="0" y="113"/>
                    </a:cxn>
                    <a:cxn ang="0">
                      <a:pos x="98" y="145"/>
                    </a:cxn>
                    <a:cxn ang="0">
                      <a:pos x="334" y="48"/>
                    </a:cxn>
                    <a:cxn ang="0">
                      <a:pos x="440" y="81"/>
                    </a:cxn>
                    <a:cxn ang="0">
                      <a:pos x="383" y="0"/>
                    </a:cxn>
                    <a:cxn ang="0">
                      <a:pos x="106" y="0"/>
                    </a:cxn>
                    <a:cxn ang="0">
                      <a:pos x="221" y="24"/>
                    </a:cxn>
                    <a:cxn ang="0">
                      <a:pos x="0" y="113"/>
                    </a:cxn>
                  </a:cxnLst>
                  <a:rect l="0" t="0" r="r" b="b"/>
                  <a:pathLst>
                    <a:path w="440" h="145">
                      <a:moveTo>
                        <a:pt x="0" y="113"/>
                      </a:moveTo>
                      <a:lnTo>
                        <a:pt x="98" y="145"/>
                      </a:lnTo>
                      <a:lnTo>
                        <a:pt x="334" y="48"/>
                      </a:lnTo>
                      <a:lnTo>
                        <a:pt x="440" y="81"/>
                      </a:lnTo>
                      <a:lnTo>
                        <a:pt x="383" y="0"/>
                      </a:lnTo>
                      <a:lnTo>
                        <a:pt x="106" y="0"/>
                      </a:lnTo>
                      <a:lnTo>
                        <a:pt x="221" y="24"/>
                      </a:ln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1" name="Freeform 117"/>
                <p:cNvSpPr>
                  <a:spLocks/>
                </p:cNvSpPr>
                <p:nvPr/>
              </p:nvSpPr>
              <p:spPr bwMode="auto">
                <a:xfrm>
                  <a:off x="1398" y="1577"/>
                  <a:ext cx="147" cy="51"/>
                </a:xfrm>
                <a:custGeom>
                  <a:avLst/>
                  <a:gdLst/>
                  <a:ahLst/>
                  <a:cxnLst>
                    <a:cxn ang="0">
                      <a:pos x="440" y="32"/>
                    </a:cxn>
                    <a:cxn ang="0">
                      <a:pos x="342" y="0"/>
                    </a:cxn>
                    <a:cxn ang="0">
                      <a:pos x="114" y="97"/>
                    </a:cxn>
                    <a:cxn ang="0">
                      <a:pos x="0" y="65"/>
                    </a:cxn>
                    <a:cxn ang="0">
                      <a:pos x="57" y="154"/>
                    </a:cxn>
                    <a:cxn ang="0">
                      <a:pos x="342" y="154"/>
                    </a:cxn>
                    <a:cxn ang="0">
                      <a:pos x="219" y="121"/>
                    </a:cxn>
                    <a:cxn ang="0">
                      <a:pos x="440" y="32"/>
                    </a:cxn>
                  </a:cxnLst>
                  <a:rect l="0" t="0" r="r" b="b"/>
                  <a:pathLst>
                    <a:path w="440" h="154">
                      <a:moveTo>
                        <a:pt x="440" y="32"/>
                      </a:moveTo>
                      <a:lnTo>
                        <a:pt x="342" y="0"/>
                      </a:lnTo>
                      <a:lnTo>
                        <a:pt x="114" y="97"/>
                      </a:lnTo>
                      <a:lnTo>
                        <a:pt x="0" y="65"/>
                      </a:lnTo>
                      <a:lnTo>
                        <a:pt x="57" y="154"/>
                      </a:lnTo>
                      <a:lnTo>
                        <a:pt x="342" y="154"/>
                      </a:lnTo>
                      <a:lnTo>
                        <a:pt x="219" y="121"/>
                      </a:lnTo>
                      <a:lnTo>
                        <a:pt x="44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2" name="Freeform 118"/>
                <p:cNvSpPr>
                  <a:spLocks/>
                </p:cNvSpPr>
                <p:nvPr/>
              </p:nvSpPr>
              <p:spPr bwMode="auto">
                <a:xfrm>
                  <a:off x="1398" y="1577"/>
                  <a:ext cx="147" cy="51"/>
                </a:xfrm>
                <a:custGeom>
                  <a:avLst/>
                  <a:gdLst/>
                  <a:ahLst/>
                  <a:cxnLst>
                    <a:cxn ang="0">
                      <a:pos x="440" y="32"/>
                    </a:cxn>
                    <a:cxn ang="0">
                      <a:pos x="342" y="0"/>
                    </a:cxn>
                    <a:cxn ang="0">
                      <a:pos x="114" y="97"/>
                    </a:cxn>
                    <a:cxn ang="0">
                      <a:pos x="0" y="65"/>
                    </a:cxn>
                    <a:cxn ang="0">
                      <a:pos x="57" y="154"/>
                    </a:cxn>
                    <a:cxn ang="0">
                      <a:pos x="342" y="154"/>
                    </a:cxn>
                    <a:cxn ang="0">
                      <a:pos x="219" y="121"/>
                    </a:cxn>
                    <a:cxn ang="0">
                      <a:pos x="440" y="32"/>
                    </a:cxn>
                  </a:cxnLst>
                  <a:rect l="0" t="0" r="r" b="b"/>
                  <a:pathLst>
                    <a:path w="440" h="154">
                      <a:moveTo>
                        <a:pt x="440" y="32"/>
                      </a:moveTo>
                      <a:lnTo>
                        <a:pt x="342" y="0"/>
                      </a:lnTo>
                      <a:lnTo>
                        <a:pt x="114" y="97"/>
                      </a:lnTo>
                      <a:lnTo>
                        <a:pt x="0" y="65"/>
                      </a:lnTo>
                      <a:lnTo>
                        <a:pt x="57" y="154"/>
                      </a:lnTo>
                      <a:lnTo>
                        <a:pt x="342" y="154"/>
                      </a:lnTo>
                      <a:lnTo>
                        <a:pt x="219" y="121"/>
                      </a:lnTo>
                      <a:lnTo>
                        <a:pt x="44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3" name="Freeform 119"/>
                <p:cNvSpPr>
                  <a:spLocks/>
                </p:cNvSpPr>
                <p:nvPr/>
              </p:nvSpPr>
              <p:spPr bwMode="auto">
                <a:xfrm>
                  <a:off x="1406" y="1518"/>
                  <a:ext cx="147" cy="48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97" y="0"/>
                    </a:cxn>
                    <a:cxn ang="0">
                      <a:pos x="334" y="89"/>
                    </a:cxn>
                    <a:cxn ang="0">
                      <a:pos x="441" y="64"/>
                    </a:cxn>
                    <a:cxn ang="0">
                      <a:pos x="383" y="144"/>
                    </a:cxn>
                    <a:cxn ang="0">
                      <a:pos x="105" y="144"/>
                    </a:cxn>
                    <a:cxn ang="0">
                      <a:pos x="220" y="121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441" h="144">
                      <a:moveTo>
                        <a:pt x="0" y="32"/>
                      </a:moveTo>
                      <a:lnTo>
                        <a:pt x="97" y="0"/>
                      </a:lnTo>
                      <a:lnTo>
                        <a:pt x="334" y="89"/>
                      </a:lnTo>
                      <a:lnTo>
                        <a:pt x="441" y="64"/>
                      </a:lnTo>
                      <a:lnTo>
                        <a:pt x="383" y="144"/>
                      </a:lnTo>
                      <a:lnTo>
                        <a:pt x="105" y="144"/>
                      </a:lnTo>
                      <a:lnTo>
                        <a:pt x="220" y="121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4" name="Freeform 120"/>
                <p:cNvSpPr>
                  <a:spLocks/>
                </p:cNvSpPr>
                <p:nvPr/>
              </p:nvSpPr>
              <p:spPr bwMode="auto">
                <a:xfrm>
                  <a:off x="1406" y="1518"/>
                  <a:ext cx="147" cy="48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97" y="0"/>
                    </a:cxn>
                    <a:cxn ang="0">
                      <a:pos x="334" y="89"/>
                    </a:cxn>
                    <a:cxn ang="0">
                      <a:pos x="441" y="64"/>
                    </a:cxn>
                    <a:cxn ang="0">
                      <a:pos x="383" y="144"/>
                    </a:cxn>
                    <a:cxn ang="0">
                      <a:pos x="105" y="144"/>
                    </a:cxn>
                    <a:cxn ang="0">
                      <a:pos x="220" y="121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441" h="144">
                      <a:moveTo>
                        <a:pt x="0" y="32"/>
                      </a:moveTo>
                      <a:lnTo>
                        <a:pt x="97" y="0"/>
                      </a:lnTo>
                      <a:lnTo>
                        <a:pt x="334" y="89"/>
                      </a:lnTo>
                      <a:lnTo>
                        <a:pt x="441" y="64"/>
                      </a:lnTo>
                      <a:lnTo>
                        <a:pt x="383" y="144"/>
                      </a:lnTo>
                      <a:lnTo>
                        <a:pt x="105" y="144"/>
                      </a:lnTo>
                      <a:lnTo>
                        <a:pt x="220" y="121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" name="Freeform 121"/>
                <p:cNvSpPr>
                  <a:spLocks/>
                </p:cNvSpPr>
                <p:nvPr/>
              </p:nvSpPr>
              <p:spPr bwMode="auto">
                <a:xfrm>
                  <a:off x="1553" y="1582"/>
                  <a:ext cx="147" cy="49"/>
                </a:xfrm>
                <a:custGeom>
                  <a:avLst/>
                  <a:gdLst/>
                  <a:ahLst/>
                  <a:cxnLst>
                    <a:cxn ang="0">
                      <a:pos x="440" y="113"/>
                    </a:cxn>
                    <a:cxn ang="0">
                      <a:pos x="342" y="146"/>
                    </a:cxn>
                    <a:cxn ang="0">
                      <a:pos x="114" y="49"/>
                    </a:cxn>
                    <a:cxn ang="0">
                      <a:pos x="0" y="81"/>
                    </a:cxn>
                    <a:cxn ang="0">
                      <a:pos x="57" y="0"/>
                    </a:cxn>
                    <a:cxn ang="0">
                      <a:pos x="342" y="0"/>
                    </a:cxn>
                    <a:cxn ang="0">
                      <a:pos x="220" y="24"/>
                    </a:cxn>
                    <a:cxn ang="0">
                      <a:pos x="440" y="113"/>
                    </a:cxn>
                  </a:cxnLst>
                  <a:rect l="0" t="0" r="r" b="b"/>
                  <a:pathLst>
                    <a:path w="440" h="146">
                      <a:moveTo>
                        <a:pt x="440" y="113"/>
                      </a:moveTo>
                      <a:lnTo>
                        <a:pt x="342" y="146"/>
                      </a:lnTo>
                      <a:lnTo>
                        <a:pt x="114" y="49"/>
                      </a:lnTo>
                      <a:lnTo>
                        <a:pt x="0" y="81"/>
                      </a:lnTo>
                      <a:lnTo>
                        <a:pt x="57" y="0"/>
                      </a:lnTo>
                      <a:lnTo>
                        <a:pt x="342" y="0"/>
                      </a:lnTo>
                      <a:lnTo>
                        <a:pt x="220" y="24"/>
                      </a:lnTo>
                      <a:lnTo>
                        <a:pt x="440" y="1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6" name="Freeform 122"/>
                <p:cNvSpPr>
                  <a:spLocks/>
                </p:cNvSpPr>
                <p:nvPr/>
              </p:nvSpPr>
              <p:spPr bwMode="auto">
                <a:xfrm>
                  <a:off x="1553" y="1582"/>
                  <a:ext cx="147" cy="49"/>
                </a:xfrm>
                <a:custGeom>
                  <a:avLst/>
                  <a:gdLst/>
                  <a:ahLst/>
                  <a:cxnLst>
                    <a:cxn ang="0">
                      <a:pos x="440" y="113"/>
                    </a:cxn>
                    <a:cxn ang="0">
                      <a:pos x="342" y="146"/>
                    </a:cxn>
                    <a:cxn ang="0">
                      <a:pos x="114" y="49"/>
                    </a:cxn>
                    <a:cxn ang="0">
                      <a:pos x="0" y="81"/>
                    </a:cxn>
                    <a:cxn ang="0">
                      <a:pos x="57" y="0"/>
                    </a:cxn>
                    <a:cxn ang="0">
                      <a:pos x="342" y="0"/>
                    </a:cxn>
                    <a:cxn ang="0">
                      <a:pos x="220" y="24"/>
                    </a:cxn>
                    <a:cxn ang="0">
                      <a:pos x="440" y="113"/>
                    </a:cxn>
                  </a:cxnLst>
                  <a:rect l="0" t="0" r="r" b="b"/>
                  <a:pathLst>
                    <a:path w="440" h="146">
                      <a:moveTo>
                        <a:pt x="440" y="113"/>
                      </a:moveTo>
                      <a:lnTo>
                        <a:pt x="342" y="146"/>
                      </a:lnTo>
                      <a:lnTo>
                        <a:pt x="114" y="49"/>
                      </a:lnTo>
                      <a:lnTo>
                        <a:pt x="0" y="81"/>
                      </a:lnTo>
                      <a:lnTo>
                        <a:pt x="57" y="0"/>
                      </a:lnTo>
                      <a:lnTo>
                        <a:pt x="342" y="0"/>
                      </a:lnTo>
                      <a:lnTo>
                        <a:pt x="220" y="24"/>
                      </a:lnTo>
                      <a:lnTo>
                        <a:pt x="440" y="1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5" name="Line 123"/>
            <p:cNvSpPr>
              <a:spLocks noChangeShapeType="1"/>
            </p:cNvSpPr>
            <p:nvPr/>
          </p:nvSpPr>
          <p:spPr bwMode="auto">
            <a:xfrm>
              <a:off x="1327" y="1571"/>
              <a:ext cx="1" cy="107"/>
            </a:xfrm>
            <a:prstGeom prst="line">
              <a:avLst/>
            </a:pr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Line 124"/>
            <p:cNvSpPr>
              <a:spLocks noChangeShapeType="1"/>
            </p:cNvSpPr>
            <p:nvPr/>
          </p:nvSpPr>
          <p:spPr bwMode="auto">
            <a:xfrm>
              <a:off x="1773" y="1571"/>
              <a:ext cx="1" cy="107"/>
            </a:xfrm>
            <a:prstGeom prst="line">
              <a:avLst/>
            </a:pr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25" name="Group 125"/>
          <p:cNvGrpSpPr>
            <a:grpSpLocks/>
          </p:cNvGrpSpPr>
          <p:nvPr/>
        </p:nvGrpSpPr>
        <p:grpSpPr bwMode="auto">
          <a:xfrm>
            <a:off x="5840413" y="2406650"/>
            <a:ext cx="711200" cy="411163"/>
            <a:chOff x="3679" y="1516"/>
            <a:chExt cx="448" cy="259"/>
          </a:xfrm>
        </p:grpSpPr>
        <p:sp>
          <p:nvSpPr>
            <p:cNvPr id="126" name="Oval 126"/>
            <p:cNvSpPr>
              <a:spLocks noChangeArrowheads="1"/>
            </p:cNvSpPr>
            <p:nvPr/>
          </p:nvSpPr>
          <p:spPr bwMode="auto">
            <a:xfrm>
              <a:off x="3680" y="1624"/>
              <a:ext cx="447" cy="151"/>
            </a:xfrm>
            <a:prstGeom prst="ellipse">
              <a:avLst/>
            </a:prstGeom>
            <a:solidFill>
              <a:srgbClr val="0078AA"/>
            </a:solidFill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" name="Rectangle 127"/>
            <p:cNvSpPr>
              <a:spLocks noChangeArrowheads="1"/>
            </p:cNvSpPr>
            <p:nvPr/>
          </p:nvSpPr>
          <p:spPr bwMode="auto">
            <a:xfrm>
              <a:off x="3679" y="1593"/>
              <a:ext cx="446" cy="108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" name="Rectangle 128"/>
            <p:cNvSpPr>
              <a:spLocks noChangeArrowheads="1"/>
            </p:cNvSpPr>
            <p:nvPr/>
          </p:nvSpPr>
          <p:spPr bwMode="auto">
            <a:xfrm>
              <a:off x="3679" y="1593"/>
              <a:ext cx="446" cy="108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" name="Oval 129"/>
            <p:cNvSpPr>
              <a:spLocks noChangeArrowheads="1"/>
            </p:cNvSpPr>
            <p:nvPr/>
          </p:nvSpPr>
          <p:spPr bwMode="auto">
            <a:xfrm>
              <a:off x="3680" y="1516"/>
              <a:ext cx="447" cy="151"/>
            </a:xfrm>
            <a:prstGeom prst="ellipse">
              <a:avLst/>
            </a:prstGeom>
            <a:solidFill>
              <a:srgbClr val="00B4FF"/>
            </a:solidFill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0" name="Group 130"/>
            <p:cNvGrpSpPr>
              <a:grpSpLocks/>
            </p:cNvGrpSpPr>
            <p:nvPr/>
          </p:nvGrpSpPr>
          <p:grpSpPr bwMode="auto">
            <a:xfrm>
              <a:off x="3747" y="1534"/>
              <a:ext cx="310" cy="116"/>
              <a:chOff x="3747" y="1534"/>
              <a:chExt cx="310" cy="116"/>
            </a:xfrm>
          </p:grpSpPr>
          <p:grpSp>
            <p:nvGrpSpPr>
              <p:cNvPr id="133" name="Group 131"/>
              <p:cNvGrpSpPr>
                <a:grpSpLocks/>
              </p:cNvGrpSpPr>
              <p:nvPr/>
            </p:nvGrpSpPr>
            <p:grpSpPr bwMode="auto">
              <a:xfrm>
                <a:off x="3747" y="1534"/>
                <a:ext cx="307" cy="113"/>
                <a:chOff x="3747" y="1534"/>
                <a:chExt cx="307" cy="113"/>
              </a:xfrm>
            </p:grpSpPr>
            <p:sp>
              <p:nvSpPr>
                <p:cNvPr id="143" name="Freeform 132"/>
                <p:cNvSpPr>
                  <a:spLocks/>
                </p:cNvSpPr>
                <p:nvPr/>
              </p:nvSpPr>
              <p:spPr bwMode="auto">
                <a:xfrm>
                  <a:off x="3908" y="1537"/>
                  <a:ext cx="146" cy="48"/>
                </a:xfrm>
                <a:custGeom>
                  <a:avLst/>
                  <a:gdLst/>
                  <a:ahLst/>
                  <a:cxnLst>
                    <a:cxn ang="0">
                      <a:pos x="0" y="113"/>
                    </a:cxn>
                    <a:cxn ang="0">
                      <a:pos x="98" y="144"/>
                    </a:cxn>
                    <a:cxn ang="0">
                      <a:pos x="334" y="48"/>
                    </a:cxn>
                    <a:cxn ang="0">
                      <a:pos x="440" y="81"/>
                    </a:cxn>
                    <a:cxn ang="0">
                      <a:pos x="383" y="0"/>
                    </a:cxn>
                    <a:cxn ang="0">
                      <a:pos x="106" y="0"/>
                    </a:cxn>
                    <a:cxn ang="0">
                      <a:pos x="221" y="24"/>
                    </a:cxn>
                    <a:cxn ang="0">
                      <a:pos x="0" y="113"/>
                    </a:cxn>
                  </a:cxnLst>
                  <a:rect l="0" t="0" r="r" b="b"/>
                  <a:pathLst>
                    <a:path w="440" h="144">
                      <a:moveTo>
                        <a:pt x="0" y="113"/>
                      </a:moveTo>
                      <a:lnTo>
                        <a:pt x="98" y="144"/>
                      </a:lnTo>
                      <a:lnTo>
                        <a:pt x="334" y="48"/>
                      </a:lnTo>
                      <a:lnTo>
                        <a:pt x="440" y="81"/>
                      </a:lnTo>
                      <a:lnTo>
                        <a:pt x="383" y="0"/>
                      </a:lnTo>
                      <a:lnTo>
                        <a:pt x="106" y="0"/>
                      </a:lnTo>
                      <a:lnTo>
                        <a:pt x="221" y="24"/>
                      </a:ln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4" name="Freeform 133"/>
                <p:cNvSpPr>
                  <a:spLocks/>
                </p:cNvSpPr>
                <p:nvPr/>
              </p:nvSpPr>
              <p:spPr bwMode="auto">
                <a:xfrm>
                  <a:off x="3908" y="1537"/>
                  <a:ext cx="146" cy="48"/>
                </a:xfrm>
                <a:custGeom>
                  <a:avLst/>
                  <a:gdLst/>
                  <a:ahLst/>
                  <a:cxnLst>
                    <a:cxn ang="0">
                      <a:pos x="0" y="113"/>
                    </a:cxn>
                    <a:cxn ang="0">
                      <a:pos x="98" y="144"/>
                    </a:cxn>
                    <a:cxn ang="0">
                      <a:pos x="334" y="48"/>
                    </a:cxn>
                    <a:cxn ang="0">
                      <a:pos x="440" y="81"/>
                    </a:cxn>
                    <a:cxn ang="0">
                      <a:pos x="383" y="0"/>
                    </a:cxn>
                    <a:cxn ang="0">
                      <a:pos x="106" y="0"/>
                    </a:cxn>
                    <a:cxn ang="0">
                      <a:pos x="221" y="24"/>
                    </a:cxn>
                    <a:cxn ang="0">
                      <a:pos x="0" y="113"/>
                    </a:cxn>
                  </a:cxnLst>
                  <a:rect l="0" t="0" r="r" b="b"/>
                  <a:pathLst>
                    <a:path w="440" h="144">
                      <a:moveTo>
                        <a:pt x="0" y="113"/>
                      </a:moveTo>
                      <a:lnTo>
                        <a:pt x="98" y="144"/>
                      </a:lnTo>
                      <a:lnTo>
                        <a:pt x="334" y="48"/>
                      </a:lnTo>
                      <a:lnTo>
                        <a:pt x="440" y="81"/>
                      </a:lnTo>
                      <a:lnTo>
                        <a:pt x="383" y="0"/>
                      </a:lnTo>
                      <a:lnTo>
                        <a:pt x="106" y="0"/>
                      </a:lnTo>
                      <a:lnTo>
                        <a:pt x="221" y="24"/>
                      </a:ln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5" name="Freeform 134"/>
                <p:cNvSpPr>
                  <a:spLocks/>
                </p:cNvSpPr>
                <p:nvPr/>
              </p:nvSpPr>
              <p:spPr bwMode="auto">
                <a:xfrm>
                  <a:off x="3747" y="1593"/>
                  <a:ext cx="147" cy="51"/>
                </a:xfrm>
                <a:custGeom>
                  <a:avLst/>
                  <a:gdLst/>
                  <a:ahLst/>
                  <a:cxnLst>
                    <a:cxn ang="0">
                      <a:pos x="441" y="32"/>
                    </a:cxn>
                    <a:cxn ang="0">
                      <a:pos x="343" y="0"/>
                    </a:cxn>
                    <a:cxn ang="0">
                      <a:pos x="115" y="97"/>
                    </a:cxn>
                    <a:cxn ang="0">
                      <a:pos x="0" y="64"/>
                    </a:cxn>
                    <a:cxn ang="0">
                      <a:pos x="58" y="153"/>
                    </a:cxn>
                    <a:cxn ang="0">
                      <a:pos x="343" y="153"/>
                    </a:cxn>
                    <a:cxn ang="0">
                      <a:pos x="220" y="121"/>
                    </a:cxn>
                    <a:cxn ang="0">
                      <a:pos x="441" y="32"/>
                    </a:cxn>
                  </a:cxnLst>
                  <a:rect l="0" t="0" r="r" b="b"/>
                  <a:pathLst>
                    <a:path w="441" h="153">
                      <a:moveTo>
                        <a:pt x="441" y="32"/>
                      </a:moveTo>
                      <a:lnTo>
                        <a:pt x="343" y="0"/>
                      </a:lnTo>
                      <a:lnTo>
                        <a:pt x="115" y="97"/>
                      </a:lnTo>
                      <a:lnTo>
                        <a:pt x="0" y="64"/>
                      </a:lnTo>
                      <a:lnTo>
                        <a:pt x="58" y="153"/>
                      </a:lnTo>
                      <a:lnTo>
                        <a:pt x="343" y="153"/>
                      </a:lnTo>
                      <a:lnTo>
                        <a:pt x="220" y="121"/>
                      </a:lnTo>
                      <a:lnTo>
                        <a:pt x="441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6" name="Freeform 135"/>
                <p:cNvSpPr>
                  <a:spLocks/>
                </p:cNvSpPr>
                <p:nvPr/>
              </p:nvSpPr>
              <p:spPr bwMode="auto">
                <a:xfrm>
                  <a:off x="3747" y="1593"/>
                  <a:ext cx="147" cy="51"/>
                </a:xfrm>
                <a:custGeom>
                  <a:avLst/>
                  <a:gdLst/>
                  <a:ahLst/>
                  <a:cxnLst>
                    <a:cxn ang="0">
                      <a:pos x="441" y="32"/>
                    </a:cxn>
                    <a:cxn ang="0">
                      <a:pos x="343" y="0"/>
                    </a:cxn>
                    <a:cxn ang="0">
                      <a:pos x="115" y="97"/>
                    </a:cxn>
                    <a:cxn ang="0">
                      <a:pos x="0" y="64"/>
                    </a:cxn>
                    <a:cxn ang="0">
                      <a:pos x="58" y="153"/>
                    </a:cxn>
                    <a:cxn ang="0">
                      <a:pos x="343" y="153"/>
                    </a:cxn>
                    <a:cxn ang="0">
                      <a:pos x="220" y="121"/>
                    </a:cxn>
                    <a:cxn ang="0">
                      <a:pos x="441" y="32"/>
                    </a:cxn>
                  </a:cxnLst>
                  <a:rect l="0" t="0" r="r" b="b"/>
                  <a:pathLst>
                    <a:path w="441" h="153">
                      <a:moveTo>
                        <a:pt x="441" y="32"/>
                      </a:moveTo>
                      <a:lnTo>
                        <a:pt x="343" y="0"/>
                      </a:lnTo>
                      <a:lnTo>
                        <a:pt x="115" y="97"/>
                      </a:lnTo>
                      <a:lnTo>
                        <a:pt x="0" y="64"/>
                      </a:lnTo>
                      <a:lnTo>
                        <a:pt x="58" y="153"/>
                      </a:lnTo>
                      <a:lnTo>
                        <a:pt x="343" y="153"/>
                      </a:lnTo>
                      <a:lnTo>
                        <a:pt x="220" y="121"/>
                      </a:lnTo>
                      <a:lnTo>
                        <a:pt x="441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" name="Freeform 136"/>
                <p:cNvSpPr>
                  <a:spLocks/>
                </p:cNvSpPr>
                <p:nvPr/>
              </p:nvSpPr>
              <p:spPr bwMode="auto">
                <a:xfrm>
                  <a:off x="3755" y="1534"/>
                  <a:ext cx="147" cy="48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98" y="0"/>
                    </a:cxn>
                    <a:cxn ang="0">
                      <a:pos x="334" y="89"/>
                    </a:cxn>
                    <a:cxn ang="0">
                      <a:pos x="440" y="64"/>
                    </a:cxn>
                    <a:cxn ang="0">
                      <a:pos x="383" y="144"/>
                    </a:cxn>
                    <a:cxn ang="0">
                      <a:pos x="105" y="144"/>
                    </a:cxn>
                    <a:cxn ang="0">
                      <a:pos x="220" y="121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440" h="144">
                      <a:moveTo>
                        <a:pt x="0" y="32"/>
                      </a:moveTo>
                      <a:lnTo>
                        <a:pt x="98" y="0"/>
                      </a:lnTo>
                      <a:lnTo>
                        <a:pt x="334" y="89"/>
                      </a:lnTo>
                      <a:lnTo>
                        <a:pt x="440" y="64"/>
                      </a:lnTo>
                      <a:lnTo>
                        <a:pt x="383" y="144"/>
                      </a:lnTo>
                      <a:lnTo>
                        <a:pt x="105" y="144"/>
                      </a:lnTo>
                      <a:lnTo>
                        <a:pt x="220" y="121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8" name="Freeform 137"/>
                <p:cNvSpPr>
                  <a:spLocks/>
                </p:cNvSpPr>
                <p:nvPr/>
              </p:nvSpPr>
              <p:spPr bwMode="auto">
                <a:xfrm>
                  <a:off x="3755" y="1534"/>
                  <a:ext cx="147" cy="48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98" y="0"/>
                    </a:cxn>
                    <a:cxn ang="0">
                      <a:pos x="334" y="89"/>
                    </a:cxn>
                    <a:cxn ang="0">
                      <a:pos x="440" y="64"/>
                    </a:cxn>
                    <a:cxn ang="0">
                      <a:pos x="383" y="144"/>
                    </a:cxn>
                    <a:cxn ang="0">
                      <a:pos x="105" y="144"/>
                    </a:cxn>
                    <a:cxn ang="0">
                      <a:pos x="220" y="121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440" h="144">
                      <a:moveTo>
                        <a:pt x="0" y="32"/>
                      </a:moveTo>
                      <a:lnTo>
                        <a:pt x="98" y="0"/>
                      </a:lnTo>
                      <a:lnTo>
                        <a:pt x="334" y="89"/>
                      </a:lnTo>
                      <a:lnTo>
                        <a:pt x="440" y="64"/>
                      </a:lnTo>
                      <a:lnTo>
                        <a:pt x="383" y="144"/>
                      </a:lnTo>
                      <a:lnTo>
                        <a:pt x="105" y="144"/>
                      </a:lnTo>
                      <a:lnTo>
                        <a:pt x="220" y="121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" name="Freeform 138"/>
                <p:cNvSpPr>
                  <a:spLocks/>
                </p:cNvSpPr>
                <p:nvPr/>
              </p:nvSpPr>
              <p:spPr bwMode="auto">
                <a:xfrm>
                  <a:off x="3902" y="1598"/>
                  <a:ext cx="147" cy="49"/>
                </a:xfrm>
                <a:custGeom>
                  <a:avLst/>
                  <a:gdLst/>
                  <a:ahLst/>
                  <a:cxnLst>
                    <a:cxn ang="0">
                      <a:pos x="441" y="113"/>
                    </a:cxn>
                    <a:cxn ang="0">
                      <a:pos x="343" y="146"/>
                    </a:cxn>
                    <a:cxn ang="0">
                      <a:pos x="115" y="48"/>
                    </a:cxn>
                    <a:cxn ang="0">
                      <a:pos x="0" y="81"/>
                    </a:cxn>
                    <a:cxn ang="0">
                      <a:pos x="58" y="0"/>
                    </a:cxn>
                    <a:cxn ang="0">
                      <a:pos x="343" y="0"/>
                    </a:cxn>
                    <a:cxn ang="0">
                      <a:pos x="221" y="24"/>
                    </a:cxn>
                    <a:cxn ang="0">
                      <a:pos x="441" y="113"/>
                    </a:cxn>
                  </a:cxnLst>
                  <a:rect l="0" t="0" r="r" b="b"/>
                  <a:pathLst>
                    <a:path w="441" h="146">
                      <a:moveTo>
                        <a:pt x="441" y="113"/>
                      </a:moveTo>
                      <a:lnTo>
                        <a:pt x="343" y="146"/>
                      </a:lnTo>
                      <a:lnTo>
                        <a:pt x="115" y="48"/>
                      </a:lnTo>
                      <a:lnTo>
                        <a:pt x="0" y="81"/>
                      </a:lnTo>
                      <a:lnTo>
                        <a:pt x="58" y="0"/>
                      </a:lnTo>
                      <a:lnTo>
                        <a:pt x="343" y="0"/>
                      </a:lnTo>
                      <a:lnTo>
                        <a:pt x="221" y="24"/>
                      </a:lnTo>
                      <a:lnTo>
                        <a:pt x="441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" name="Freeform 139"/>
                <p:cNvSpPr>
                  <a:spLocks/>
                </p:cNvSpPr>
                <p:nvPr/>
              </p:nvSpPr>
              <p:spPr bwMode="auto">
                <a:xfrm>
                  <a:off x="3902" y="1598"/>
                  <a:ext cx="147" cy="49"/>
                </a:xfrm>
                <a:custGeom>
                  <a:avLst/>
                  <a:gdLst/>
                  <a:ahLst/>
                  <a:cxnLst>
                    <a:cxn ang="0">
                      <a:pos x="441" y="113"/>
                    </a:cxn>
                    <a:cxn ang="0">
                      <a:pos x="343" y="146"/>
                    </a:cxn>
                    <a:cxn ang="0">
                      <a:pos x="115" y="48"/>
                    </a:cxn>
                    <a:cxn ang="0">
                      <a:pos x="0" y="81"/>
                    </a:cxn>
                    <a:cxn ang="0">
                      <a:pos x="58" y="0"/>
                    </a:cxn>
                    <a:cxn ang="0">
                      <a:pos x="343" y="0"/>
                    </a:cxn>
                    <a:cxn ang="0">
                      <a:pos x="221" y="24"/>
                    </a:cxn>
                    <a:cxn ang="0">
                      <a:pos x="441" y="113"/>
                    </a:cxn>
                  </a:cxnLst>
                  <a:rect l="0" t="0" r="r" b="b"/>
                  <a:pathLst>
                    <a:path w="441" h="146">
                      <a:moveTo>
                        <a:pt x="441" y="113"/>
                      </a:moveTo>
                      <a:lnTo>
                        <a:pt x="343" y="146"/>
                      </a:lnTo>
                      <a:lnTo>
                        <a:pt x="115" y="48"/>
                      </a:lnTo>
                      <a:lnTo>
                        <a:pt x="0" y="81"/>
                      </a:lnTo>
                      <a:lnTo>
                        <a:pt x="58" y="0"/>
                      </a:lnTo>
                      <a:lnTo>
                        <a:pt x="343" y="0"/>
                      </a:lnTo>
                      <a:lnTo>
                        <a:pt x="221" y="24"/>
                      </a:lnTo>
                      <a:lnTo>
                        <a:pt x="441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34" name="Group 140"/>
              <p:cNvGrpSpPr>
                <a:grpSpLocks/>
              </p:cNvGrpSpPr>
              <p:nvPr/>
            </p:nvGrpSpPr>
            <p:grpSpPr bwMode="auto">
              <a:xfrm>
                <a:off x="3750" y="1537"/>
                <a:ext cx="307" cy="113"/>
                <a:chOff x="3750" y="1537"/>
                <a:chExt cx="307" cy="113"/>
              </a:xfrm>
            </p:grpSpPr>
            <p:sp>
              <p:nvSpPr>
                <p:cNvPr id="135" name="Freeform 141"/>
                <p:cNvSpPr>
                  <a:spLocks/>
                </p:cNvSpPr>
                <p:nvPr/>
              </p:nvSpPr>
              <p:spPr bwMode="auto">
                <a:xfrm>
                  <a:off x="3910" y="1539"/>
                  <a:ext cx="147" cy="49"/>
                </a:xfrm>
                <a:custGeom>
                  <a:avLst/>
                  <a:gdLst/>
                  <a:ahLst/>
                  <a:cxnLst>
                    <a:cxn ang="0">
                      <a:pos x="0" y="113"/>
                    </a:cxn>
                    <a:cxn ang="0">
                      <a:pos x="98" y="145"/>
                    </a:cxn>
                    <a:cxn ang="0">
                      <a:pos x="334" y="48"/>
                    </a:cxn>
                    <a:cxn ang="0">
                      <a:pos x="440" y="81"/>
                    </a:cxn>
                    <a:cxn ang="0">
                      <a:pos x="383" y="0"/>
                    </a:cxn>
                    <a:cxn ang="0">
                      <a:pos x="106" y="0"/>
                    </a:cxn>
                    <a:cxn ang="0">
                      <a:pos x="221" y="24"/>
                    </a:cxn>
                    <a:cxn ang="0">
                      <a:pos x="0" y="113"/>
                    </a:cxn>
                  </a:cxnLst>
                  <a:rect l="0" t="0" r="r" b="b"/>
                  <a:pathLst>
                    <a:path w="440" h="145">
                      <a:moveTo>
                        <a:pt x="0" y="113"/>
                      </a:moveTo>
                      <a:lnTo>
                        <a:pt x="98" y="145"/>
                      </a:lnTo>
                      <a:lnTo>
                        <a:pt x="334" y="48"/>
                      </a:lnTo>
                      <a:lnTo>
                        <a:pt x="440" y="81"/>
                      </a:lnTo>
                      <a:lnTo>
                        <a:pt x="383" y="0"/>
                      </a:lnTo>
                      <a:lnTo>
                        <a:pt x="106" y="0"/>
                      </a:lnTo>
                      <a:lnTo>
                        <a:pt x="221" y="24"/>
                      </a:ln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6" name="Freeform 142"/>
                <p:cNvSpPr>
                  <a:spLocks/>
                </p:cNvSpPr>
                <p:nvPr/>
              </p:nvSpPr>
              <p:spPr bwMode="auto">
                <a:xfrm>
                  <a:off x="3910" y="1539"/>
                  <a:ext cx="147" cy="49"/>
                </a:xfrm>
                <a:custGeom>
                  <a:avLst/>
                  <a:gdLst/>
                  <a:ahLst/>
                  <a:cxnLst>
                    <a:cxn ang="0">
                      <a:pos x="0" y="113"/>
                    </a:cxn>
                    <a:cxn ang="0">
                      <a:pos x="98" y="145"/>
                    </a:cxn>
                    <a:cxn ang="0">
                      <a:pos x="334" y="48"/>
                    </a:cxn>
                    <a:cxn ang="0">
                      <a:pos x="440" y="81"/>
                    </a:cxn>
                    <a:cxn ang="0">
                      <a:pos x="383" y="0"/>
                    </a:cxn>
                    <a:cxn ang="0">
                      <a:pos x="106" y="0"/>
                    </a:cxn>
                    <a:cxn ang="0">
                      <a:pos x="221" y="24"/>
                    </a:cxn>
                    <a:cxn ang="0">
                      <a:pos x="0" y="113"/>
                    </a:cxn>
                  </a:cxnLst>
                  <a:rect l="0" t="0" r="r" b="b"/>
                  <a:pathLst>
                    <a:path w="440" h="145">
                      <a:moveTo>
                        <a:pt x="0" y="113"/>
                      </a:moveTo>
                      <a:lnTo>
                        <a:pt x="98" y="145"/>
                      </a:lnTo>
                      <a:lnTo>
                        <a:pt x="334" y="48"/>
                      </a:lnTo>
                      <a:lnTo>
                        <a:pt x="440" y="81"/>
                      </a:lnTo>
                      <a:lnTo>
                        <a:pt x="383" y="0"/>
                      </a:lnTo>
                      <a:lnTo>
                        <a:pt x="106" y="0"/>
                      </a:lnTo>
                      <a:lnTo>
                        <a:pt x="221" y="24"/>
                      </a:ln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7" name="Freeform 143"/>
                <p:cNvSpPr>
                  <a:spLocks/>
                </p:cNvSpPr>
                <p:nvPr/>
              </p:nvSpPr>
              <p:spPr bwMode="auto">
                <a:xfrm>
                  <a:off x="3750" y="1596"/>
                  <a:ext cx="147" cy="51"/>
                </a:xfrm>
                <a:custGeom>
                  <a:avLst/>
                  <a:gdLst/>
                  <a:ahLst/>
                  <a:cxnLst>
                    <a:cxn ang="0">
                      <a:pos x="440" y="32"/>
                    </a:cxn>
                    <a:cxn ang="0">
                      <a:pos x="342" y="0"/>
                    </a:cxn>
                    <a:cxn ang="0">
                      <a:pos x="114" y="97"/>
                    </a:cxn>
                    <a:cxn ang="0">
                      <a:pos x="0" y="65"/>
                    </a:cxn>
                    <a:cxn ang="0">
                      <a:pos x="57" y="154"/>
                    </a:cxn>
                    <a:cxn ang="0">
                      <a:pos x="342" y="154"/>
                    </a:cxn>
                    <a:cxn ang="0">
                      <a:pos x="219" y="121"/>
                    </a:cxn>
                    <a:cxn ang="0">
                      <a:pos x="440" y="32"/>
                    </a:cxn>
                  </a:cxnLst>
                  <a:rect l="0" t="0" r="r" b="b"/>
                  <a:pathLst>
                    <a:path w="440" h="154">
                      <a:moveTo>
                        <a:pt x="440" y="32"/>
                      </a:moveTo>
                      <a:lnTo>
                        <a:pt x="342" y="0"/>
                      </a:lnTo>
                      <a:lnTo>
                        <a:pt x="114" y="97"/>
                      </a:lnTo>
                      <a:lnTo>
                        <a:pt x="0" y="65"/>
                      </a:lnTo>
                      <a:lnTo>
                        <a:pt x="57" y="154"/>
                      </a:lnTo>
                      <a:lnTo>
                        <a:pt x="342" y="154"/>
                      </a:lnTo>
                      <a:lnTo>
                        <a:pt x="219" y="121"/>
                      </a:lnTo>
                      <a:lnTo>
                        <a:pt x="44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8" name="Freeform 144"/>
                <p:cNvSpPr>
                  <a:spLocks/>
                </p:cNvSpPr>
                <p:nvPr/>
              </p:nvSpPr>
              <p:spPr bwMode="auto">
                <a:xfrm>
                  <a:off x="3750" y="1596"/>
                  <a:ext cx="147" cy="51"/>
                </a:xfrm>
                <a:custGeom>
                  <a:avLst/>
                  <a:gdLst/>
                  <a:ahLst/>
                  <a:cxnLst>
                    <a:cxn ang="0">
                      <a:pos x="440" y="32"/>
                    </a:cxn>
                    <a:cxn ang="0">
                      <a:pos x="342" y="0"/>
                    </a:cxn>
                    <a:cxn ang="0">
                      <a:pos x="114" y="97"/>
                    </a:cxn>
                    <a:cxn ang="0">
                      <a:pos x="0" y="65"/>
                    </a:cxn>
                    <a:cxn ang="0">
                      <a:pos x="57" y="154"/>
                    </a:cxn>
                    <a:cxn ang="0">
                      <a:pos x="342" y="154"/>
                    </a:cxn>
                    <a:cxn ang="0">
                      <a:pos x="219" y="121"/>
                    </a:cxn>
                    <a:cxn ang="0">
                      <a:pos x="440" y="32"/>
                    </a:cxn>
                  </a:cxnLst>
                  <a:rect l="0" t="0" r="r" b="b"/>
                  <a:pathLst>
                    <a:path w="440" h="154">
                      <a:moveTo>
                        <a:pt x="440" y="32"/>
                      </a:moveTo>
                      <a:lnTo>
                        <a:pt x="342" y="0"/>
                      </a:lnTo>
                      <a:lnTo>
                        <a:pt x="114" y="97"/>
                      </a:lnTo>
                      <a:lnTo>
                        <a:pt x="0" y="65"/>
                      </a:lnTo>
                      <a:lnTo>
                        <a:pt x="57" y="154"/>
                      </a:lnTo>
                      <a:lnTo>
                        <a:pt x="342" y="154"/>
                      </a:lnTo>
                      <a:lnTo>
                        <a:pt x="219" y="121"/>
                      </a:lnTo>
                      <a:lnTo>
                        <a:pt x="44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9" name="Freeform 145"/>
                <p:cNvSpPr>
                  <a:spLocks/>
                </p:cNvSpPr>
                <p:nvPr/>
              </p:nvSpPr>
              <p:spPr bwMode="auto">
                <a:xfrm>
                  <a:off x="3758" y="1537"/>
                  <a:ext cx="147" cy="48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97" y="0"/>
                    </a:cxn>
                    <a:cxn ang="0">
                      <a:pos x="334" y="89"/>
                    </a:cxn>
                    <a:cxn ang="0">
                      <a:pos x="441" y="64"/>
                    </a:cxn>
                    <a:cxn ang="0">
                      <a:pos x="383" y="144"/>
                    </a:cxn>
                    <a:cxn ang="0">
                      <a:pos x="105" y="144"/>
                    </a:cxn>
                    <a:cxn ang="0">
                      <a:pos x="220" y="121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441" h="144">
                      <a:moveTo>
                        <a:pt x="0" y="32"/>
                      </a:moveTo>
                      <a:lnTo>
                        <a:pt x="97" y="0"/>
                      </a:lnTo>
                      <a:lnTo>
                        <a:pt x="334" y="89"/>
                      </a:lnTo>
                      <a:lnTo>
                        <a:pt x="441" y="64"/>
                      </a:lnTo>
                      <a:lnTo>
                        <a:pt x="383" y="144"/>
                      </a:lnTo>
                      <a:lnTo>
                        <a:pt x="105" y="144"/>
                      </a:lnTo>
                      <a:lnTo>
                        <a:pt x="220" y="121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" name="Freeform 146"/>
                <p:cNvSpPr>
                  <a:spLocks/>
                </p:cNvSpPr>
                <p:nvPr/>
              </p:nvSpPr>
              <p:spPr bwMode="auto">
                <a:xfrm>
                  <a:off x="3758" y="1537"/>
                  <a:ext cx="147" cy="48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97" y="0"/>
                    </a:cxn>
                    <a:cxn ang="0">
                      <a:pos x="334" y="89"/>
                    </a:cxn>
                    <a:cxn ang="0">
                      <a:pos x="441" y="64"/>
                    </a:cxn>
                    <a:cxn ang="0">
                      <a:pos x="383" y="144"/>
                    </a:cxn>
                    <a:cxn ang="0">
                      <a:pos x="105" y="144"/>
                    </a:cxn>
                    <a:cxn ang="0">
                      <a:pos x="220" y="121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441" h="144">
                      <a:moveTo>
                        <a:pt x="0" y="32"/>
                      </a:moveTo>
                      <a:lnTo>
                        <a:pt x="97" y="0"/>
                      </a:lnTo>
                      <a:lnTo>
                        <a:pt x="334" y="89"/>
                      </a:lnTo>
                      <a:lnTo>
                        <a:pt x="441" y="64"/>
                      </a:lnTo>
                      <a:lnTo>
                        <a:pt x="383" y="144"/>
                      </a:lnTo>
                      <a:lnTo>
                        <a:pt x="105" y="144"/>
                      </a:lnTo>
                      <a:lnTo>
                        <a:pt x="220" y="121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1" name="Freeform 147"/>
                <p:cNvSpPr>
                  <a:spLocks/>
                </p:cNvSpPr>
                <p:nvPr/>
              </p:nvSpPr>
              <p:spPr bwMode="auto">
                <a:xfrm>
                  <a:off x="3905" y="1601"/>
                  <a:ext cx="147" cy="49"/>
                </a:xfrm>
                <a:custGeom>
                  <a:avLst/>
                  <a:gdLst/>
                  <a:ahLst/>
                  <a:cxnLst>
                    <a:cxn ang="0">
                      <a:pos x="440" y="113"/>
                    </a:cxn>
                    <a:cxn ang="0">
                      <a:pos x="342" y="146"/>
                    </a:cxn>
                    <a:cxn ang="0">
                      <a:pos x="114" y="49"/>
                    </a:cxn>
                    <a:cxn ang="0">
                      <a:pos x="0" y="81"/>
                    </a:cxn>
                    <a:cxn ang="0">
                      <a:pos x="57" y="0"/>
                    </a:cxn>
                    <a:cxn ang="0">
                      <a:pos x="342" y="0"/>
                    </a:cxn>
                    <a:cxn ang="0">
                      <a:pos x="220" y="24"/>
                    </a:cxn>
                    <a:cxn ang="0">
                      <a:pos x="440" y="113"/>
                    </a:cxn>
                  </a:cxnLst>
                  <a:rect l="0" t="0" r="r" b="b"/>
                  <a:pathLst>
                    <a:path w="440" h="146">
                      <a:moveTo>
                        <a:pt x="440" y="113"/>
                      </a:moveTo>
                      <a:lnTo>
                        <a:pt x="342" y="146"/>
                      </a:lnTo>
                      <a:lnTo>
                        <a:pt x="114" y="49"/>
                      </a:lnTo>
                      <a:lnTo>
                        <a:pt x="0" y="81"/>
                      </a:lnTo>
                      <a:lnTo>
                        <a:pt x="57" y="0"/>
                      </a:lnTo>
                      <a:lnTo>
                        <a:pt x="342" y="0"/>
                      </a:lnTo>
                      <a:lnTo>
                        <a:pt x="220" y="24"/>
                      </a:lnTo>
                      <a:lnTo>
                        <a:pt x="440" y="1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2" name="Freeform 148"/>
                <p:cNvSpPr>
                  <a:spLocks/>
                </p:cNvSpPr>
                <p:nvPr/>
              </p:nvSpPr>
              <p:spPr bwMode="auto">
                <a:xfrm>
                  <a:off x="3905" y="1601"/>
                  <a:ext cx="147" cy="49"/>
                </a:xfrm>
                <a:custGeom>
                  <a:avLst/>
                  <a:gdLst/>
                  <a:ahLst/>
                  <a:cxnLst>
                    <a:cxn ang="0">
                      <a:pos x="440" y="113"/>
                    </a:cxn>
                    <a:cxn ang="0">
                      <a:pos x="342" y="146"/>
                    </a:cxn>
                    <a:cxn ang="0">
                      <a:pos x="114" y="49"/>
                    </a:cxn>
                    <a:cxn ang="0">
                      <a:pos x="0" y="81"/>
                    </a:cxn>
                    <a:cxn ang="0">
                      <a:pos x="57" y="0"/>
                    </a:cxn>
                    <a:cxn ang="0">
                      <a:pos x="342" y="0"/>
                    </a:cxn>
                    <a:cxn ang="0">
                      <a:pos x="220" y="24"/>
                    </a:cxn>
                    <a:cxn ang="0">
                      <a:pos x="440" y="113"/>
                    </a:cxn>
                  </a:cxnLst>
                  <a:rect l="0" t="0" r="r" b="b"/>
                  <a:pathLst>
                    <a:path w="440" h="146">
                      <a:moveTo>
                        <a:pt x="440" y="113"/>
                      </a:moveTo>
                      <a:lnTo>
                        <a:pt x="342" y="146"/>
                      </a:lnTo>
                      <a:lnTo>
                        <a:pt x="114" y="49"/>
                      </a:lnTo>
                      <a:lnTo>
                        <a:pt x="0" y="81"/>
                      </a:lnTo>
                      <a:lnTo>
                        <a:pt x="57" y="0"/>
                      </a:lnTo>
                      <a:lnTo>
                        <a:pt x="342" y="0"/>
                      </a:lnTo>
                      <a:lnTo>
                        <a:pt x="220" y="24"/>
                      </a:lnTo>
                      <a:lnTo>
                        <a:pt x="440" y="1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31" name="Line 149"/>
            <p:cNvSpPr>
              <a:spLocks noChangeShapeType="1"/>
            </p:cNvSpPr>
            <p:nvPr/>
          </p:nvSpPr>
          <p:spPr bwMode="auto">
            <a:xfrm>
              <a:off x="3679" y="1590"/>
              <a:ext cx="1" cy="107"/>
            </a:xfrm>
            <a:prstGeom prst="line">
              <a:avLst/>
            </a:pr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" name="Line 150"/>
            <p:cNvSpPr>
              <a:spLocks noChangeShapeType="1"/>
            </p:cNvSpPr>
            <p:nvPr/>
          </p:nvSpPr>
          <p:spPr bwMode="auto">
            <a:xfrm>
              <a:off x="4125" y="1590"/>
              <a:ext cx="1" cy="107"/>
            </a:xfrm>
            <a:prstGeom prst="line">
              <a:avLst/>
            </a:pr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51" name="AutoShape 151"/>
          <p:cNvSpPr>
            <a:spLocks noChangeArrowheads="1"/>
          </p:cNvSpPr>
          <p:nvPr/>
        </p:nvSpPr>
        <p:spPr bwMode="auto">
          <a:xfrm>
            <a:off x="3810000" y="1600200"/>
            <a:ext cx="738188" cy="8382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lIns="73025" tIns="36512" rIns="73025" bIns="36512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5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tcpdump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Tcpdump</a:t>
            </a:r>
            <a:r>
              <a:rPr lang="en-US" dirty="0" smtClean="0"/>
              <a:t> is a network analysis tool</a:t>
            </a:r>
          </a:p>
          <a:p>
            <a:r>
              <a:rPr lang="en-US" dirty="0" smtClean="0"/>
              <a:t>Requires root or </a:t>
            </a:r>
            <a:r>
              <a:rPr lang="en-US" dirty="0" err="1" smtClean="0"/>
              <a:t>sudo</a:t>
            </a:r>
            <a:r>
              <a:rPr lang="en-US" dirty="0" smtClean="0"/>
              <a:t> </a:t>
            </a:r>
            <a:r>
              <a:rPr lang="en-US" dirty="0" err="1" smtClean="0"/>
              <a:t>priveleges</a:t>
            </a:r>
            <a:endParaRPr lang="en-US" dirty="0" smtClean="0"/>
          </a:p>
          <a:p>
            <a:r>
              <a:rPr lang="en-US" dirty="0" smtClean="0"/>
              <a:t>Displays network traffic in a raw state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267651"/>
            <a:ext cx="6324002" cy="314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83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and 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 Windows there is an equivalent called </a:t>
            </a:r>
            <a:r>
              <a:rPr lang="en-US" dirty="0" err="1" smtClean="0"/>
              <a:t>windump</a:t>
            </a:r>
            <a:endParaRPr lang="en-US" dirty="0" smtClean="0"/>
          </a:p>
          <a:p>
            <a:pPr lvl="1"/>
            <a:r>
              <a:rPr lang="en-US" dirty="0"/>
              <a:t>Available at: </a:t>
            </a:r>
            <a:r>
              <a:rPr lang="en-US" dirty="0">
                <a:hlinkClick r:id="rId2"/>
              </a:rPr>
              <a:t>https://www.winpcap.org/windump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CA" dirty="0" err="1"/>
              <a:t>WinDump</a:t>
            </a:r>
            <a:r>
              <a:rPr lang="en-CA" dirty="0"/>
              <a:t> captures using </a:t>
            </a:r>
            <a:r>
              <a:rPr lang="en-CA" dirty="0" smtClean="0"/>
              <a:t>the </a:t>
            </a:r>
            <a:r>
              <a:rPr lang="en-CA" dirty="0" err="1" smtClean="0"/>
              <a:t>WinPcap</a:t>
            </a:r>
            <a:r>
              <a:rPr lang="en-CA" dirty="0" smtClean="0"/>
              <a:t> </a:t>
            </a:r>
            <a:r>
              <a:rPr lang="en-CA" dirty="0"/>
              <a:t>library and drivers, which are freely downloadable from the WinPcap.org website. </a:t>
            </a:r>
            <a:endParaRPr lang="en-US" dirty="0"/>
          </a:p>
          <a:p>
            <a:pPr marL="265176" indent="0">
              <a:buNone/>
            </a:pPr>
            <a:r>
              <a:rPr lang="en-US" dirty="0" smtClean="0"/>
              <a:t>Note: Installing windows version of Wireshark will add the </a:t>
            </a:r>
            <a:r>
              <a:rPr lang="en-US" dirty="0" err="1" smtClean="0"/>
              <a:t>WinPcap</a:t>
            </a:r>
            <a:r>
              <a:rPr lang="en-US" dirty="0" smtClean="0"/>
              <a:t> files needed by </a:t>
            </a:r>
            <a:r>
              <a:rPr lang="en-US" dirty="0" err="1" smtClean="0"/>
              <a:t>WinDump</a:t>
            </a:r>
            <a:endParaRPr lang="en-US" dirty="0" smtClean="0"/>
          </a:p>
          <a:p>
            <a:pPr marL="585216" lvl="1" indent="0">
              <a:buNone/>
            </a:pPr>
            <a:endParaRPr lang="en-US" dirty="0" smtClean="0"/>
          </a:p>
          <a:p>
            <a:r>
              <a:rPr lang="en-US" dirty="0" smtClean="0"/>
              <a:t>For Mac </a:t>
            </a:r>
            <a:r>
              <a:rPr lang="en-US" dirty="0" err="1" smtClean="0"/>
              <a:t>tcpdump</a:t>
            </a:r>
            <a:r>
              <a:rPr lang="en-US" dirty="0" smtClean="0"/>
              <a:t> is built in</a:t>
            </a:r>
          </a:p>
          <a:p>
            <a:pPr lvl="1"/>
            <a:r>
              <a:rPr lang="en-US" dirty="0" smtClean="0"/>
              <a:t>Apple provides </a:t>
            </a:r>
            <a:r>
              <a:rPr lang="en-US" dirty="0"/>
              <a:t>some direction on use at: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support.apple.com/en-us/HT202013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949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 basic flags (See man page for more)</a:t>
            </a:r>
          </a:p>
          <a:p>
            <a:pPr lvl="1"/>
            <a:r>
              <a:rPr lang="en-US" dirty="0" smtClean="0"/>
              <a:t>-c Count function, how many packets to you want.  If you don’t say it will just keep running until you hit CTRL-C</a:t>
            </a:r>
          </a:p>
          <a:p>
            <a:pPr lvl="1"/>
            <a:r>
              <a:rPr lang="en-US" dirty="0" smtClean="0"/>
              <a:t>-n Don’t resolve addresses to names</a:t>
            </a:r>
          </a:p>
          <a:p>
            <a:pPr lvl="1"/>
            <a:r>
              <a:rPr lang="en-US" dirty="0" smtClean="0"/>
              <a:t>-</a:t>
            </a:r>
            <a:r>
              <a:rPr lang="en-US" dirty="0" err="1" smtClean="0"/>
              <a:t>nn</a:t>
            </a:r>
            <a:r>
              <a:rPr lang="en-US" dirty="0" smtClean="0"/>
              <a:t> Don’t resolve address or port names</a:t>
            </a:r>
          </a:p>
          <a:p>
            <a:pPr lvl="1"/>
            <a:r>
              <a:rPr lang="en-US" dirty="0" smtClean="0"/>
              <a:t>-s Snap Length, how much of the packet do you want</a:t>
            </a:r>
          </a:p>
          <a:p>
            <a:pPr lvl="1"/>
            <a:r>
              <a:rPr lang="en-US" dirty="0" smtClean="0"/>
              <a:t>-S Absolute sequence number</a:t>
            </a:r>
          </a:p>
          <a:p>
            <a:pPr lvl="1"/>
            <a:r>
              <a:rPr lang="en-US" dirty="0" smtClean="0"/>
              <a:t>-v, -</a:t>
            </a:r>
            <a:r>
              <a:rPr lang="en-US" dirty="0" err="1" smtClean="0"/>
              <a:t>vv</a:t>
            </a:r>
            <a:r>
              <a:rPr lang="en-US" dirty="0" smtClean="0"/>
              <a:t>, and –</a:t>
            </a:r>
            <a:r>
              <a:rPr lang="en-US" dirty="0" err="1" smtClean="0"/>
              <a:t>vvv</a:t>
            </a:r>
            <a:r>
              <a:rPr lang="en-US" dirty="0" smtClean="0"/>
              <a:t> Varying degrees of verbose.  How much do you want </a:t>
            </a:r>
            <a:r>
              <a:rPr lang="en-US" dirty="0" err="1" smtClean="0"/>
              <a:t>tcpdump</a:t>
            </a:r>
            <a:r>
              <a:rPr lang="en-US" dirty="0" smtClean="0"/>
              <a:t> to tell you</a:t>
            </a:r>
          </a:p>
          <a:p>
            <a:pPr lvl="1"/>
            <a:r>
              <a:rPr lang="en-US" dirty="0" smtClean="0"/>
              <a:t>-X Data from each packet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26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Tried </a:t>
            </a:r>
            <a:r>
              <a:rPr lang="en-US" dirty="0" err="1" smtClean="0"/>
              <a:t>tcpdump</a:t>
            </a:r>
            <a:r>
              <a:rPr lang="en-US" dirty="0" smtClean="0"/>
              <a:t> –</a:t>
            </a:r>
            <a:r>
              <a:rPr lang="en-US" dirty="0" err="1" smtClean="0"/>
              <a:t>nS</a:t>
            </a:r>
            <a:endParaRPr lang="en-US" dirty="0" smtClean="0"/>
          </a:p>
          <a:p>
            <a:pPr lvl="1"/>
            <a:r>
              <a:rPr lang="en-US" dirty="0" smtClean="0"/>
              <a:t>-n (Don’t convert addresses)</a:t>
            </a:r>
          </a:p>
          <a:p>
            <a:pPr lvl="1"/>
            <a:r>
              <a:rPr lang="en-US" dirty="0" smtClean="0"/>
              <a:t>-S (Absolute sequence numbers)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05" y="3276600"/>
            <a:ext cx="6876190" cy="2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29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Tried </a:t>
            </a:r>
            <a:r>
              <a:rPr lang="en-US" dirty="0" err="1" smtClean="0"/>
              <a:t>tscpdump</a:t>
            </a:r>
            <a:r>
              <a:rPr lang="en-US" dirty="0" smtClean="0"/>
              <a:t> –</a:t>
            </a:r>
            <a:r>
              <a:rPr lang="en-US" dirty="0" err="1" smtClean="0"/>
              <a:t>nnvvS</a:t>
            </a:r>
            <a:endParaRPr lang="en-US" dirty="0" smtClean="0"/>
          </a:p>
          <a:p>
            <a:pPr lvl="1"/>
            <a:r>
              <a:rPr lang="en-US" dirty="0" smtClean="0"/>
              <a:t>-</a:t>
            </a:r>
            <a:r>
              <a:rPr lang="en-US" dirty="0" err="1" smtClean="0"/>
              <a:t>nn</a:t>
            </a:r>
            <a:r>
              <a:rPr lang="en-US" dirty="0" smtClean="0"/>
              <a:t> (Don’t resolve address or port to names)</a:t>
            </a:r>
          </a:p>
          <a:p>
            <a:pPr lvl="1"/>
            <a:r>
              <a:rPr lang="en-US" dirty="0" smtClean="0"/>
              <a:t>-</a:t>
            </a:r>
            <a:r>
              <a:rPr lang="en-US" dirty="0" err="1" smtClean="0"/>
              <a:t>vv</a:t>
            </a:r>
            <a:r>
              <a:rPr lang="en-US" dirty="0" smtClean="0"/>
              <a:t> (Tell me more)</a:t>
            </a:r>
          </a:p>
          <a:p>
            <a:pPr lvl="1"/>
            <a:r>
              <a:rPr lang="en-US" dirty="0" smtClean="0"/>
              <a:t>-S (Absolute sequence numbers)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57" y="3387160"/>
            <a:ext cx="6914286" cy="3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68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</a:t>
            </a:r>
            <a:r>
              <a:rPr lang="en-US" dirty="0" err="1" smtClean="0"/>
              <a:t>tcpdump</a:t>
            </a:r>
            <a:r>
              <a:rPr lang="en-US" dirty="0" smtClean="0"/>
              <a:t> –</a:t>
            </a:r>
            <a:r>
              <a:rPr lang="en-US" dirty="0" err="1" smtClean="0"/>
              <a:t>nnvvXS</a:t>
            </a:r>
            <a:endParaRPr lang="en-US" dirty="0" smtClean="0"/>
          </a:p>
          <a:p>
            <a:pPr lvl="1"/>
            <a:r>
              <a:rPr lang="en-US" dirty="0" smtClean="0"/>
              <a:t>Add -X (Captures data)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428" y="2743200"/>
            <a:ext cx="6857143" cy="3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07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</a:t>
            </a:r>
            <a:r>
              <a:rPr lang="en-US" dirty="0" err="1" smtClean="0"/>
              <a:t>tcpdump</a:t>
            </a:r>
            <a:r>
              <a:rPr lang="en-US" dirty="0" smtClean="0"/>
              <a:t> –</a:t>
            </a:r>
            <a:r>
              <a:rPr lang="en-US" dirty="0" err="1" smtClean="0"/>
              <a:t>nnvvXSs</a:t>
            </a:r>
            <a:r>
              <a:rPr lang="en-US" dirty="0" smtClean="0"/>
              <a:t> 1514</a:t>
            </a:r>
          </a:p>
          <a:p>
            <a:pPr lvl="1"/>
            <a:r>
              <a:rPr lang="en-US" dirty="0" smtClean="0"/>
              <a:t>Final –s extends defaults snap length to capture full packet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428" y="3200400"/>
            <a:ext cx="6857143" cy="2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553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3274</TotalTime>
  <Words>804</Words>
  <Application>Microsoft Office PowerPoint</Application>
  <PresentationFormat>On-screen Show (4:3)</PresentationFormat>
  <Paragraphs>148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Baskerville Old Face</vt:lpstr>
      <vt:lpstr>Book Antiqua</vt:lpstr>
      <vt:lpstr>Calibri</vt:lpstr>
      <vt:lpstr>Helvetica</vt:lpstr>
      <vt:lpstr>Lucida Sans</vt:lpstr>
      <vt:lpstr>Wingdings</vt:lpstr>
      <vt:lpstr>Wingdings 2</vt:lpstr>
      <vt:lpstr>Wingdings 3</vt:lpstr>
      <vt:lpstr>Apex</vt:lpstr>
      <vt:lpstr>Intro to Ethical Hacking</vt:lpstr>
      <vt:lpstr>Tonight's Plan</vt:lpstr>
      <vt:lpstr>tcpdump</vt:lpstr>
      <vt:lpstr>Windows and Mac</vt:lpstr>
      <vt:lpstr>Basic Use</vt:lpstr>
      <vt:lpstr>First example</vt:lpstr>
      <vt:lpstr>Next Example</vt:lpstr>
      <vt:lpstr>Next Example</vt:lpstr>
      <vt:lpstr>PowerPoint Presentation</vt:lpstr>
      <vt:lpstr>More Capture</vt:lpstr>
      <vt:lpstr>Yet More Capture</vt:lpstr>
      <vt:lpstr>Adding More</vt:lpstr>
      <vt:lpstr>PowerPoint Presentation</vt:lpstr>
      <vt:lpstr>Other Options</vt:lpstr>
      <vt:lpstr>Writing to a File</vt:lpstr>
      <vt:lpstr>File Contents</vt:lpstr>
      <vt:lpstr>Reading Files</vt:lpstr>
      <vt:lpstr>Reference for tcpdump</vt:lpstr>
      <vt:lpstr>Packet Sniffing or Taps</vt:lpstr>
      <vt:lpstr>Options</vt:lpstr>
      <vt:lpstr>Using the SPAN Port</vt:lpstr>
      <vt:lpstr>Inline Tap</vt:lpstr>
      <vt:lpstr>Aggregating Tap</vt:lpstr>
      <vt:lpstr>PowerPoint Presentation</vt:lpstr>
      <vt:lpstr>Questions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Wade Mackey</cp:lastModifiedBy>
  <cp:revision>220</cp:revision>
  <dcterms:created xsi:type="dcterms:W3CDTF">2014-08-27T02:09:01Z</dcterms:created>
  <dcterms:modified xsi:type="dcterms:W3CDTF">2016-10-12T16:28:28Z</dcterms:modified>
</cp:coreProperties>
</file>